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0"/>
  </p:notesMasterIdLst>
  <p:handoutMasterIdLst>
    <p:handoutMasterId r:id="rId21"/>
  </p:handout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29/09/2017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C9E4361-CE45-4511-A479-5CEE1D0B3445}" type="slidenum">
              <a:rPr/>
              <a:pPr algn="l" rtl="0"/>
              <a:t>5</a:t>
            </a:fld>
            <a:endParaRPr lang="de" altLang="fr-FR" dirty="0"/>
          </a:p>
        </p:txBody>
      </p:sp>
    </p:spTree>
    <p:extLst>
      <p:ext uri="{BB962C8B-B14F-4D97-AF65-F5344CB8AC3E}">
        <p14:creationId xmlns:p14="http://schemas.microsoft.com/office/powerpoint/2010/main" xmlns="" val="10826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C9E4361-CE45-4511-A479-5CEE1D0B3445}" type="slidenum">
              <a:rPr/>
              <a:pPr algn="l" rtl="0"/>
              <a:t>6</a:t>
            </a:fld>
            <a:endParaRPr lang="de" altLang="fr-FR"/>
          </a:p>
        </p:txBody>
      </p:sp>
    </p:spTree>
    <p:extLst>
      <p:ext uri="{BB962C8B-B14F-4D97-AF65-F5344CB8AC3E}">
        <p14:creationId xmlns:p14="http://schemas.microsoft.com/office/powerpoint/2010/main" xmlns="" val="13055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C9E4361-CE45-4511-A479-5CEE1D0B3445}" type="slidenum">
              <a:rPr/>
              <a:pPr algn="l" rtl="0"/>
              <a:t>14</a:t>
            </a:fld>
            <a:endParaRPr lang="de" altLang="fr-FR"/>
          </a:p>
        </p:txBody>
      </p:sp>
    </p:spTree>
    <p:extLst>
      <p:ext uri="{BB962C8B-B14F-4D97-AF65-F5344CB8AC3E}">
        <p14:creationId xmlns:p14="http://schemas.microsoft.com/office/powerpoint/2010/main" xmlns="" val="119790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Kit intégration H3SE - TCG 4.4 – Chacun, à son niveau, est responsable HSE – V1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en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" b="1" i="0" u="none" baseline="0"/>
              <a:t>Everyone is responsible for HSE on their own level</a:t>
            </a:r>
            <a:endParaRPr lang="en" sz="2400" dirty="0"/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en" dirty="0" smtClean="0">
                <a:cs typeface="Arial" pitchFamily="34" charset="0"/>
              </a:rPr>
              <a:t>Safety Training for New Recruits</a:t>
            </a:r>
          </a:p>
          <a:p>
            <a:pPr algn="l" rtl="0" eaLnBrk="1" hangingPunct="1"/>
            <a:r>
              <a:rPr lang="en" b="0" i="0" u="none" baseline="0" dirty="0" smtClean="0">
                <a:cs typeface="Arial" pitchFamily="34" charset="0"/>
              </a:rPr>
              <a:t>Module </a:t>
            </a:r>
            <a:r>
              <a:rPr lang="en" b="0" i="0" u="none" baseline="0" dirty="0">
                <a:cs typeface="Arial" pitchFamily="34" charset="0"/>
              </a:rPr>
              <a:t>TCG 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Die 4 Arten von Sicherheitskulturen</a:t>
            </a:r>
            <a:endParaRPr lang="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10</a:t>
            </a:fld>
            <a:endParaRPr lang="de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" sz="1000" b="0" i="0" u="none" baseline="0" dirty="0">
                <a:cs typeface="Helvetica"/>
              </a:rPr>
              <a:t>H3SE-Integrationskit – TCG 4.4 – HSE als Verantwortung jedes Einzelnen – V1</a:t>
            </a:r>
            <a:endParaRPr lang="de" altLang="fr-FR" sz="1000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718334"/>
            <a:ext cx="3672408" cy="3302705"/>
          </a:xfrm>
        </p:spPr>
        <p:txBody>
          <a:bodyPr/>
          <a:lstStyle/>
          <a:p>
            <a:pPr marL="0" indent="0" algn="l" rtl="0">
              <a:buNone/>
            </a:pPr>
            <a:r>
              <a:rPr lang="de" b="1" i="0" u="none" baseline="0"/>
              <a:t>Basiert auf dem Gedanken, dass manche Aktivitäten gefährlich sind und Opfer nicht vermieden werden können.</a:t>
            </a:r>
            <a:endParaRPr lang="de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71664" y="3271932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/>
          </a:p>
        </p:txBody>
      </p:sp>
    </p:spTree>
    <p:extLst>
      <p:ext uri="{BB962C8B-B14F-4D97-AF65-F5344CB8AC3E}">
        <p14:creationId xmlns:p14="http://schemas.microsoft.com/office/powerpoint/2010/main" xmlns="" val="17028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Die 4 Arten von Sicherheitskulturen</a:t>
            </a:r>
            <a:endParaRPr lang="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11</a:t>
            </a:fld>
            <a:endParaRPr lang="de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" sz="1000" b="0" i="0" u="none" baseline="0" dirty="0">
                <a:cs typeface="Helvetica"/>
              </a:rPr>
              <a:t>H3SE-Integrationskit – TCG 4.4 – HSE als Verantwortung jedes Einzelnen – V1</a:t>
            </a:r>
            <a:endParaRPr lang="de" altLang="fr-FR" sz="1000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148064" y="2924944"/>
            <a:ext cx="3780000" cy="3096095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de" b="1" i="0" u="none" baseline="0" dirty="0"/>
              <a:t>Basiert auf dem Gedanken, dass die Sicherheit in allen Bereichen des Unternehmens oder der Organisation präsent sein muss und alle Akteure gemeinsam dafür verantwortlich sind. Der bevorzugte Managementansatz ist partizipativer.</a:t>
            </a:r>
            <a:endParaRPr lang="de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428396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/>
          </a:p>
        </p:txBody>
      </p:sp>
    </p:spTree>
    <p:extLst>
      <p:ext uri="{BB962C8B-B14F-4D97-AF65-F5344CB8AC3E}">
        <p14:creationId xmlns:p14="http://schemas.microsoft.com/office/powerpoint/2010/main" xmlns="" val="6430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Vorteile/Nachteile</a:t>
            </a:r>
            <a:endParaRPr lang="d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" dirty="0" smtClean="0"/>
          </a:p>
          <a:p>
            <a:endParaRPr lang="de" dirty="0"/>
          </a:p>
          <a:p>
            <a:pPr algn="l" rtl="0"/>
            <a:r>
              <a:rPr lang="de" b="1" i="0" u="none" baseline="0"/>
              <a:t>Managementkultur</a:t>
            </a:r>
          </a:p>
          <a:p>
            <a:endParaRPr lang="de" b="1" dirty="0"/>
          </a:p>
          <a:p>
            <a:pPr algn="l" rtl="0"/>
            <a:r>
              <a:rPr lang="de" b="1" i="0" u="none" baseline="0"/>
              <a:t>Berufskultur</a:t>
            </a:r>
            <a:endParaRPr lang="de" b="1" dirty="0"/>
          </a:p>
          <a:p>
            <a:endParaRPr lang="de" dirty="0" smtClean="0"/>
          </a:p>
          <a:p>
            <a:endParaRPr lang="de" dirty="0"/>
          </a:p>
          <a:p>
            <a:endParaRPr lang="de" dirty="0" smtClean="0"/>
          </a:p>
          <a:p>
            <a:pPr marL="0" indent="0" algn="ctr" rtl="0">
              <a:buNone/>
            </a:pPr>
            <a:r>
              <a:rPr lang="de" sz="2400" b="0" i="1" u="none" baseline="0"/>
              <a:t>Was sind Ihrer Meinung nach die Vor- und Nachteile jeder dieser Kulturen?</a:t>
            </a:r>
            <a:endParaRPr lang="de" sz="2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de" sz="1000" b="0" i="0" u="none" baseline="0" dirty="0"/>
              <a:t>H3SE-Integrationskit – TCG 4.4 – HSE als Verantwortung jedes Einzelnen – V1</a:t>
            </a:r>
            <a:endParaRPr lang="de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12</a:t>
            </a:fld>
            <a:endParaRPr lang="de" altLang="fr-FR"/>
          </a:p>
        </p:txBody>
      </p:sp>
    </p:spTree>
    <p:extLst>
      <p:ext uri="{BB962C8B-B14F-4D97-AF65-F5344CB8AC3E}">
        <p14:creationId xmlns:p14="http://schemas.microsoft.com/office/powerpoint/2010/main" xmlns="" val="17033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Total zielt auf eine integrierte Sicherheitskultur ab.</a:t>
            </a:r>
            <a:endParaRPr lang="d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de" sz="1000" b="0" i="0" u="none" baseline="0" dirty="0"/>
              <a:t>H3SE-Integrationskit – TCG 4.4 – HSE als Verantwortung jedes Einzelnen – V1</a:t>
            </a:r>
            <a:endParaRPr lang="de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13</a:t>
            </a:fld>
            <a:endParaRPr lang="de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2" y="1268760"/>
            <a:ext cx="8006176" cy="453259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960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Total zielt auf eine integrierte Sicherheitskultur ab.</a:t>
            </a:r>
            <a:endParaRPr lang="d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de" sz="1000" b="0" i="0" u="none" baseline="0" dirty="0"/>
              <a:t>H3SE-Integrationskit – TCG 4.4 – HSE als Verantwortung jedes Einzelnen – V1</a:t>
            </a:r>
            <a:endParaRPr lang="de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14</a:t>
            </a:fld>
            <a:endParaRPr lang="de" altLang="fr-FR" dirty="0"/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None/>
            </a:pPr>
            <a:r>
              <a:rPr lang="de" b="1" i="0" u="none" baseline="0"/>
              <a:t>Das Beste aus der Berufskultur und Managerkultur:</a:t>
            </a:r>
          </a:p>
          <a:p>
            <a:pPr algn="just" rtl="0"/>
            <a:r>
              <a:rPr lang="de" b="0" i="0" u="none" baseline="0"/>
              <a:t>Verfügbare Regeln.</a:t>
            </a:r>
          </a:p>
          <a:p>
            <a:pPr lvl="0" algn="just" rtl="0"/>
            <a:r>
              <a:rPr lang="de" b="0" i="0" u="none" baseline="0"/>
              <a:t>Die Regeln sind geprüft worden.</a:t>
            </a:r>
          </a:p>
          <a:p>
            <a:pPr lvl="0" algn="just" rtl="0"/>
            <a:r>
              <a:rPr lang="de" b="0" i="0" u="none" baseline="0"/>
              <a:t>Der Anwendungskontext der Regeln ist zum Zeitpunkt ihrer Aufstellung bekannt.</a:t>
            </a:r>
          </a:p>
          <a:p>
            <a:pPr lvl="0" algn="just" rtl="0"/>
            <a:r>
              <a:rPr lang="de" b="0" i="0" u="none" baseline="0"/>
              <a:t>Die Personen werden bei der Anwendung der Regeln miteinbezogen.</a:t>
            </a:r>
            <a:endParaRPr lang="de" dirty="0"/>
          </a:p>
          <a:p>
            <a:pPr lvl="0" algn="just" rtl="0"/>
            <a:r>
              <a:rPr lang="de" b="0" i="0" u="none" baseline="0"/>
              <a:t>Es sind immer kompetente und erfahrene Personen vorhanden, die unter den richtigen Bedingungen arbeiten, um Situationen analysieren zu können.</a:t>
            </a:r>
          </a:p>
          <a:p>
            <a:pPr lvl="0" algn="just" rtl="0"/>
            <a:r>
              <a:rPr lang="de" b="0" i="0" u="none" baseline="0"/>
              <a:t>Es kann ein Dritter zwecks unabhängiger Analyse kontaktiert werden.</a:t>
            </a:r>
          </a:p>
          <a:p>
            <a:pPr lvl="0" algn="just" rtl="0"/>
            <a:r>
              <a:rPr lang="de" b="0" i="0" u="none" baseline="0"/>
              <a:t>Die Personen verfügen über die Mittel und die Autorität, um in allen Situationen zu handeln.</a:t>
            </a:r>
          </a:p>
        </p:txBody>
      </p:sp>
    </p:spTree>
    <p:extLst>
      <p:ext uri="{BB962C8B-B14F-4D97-AF65-F5344CB8AC3E}">
        <p14:creationId xmlns:p14="http://schemas.microsoft.com/office/powerpoint/2010/main" xmlns="" val="9970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Capture d’écran 2013-03-25 à 17.4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26" y="3215334"/>
            <a:ext cx="27098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53200" y="5637208"/>
            <a:ext cx="1350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b="1" i="0" u="none" baseline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FÜR MICH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Ich setze mich für meine eigene Sicherheit ein.</a:t>
            </a:r>
            <a:endParaRPr lang="d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74638" indent="-263525" algn="l" rtl="0"/>
            <a:r>
              <a:rPr lang="de" b="0" i="0" u="none" baseline="0">
                <a:cs typeface="Arial" charset="0"/>
              </a:rPr>
              <a:t>Seine Rolle kennen</a:t>
            </a:r>
          </a:p>
          <a:p>
            <a:pPr marL="274638" indent="-263525" algn="l" rtl="0"/>
            <a:r>
              <a:rPr lang="de" b="0" i="0" u="none" baseline="0">
                <a:cs typeface="Arial" charset="0"/>
              </a:rPr>
              <a:t>Aufmerksam, vorsichtig, wachsam sein</a:t>
            </a:r>
          </a:p>
          <a:p>
            <a:pPr marL="274638" indent="-263525" algn="l" rtl="0"/>
            <a:r>
              <a:rPr lang="de" b="0" i="0" u="none" baseline="0">
                <a:cs typeface="Arial" charset="0"/>
              </a:rPr>
              <a:t>Sich nicht durch die Routine leiten lassen</a:t>
            </a:r>
          </a:p>
          <a:p>
            <a:pPr marL="274638" indent="-263525" algn="l" rtl="0"/>
            <a:r>
              <a:rPr lang="de" b="0" i="0" u="none" baseline="0">
                <a:cs typeface="Arial" charset="0"/>
              </a:rPr>
              <a:t>Nicht befürchten – übernehmen</a:t>
            </a:r>
          </a:p>
          <a:p>
            <a:pPr marL="274638" indent="-263525" algn="l" rtl="0"/>
            <a:r>
              <a:rPr lang="de" b="0" i="0" u="none" baseline="0">
                <a:cs typeface="Arial" charset="0"/>
              </a:rPr>
              <a:t>Sich einsetzen, die Grundregeln einhalten und umsetzen, proaktiv handeln und Anomalien melden</a:t>
            </a:r>
          </a:p>
          <a:p>
            <a:pPr marL="274638" indent="-263525" algn="l" rtl="0"/>
            <a:r>
              <a:rPr lang="de" b="0" i="0" u="none" baseline="0">
                <a:cs typeface="Arial" charset="0"/>
              </a:rPr>
              <a:t>Bemerkungen akzeptieren und fördern; auch Kritik akzeptieren:</a:t>
            </a:r>
          </a:p>
          <a:p>
            <a:pPr lvl="1" algn="l" rtl="0"/>
            <a:r>
              <a:rPr lang="de" b="0" i="0" u="none" baseline="0">
                <a:cs typeface="Arial" charset="0"/>
              </a:rPr>
              <a:t>Ungeachtet der Hierarchiestufe</a:t>
            </a:r>
          </a:p>
          <a:p>
            <a:pPr lvl="1" algn="l" rtl="0"/>
            <a:r>
              <a:rPr lang="de" b="0" i="0" u="none" baseline="0">
                <a:cs typeface="Arial" charset="0"/>
              </a:rPr>
              <a:t>Ungeachtet des Arbeitgebers</a:t>
            </a:r>
          </a:p>
          <a:p>
            <a:pPr lvl="1" algn="l" rtl="0"/>
            <a:r>
              <a:rPr lang="de" b="0" i="0" u="none" baseline="0">
                <a:cs typeface="Arial" charset="0"/>
              </a:rPr>
              <a:t>Ungeachtet des Berufs</a:t>
            </a:r>
          </a:p>
          <a:p>
            <a:endParaRPr lang="d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de" sz="1000" b="0" i="0" u="none" baseline="0" dirty="0"/>
              <a:t>H3SE-Integrationskit – TCG 4.4 – HSE als Verantwortung jedes Einzelnen – V1</a:t>
            </a:r>
            <a:endParaRPr lang="de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15</a:t>
            </a:fld>
            <a:endParaRPr lang="de" altLang="fr-FR"/>
          </a:p>
        </p:txBody>
      </p:sp>
    </p:spTree>
    <p:extLst>
      <p:ext uri="{BB962C8B-B14F-4D97-AF65-F5344CB8AC3E}">
        <p14:creationId xmlns:p14="http://schemas.microsoft.com/office/powerpoint/2010/main" xmlns="" val="1461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Ich setze mich für die Sicherheit meines Kollegen ein.</a:t>
            </a:r>
            <a:endParaRPr lang="d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" altLang="fr-FR" dirty="0" smtClean="0">
              <a:cs typeface="Arial" charset="0"/>
            </a:endParaRPr>
          </a:p>
          <a:p>
            <a:endParaRPr lang="de" altLang="fr-FR" dirty="0">
              <a:cs typeface="Arial" charset="0"/>
            </a:endParaRPr>
          </a:p>
          <a:p>
            <a:pPr algn="l" rtl="0"/>
            <a:r>
              <a:rPr lang="de" b="0" i="0" u="none" baseline="0">
                <a:cs typeface="Arial" charset="0"/>
              </a:rPr>
              <a:t>Eingreifen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de" sz="2000" b="0" i="0" u="none" baseline="0">
                <a:cs typeface="Arial" charset="0"/>
              </a:rPr>
              <a:t>Keine Angst haben, mich zu äußern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de" sz="2000" b="0" i="0" u="none" baseline="0">
                <a:cs typeface="Arial" charset="0"/>
              </a:rPr>
              <a:t>Angesichts einer Situation nicht passiv bleiben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de" sz="2000" b="0" i="0" u="none" baseline="0">
                <a:cs typeface="Arial" charset="0"/>
              </a:rPr>
              <a:t>Von meinem Nutzen überzeugt sein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de" sz="2000" b="0" i="0" u="none" baseline="0">
                <a:cs typeface="Arial" charset="0"/>
              </a:rPr>
              <a:t>Mich selbst übertreffen 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de" sz="2000" b="0" i="0" u="none" baseline="0">
                <a:cs typeface="Arial" charset="0"/>
              </a:rPr>
              <a:t>Mich äußern und zuhören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de" sz="2000" b="0" i="0" u="none" baseline="0">
                <a:cs typeface="Arial" charset="0"/>
              </a:rPr>
              <a:t>Meine Erfahrungen und Kompetenzen teilen</a:t>
            </a:r>
            <a:endParaRPr lang="de" altLang="fr-FR" sz="2000" dirty="0"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de" sz="1000" b="0" i="0" u="none" baseline="0" dirty="0"/>
              <a:t>H3SE-Integrationskit – TCG 4.4 – HSE als Verantwortung jedes Einzelnen – V1</a:t>
            </a:r>
            <a:endParaRPr lang="de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16</a:t>
            </a:fld>
            <a:endParaRPr lang="de" altLang="fr-FR"/>
          </a:p>
        </p:txBody>
      </p:sp>
      <p:pic>
        <p:nvPicPr>
          <p:cNvPr id="6" name="Image 5" descr="Capture d’écran 2013-03-25 à 17.4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590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3592" y="5102622"/>
            <a:ext cx="129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b="1" i="0" u="none" baseline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FÜR DICH</a:t>
            </a:r>
          </a:p>
        </p:txBody>
      </p:sp>
    </p:spTree>
    <p:extLst>
      <p:ext uri="{BB962C8B-B14F-4D97-AF65-F5344CB8AC3E}">
        <p14:creationId xmlns:p14="http://schemas.microsoft.com/office/powerpoint/2010/main" xmlns="" val="1578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Ich setze mich für die Sicherheit von allen ein.</a:t>
            </a:r>
            <a:endParaRPr lang="d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1" indent="-285750" algn="l" defTabSz="457200" rtl="0">
              <a:buSzPct val="120000"/>
              <a:buFont typeface="Lucida Grande"/>
              <a:buChar char="●"/>
            </a:pPr>
            <a:endParaRPr lang="de" altLang="fr-FR" dirty="0" smtClean="0">
              <a:cs typeface="Arial" charset="0"/>
            </a:endParaRP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endParaRPr lang="de" altLang="fr-FR" dirty="0">
              <a:cs typeface="Arial" charset="0"/>
            </a:endParaRP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endParaRPr lang="de" altLang="fr-FR" dirty="0" smtClean="0">
              <a:cs typeface="Arial" charset="0"/>
            </a:endParaRP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de" sz="2000" b="0" i="0" u="none" baseline="0">
                <a:cs typeface="Arial" charset="0"/>
              </a:rPr>
              <a:t>Sich der Risiken um uns herum bewusst sein</a:t>
            </a:r>
            <a:r>
              <a:rPr lang="de" b="0" i="0" u="none" baseline="0">
                <a:cs typeface="Arial" charset="0"/>
              </a:rPr>
              <a:t>:</a:t>
            </a:r>
          </a:p>
          <a:p>
            <a:pPr lvl="1" algn="l" rtl="0">
              <a:buSzPct val="120000"/>
            </a:pPr>
            <a:r>
              <a:rPr lang="de" b="0" i="0" u="none" baseline="0">
                <a:cs typeface="Arial" charset="0"/>
              </a:rPr>
              <a:t>Du</a:t>
            </a:r>
          </a:p>
          <a:p>
            <a:pPr lvl="1" algn="l" rtl="0">
              <a:buSzPct val="120000"/>
            </a:pPr>
            <a:r>
              <a:rPr lang="de" b="0" i="0" u="none" baseline="0">
                <a:cs typeface="Arial" charset="0"/>
              </a:rPr>
              <a:t>Ich</a:t>
            </a:r>
          </a:p>
          <a:p>
            <a:pPr lvl="1" algn="l" rtl="0">
              <a:buSzPct val="120000"/>
            </a:pPr>
            <a:r>
              <a:rPr lang="de" b="0" i="0" u="none" baseline="0">
                <a:cs typeface="Arial" charset="0"/>
              </a:rPr>
              <a:t>Unsere Kollegen</a:t>
            </a:r>
          </a:p>
          <a:p>
            <a:pPr lvl="1" algn="l" rtl="0">
              <a:buSzPct val="120000"/>
            </a:pPr>
            <a:r>
              <a:rPr lang="de" b="0" i="0" u="none" baseline="0">
                <a:cs typeface="Arial" charset="0"/>
              </a:rPr>
              <a:t>Unsere Anlieger</a:t>
            </a:r>
          </a:p>
          <a:p>
            <a:pPr lvl="1" algn="l" rtl="0">
              <a:buSzPct val="120000"/>
            </a:pPr>
            <a:r>
              <a:rPr lang="de" b="0" i="0" u="none" baseline="0">
                <a:cs typeface="Arial" charset="0"/>
              </a:rPr>
              <a:t>Unsere Freunde</a:t>
            </a:r>
          </a:p>
          <a:p>
            <a:pPr lvl="1" algn="l" rtl="0">
              <a:buSzPct val="120000"/>
            </a:pPr>
            <a:r>
              <a:rPr lang="de" b="0" i="0" u="none" baseline="0">
                <a:cs typeface="Arial" charset="0"/>
              </a:rPr>
              <a:t>Unsere Familien</a:t>
            </a:r>
          </a:p>
          <a:p>
            <a:pPr lvl="1" algn="l" rtl="0">
              <a:buSzPct val="120000"/>
            </a:pPr>
            <a:r>
              <a:rPr lang="de" b="0" i="0" u="none" baseline="0">
                <a:cs typeface="Arial" charset="0"/>
              </a:rPr>
              <a:t>…</a:t>
            </a:r>
            <a:endParaRPr lang="de" altLang="fr-FR" dirty="0">
              <a:cs typeface="Arial" charset="0"/>
            </a:endParaRPr>
          </a:p>
          <a:p>
            <a:pPr lvl="1" algn="l" rtl="0"/>
            <a:endParaRPr lang="d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de" sz="1000" b="0" i="0" u="none" baseline="0" dirty="0"/>
              <a:t>H3SE-Integrationskit – TCG 4.4 – HSE als Verantwortung jedes Einzelnen – V1</a:t>
            </a:r>
            <a:endParaRPr lang="de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17</a:t>
            </a:fld>
            <a:endParaRPr lang="de" altLang="fr-FR"/>
          </a:p>
        </p:txBody>
      </p:sp>
      <p:pic>
        <p:nvPicPr>
          <p:cNvPr id="6" name="Image 6" descr="Capture d’écran 2013-03-25 à 17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36912"/>
            <a:ext cx="2470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10400" y="5391224"/>
            <a:ext cx="1552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b="1" i="0" u="none" baseline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FÜR ALLE</a:t>
            </a:r>
          </a:p>
        </p:txBody>
      </p:sp>
    </p:spTree>
    <p:extLst>
      <p:ext uri="{BB962C8B-B14F-4D97-AF65-F5344CB8AC3E}">
        <p14:creationId xmlns:p14="http://schemas.microsoft.com/office/powerpoint/2010/main" xmlns="" val="1414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28DF04F-62EB-459D-8383-DD06F8167FBE}" type="slidenum">
              <a:rPr>
                <a:latin typeface="Arial" pitchFamily="34" charset="0"/>
                <a:ea typeface="ＭＳ Ｐゴシック" pitchFamily="34" charset="-128"/>
              </a:rPr>
              <a:pPr algn="r" rtl="0"/>
              <a:t>18</a:t>
            </a:fld>
            <a:endParaRPr lang="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de" b="0" i="0" u="none" baseline="0"/>
              <a:t>H3SE-Integrationskit – TCG 4.4 – HSE als Verantwortung jedes Einzelnen – V1</a:t>
            </a:r>
            <a:endParaRPr lang="de"/>
          </a:p>
        </p:txBody>
      </p:sp>
    </p:spTree>
    <p:extLst>
      <p:ext uri="{BB962C8B-B14F-4D97-AF65-F5344CB8AC3E}">
        <p14:creationId xmlns:p14="http://schemas.microsoft.com/office/powerpoint/2010/main" xmlns="" val="1100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de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de" b="1" i="0" u="none" baseline="0"/>
              <a:t>HSE als Verantwortung jedes Einzelnen</a:t>
            </a:r>
            <a:endParaRPr lang="de" sz="2400" dirty="0"/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de" b="0" i="0" u="none" baseline="0">
                <a:cs typeface="Arial" pitchFamily="34" charset="0"/>
              </a:rPr>
              <a:t>H3SE-Integrationskit</a:t>
            </a:r>
          </a:p>
          <a:p>
            <a:pPr algn="l" rtl="0" eaLnBrk="1" hangingPunct="1"/>
            <a:r>
              <a:rPr lang="de" b="0" i="0" u="none" baseline="0">
                <a:cs typeface="Arial" pitchFamily="34" charset="0"/>
              </a:rPr>
              <a:t>Modul TCG 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de" b="1" i="0" u="none" baseline="0"/>
              <a:t>Ziele des Moduls</a:t>
            </a:r>
            <a:endParaRPr lang="de" dirty="0"/>
          </a:p>
        </p:txBody>
      </p:sp>
      <p:sp>
        <p:nvSpPr>
          <p:cNvPr id="1331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" sz="1000" b="0" i="0" u="none" baseline="0" dirty="0">
                <a:cs typeface="Helvetica"/>
              </a:rPr>
              <a:t>H3SE-Integrationskit – TCG 4.4 – HSE als Verantwortung jedes Einzelnen – V1</a:t>
            </a:r>
            <a:endParaRPr lang="de" altLang="fr-FR" sz="1000" dirty="0">
              <a:cs typeface="Helvetica"/>
            </a:endParaRPr>
          </a:p>
        </p:txBody>
      </p:sp>
      <p:sp>
        <p:nvSpPr>
          <p:cNvPr id="15363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F738293B-FFD2-4332-AF1F-7476D80E1CDA}" type="slidenum">
              <a:rPr/>
              <a:pPr algn="r" rtl="0"/>
              <a:t>3</a:t>
            </a:fld>
            <a:endParaRPr lang="de" altLang="fr-FR" dirty="0"/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 eaLnBrk="1" hangingPunct="1">
              <a:spcAft>
                <a:spcPts val="1500"/>
              </a:spcAft>
              <a:buFont typeface="Lucida Grande"/>
              <a:buNone/>
            </a:pPr>
            <a:r>
              <a:rPr lang="de" b="0" i="0" u="none" baseline="0">
                <a:cs typeface="Arial" pitchFamily="34" charset="0"/>
              </a:rPr>
              <a:t>Am Ende dieses Moduls werden Sie: </a:t>
            </a:r>
          </a:p>
          <a:p>
            <a:pPr lvl="0" algn="just" rtl="0"/>
            <a:r>
              <a:rPr lang="de" b="0" i="0" u="none" baseline="0"/>
              <a:t>Verstehen, was eine Sicherheitskultur bedeutet und welche Bedeutung sie bei Total hat.</a:t>
            </a:r>
          </a:p>
          <a:p>
            <a:pPr lvl="0" algn="just" rtl="0"/>
            <a:endParaRPr lang="de" dirty="0"/>
          </a:p>
          <a:p>
            <a:pPr algn="just" rtl="0"/>
            <a:r>
              <a:rPr lang="de" b="0" i="0" u="none" baseline="0"/>
              <a:t>Ihre Rolle kennen: Entscheidungen unter Einhaltung und Berücksichtigung der Regeln und Anweisungen von oben treffen. </a:t>
            </a:r>
            <a:r>
              <a:rPr lang="de" b="0" i="0" u="none" baseline="0">
                <a:cs typeface="Arial" pitchFamily="34" charset="0"/>
              </a:rPr>
              <a:t> </a:t>
            </a:r>
            <a:endParaRPr lang="de" altLang="fr-FR" dirty="0" smtClean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de" b="1" i="0" u="none" baseline="0"/>
              <a:t>Safety Academy</a:t>
            </a:r>
            <a:endParaRPr lang="de" dirty="0"/>
          </a:p>
        </p:txBody>
      </p:sp>
      <p:sp>
        <p:nvSpPr>
          <p:cNvPr id="16387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80E5A4E4-70A4-4444-907E-C8F13D3ACE03}" type="slidenum">
              <a:rPr/>
              <a:pPr algn="r" rtl="0"/>
              <a:t>4</a:t>
            </a:fld>
            <a:endParaRPr lang="de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" sz="1000" b="0" i="0" u="none" baseline="0" dirty="0">
                <a:cs typeface="Helvetica"/>
              </a:rPr>
              <a:t>H3SE-Integrationskit – TCG 4.4 – HSE als Verantwortung jedes Einzelnen – V1</a:t>
            </a:r>
            <a:endParaRPr lang="de" altLang="fr-FR" sz="1000" dirty="0">
              <a:cs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64704"/>
            <a:ext cx="6734547" cy="3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200" y="3055568"/>
            <a:ext cx="6832527" cy="32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en arc 10"/>
          <p:cNvSpPr/>
          <p:nvPr/>
        </p:nvSpPr>
        <p:spPr>
          <a:xfrm>
            <a:off x="1642515" y="2204864"/>
            <a:ext cx="1201293" cy="1368152"/>
          </a:xfrm>
          <a:prstGeom prst="circularArrow">
            <a:avLst>
              <a:gd name="adj1" fmla="val 12500"/>
              <a:gd name="adj2" fmla="val 2428843"/>
              <a:gd name="adj3" fmla="val 20457681"/>
              <a:gd name="adj4" fmla="val 10800000"/>
              <a:gd name="adj5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0438" y="1040262"/>
            <a:ext cx="3281907" cy="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4041" y="1034201"/>
            <a:ext cx="819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5"/>
          <p:cNvGrpSpPr/>
          <p:nvPr/>
        </p:nvGrpSpPr>
        <p:grpSpPr>
          <a:xfrm>
            <a:off x="2394041" y="1040262"/>
            <a:ext cx="819150" cy="752650"/>
            <a:chOff x="2394041" y="1040262"/>
            <a:chExt cx="819150" cy="752650"/>
          </a:xfrm>
        </p:grpSpPr>
        <p:sp>
          <p:nvSpPr>
            <p:cNvPr id="14" name="Rectangle 13"/>
            <p:cNvSpPr/>
            <p:nvPr/>
          </p:nvSpPr>
          <p:spPr>
            <a:xfrm>
              <a:off x="2394041" y="1040262"/>
              <a:ext cx="819150" cy="4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7640" y="1540072"/>
              <a:ext cx="432048" cy="252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E-Learning</a:t>
            </a:r>
            <a:endParaRPr lang="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5</a:t>
            </a:fld>
            <a:endParaRPr lang="de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0" y="1166182"/>
            <a:ext cx="8244408" cy="471109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" sz="1000" b="0" i="0" u="none" baseline="0" dirty="0">
                <a:cs typeface="Helvetica"/>
              </a:rPr>
              <a:t>H3SE-Integrationskit – TCG 4.4 – HSE als Verantwortung jedes Einzelnen – V1</a:t>
            </a:r>
            <a:endParaRPr lang="de" altLang="fr-FR" sz="10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Was ist eine Sicherheitskultur?</a:t>
            </a:r>
            <a:endParaRPr lang="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6</a:t>
            </a:fld>
            <a:endParaRPr lang="de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901" r="4326"/>
          <a:stretch/>
        </p:blipFill>
        <p:spPr>
          <a:xfrm>
            <a:off x="35496" y="907510"/>
            <a:ext cx="8920925" cy="511377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" sz="1000" b="0" i="0" u="none" baseline="0" dirty="0">
                <a:cs typeface="Helvetica"/>
              </a:rPr>
              <a:t>H3SE-Integrationskit – TCG 4.4 – HSE als Verantwortung jedes Einzelnen – V1</a:t>
            </a:r>
            <a:endParaRPr lang="de" altLang="fr-FR" sz="10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Die 4 Arten von Sicherheitskulturen</a:t>
            </a:r>
            <a:endParaRPr lang="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7</a:t>
            </a:fld>
            <a:endParaRPr lang="de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" sz="1000" b="0" i="0" u="none" baseline="0" dirty="0">
                <a:cs typeface="Helvetica"/>
              </a:rPr>
              <a:t>H3SE-Integrationskit – TCG 4.4 – HSE als Verantwortung jedes Einzelnen – V1</a:t>
            </a:r>
            <a:endParaRPr lang="de" altLang="fr-FR" sz="10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3516"/>
            <a:ext cx="8218488" cy="635000"/>
          </a:xfrm>
        </p:spPr>
        <p:txBody>
          <a:bodyPr/>
          <a:lstStyle/>
          <a:p>
            <a:pPr algn="l" rtl="0"/>
            <a:r>
              <a:rPr lang="de" b="1" i="0" u="none" baseline="0"/>
              <a:t>Die 4 Arten von Sicherheitskulturen</a:t>
            </a:r>
            <a:endParaRPr lang="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8</a:t>
            </a:fld>
            <a:endParaRPr lang="de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" sz="1000" b="0" i="0" u="none" baseline="0" dirty="0">
                <a:cs typeface="Helvetica"/>
              </a:rPr>
              <a:t>H3SE-Integrationskit – TCG 4.4 – HSE als Verantwortung jedes Einzelnen – V1</a:t>
            </a:r>
            <a:endParaRPr lang="de" altLang="fr-FR" sz="1000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076056" y="980728"/>
            <a:ext cx="3852000" cy="5040311"/>
          </a:xfrm>
        </p:spPr>
        <p:txBody>
          <a:bodyPr/>
          <a:lstStyle/>
          <a:p>
            <a:pPr marL="0" indent="0" algn="l" rtl="0">
              <a:buNone/>
            </a:pPr>
            <a:r>
              <a:rPr lang="de" b="1" i="0" u="none" baseline="0" dirty="0"/>
              <a:t>Verfahren, Operationsmodi, </a:t>
            </a:r>
            <a:r>
              <a:rPr lang="de" b="1" i="0" u="none" baseline="0" dirty="0" smtClean="0"/>
              <a:t>Anweisungen… </a:t>
            </a:r>
            <a:r>
              <a:rPr lang="de" b="1" i="0" u="none" baseline="0" dirty="0"/>
              <a:t>stehen im Vordergrund und gehören einem Managementsystem an. </a:t>
            </a:r>
          </a:p>
        </p:txBody>
      </p:sp>
      <p:sp>
        <p:nvSpPr>
          <p:cNvPr id="3" name="Flèche à quatre pointes 2"/>
          <p:cNvSpPr/>
          <p:nvPr/>
        </p:nvSpPr>
        <p:spPr>
          <a:xfrm>
            <a:off x="4211960" y="3284984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/>
          </a:p>
        </p:txBody>
      </p:sp>
    </p:spTree>
    <p:extLst>
      <p:ext uri="{BB962C8B-B14F-4D97-AF65-F5344CB8AC3E}">
        <p14:creationId xmlns:p14="http://schemas.microsoft.com/office/powerpoint/2010/main" xmlns="" val="10026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Die 4 Arten von Sicherheitskulturen</a:t>
            </a:r>
            <a:endParaRPr lang="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9</a:t>
            </a:fld>
            <a:endParaRPr lang="de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" sz="1000" b="0" i="0" u="none" baseline="0" dirty="0">
                <a:cs typeface="Helvetica"/>
              </a:rPr>
              <a:t>H3SE-Integrationskit – TCG 4.4 – HSE als Verantwortung jedes Einzelnen – V1</a:t>
            </a:r>
            <a:endParaRPr lang="de" altLang="fr-FR" sz="1000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3140968"/>
            <a:ext cx="3672408" cy="2880071"/>
          </a:xfrm>
        </p:spPr>
        <p:txBody>
          <a:bodyPr/>
          <a:lstStyle/>
          <a:p>
            <a:pPr marL="0" indent="0" algn="l" rtl="0">
              <a:buNone/>
            </a:pPr>
            <a:r>
              <a:rPr lang="de" b="1" i="0" u="none" baseline="0"/>
              <a:t>Austausch bewährter Praktiken zwischen Personen derselben Berufsgruppe (Coaching durch erfahrenere Mitarbeiter in der Praxis)</a:t>
            </a:r>
            <a:endParaRPr lang="de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2372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/>
          </a:p>
        </p:txBody>
      </p:sp>
    </p:spTree>
    <p:extLst>
      <p:ext uri="{BB962C8B-B14F-4D97-AF65-F5344CB8AC3E}">
        <p14:creationId xmlns:p14="http://schemas.microsoft.com/office/powerpoint/2010/main" xmlns="" val="575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OTAL-EN-dark red templat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N PPT DARK RED LOGO.pptx" id="{34FDB752-F90B-4A83-A6C4-9F21502A314C}" vid="{6DFEEC28-5B39-4E16-BB71-270AB66A25A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TOTAL-EN-dark red template</Template>
  <TotalTime>2</TotalTime>
  <Words>473</Words>
  <Application>Microsoft Office PowerPoint</Application>
  <PresentationFormat>Affichage à l'écran (4:3)</PresentationFormat>
  <Paragraphs>113</Paragraphs>
  <Slides>18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TOTAL-EN-dark red template</vt:lpstr>
      <vt:lpstr>Everyone is responsible for HSE on their own level</vt:lpstr>
      <vt:lpstr>HSE als Verantwortung jedes Einzelnen</vt:lpstr>
      <vt:lpstr>Ziele des Moduls</vt:lpstr>
      <vt:lpstr>Safety Academy</vt:lpstr>
      <vt:lpstr>E-Learning</vt:lpstr>
      <vt:lpstr>Was ist eine Sicherheitskultur?</vt:lpstr>
      <vt:lpstr>Die 4 Arten von Sicherheitskulturen</vt:lpstr>
      <vt:lpstr>Die 4 Arten von Sicherheitskulturen</vt:lpstr>
      <vt:lpstr>Die 4 Arten von Sicherheitskulturen</vt:lpstr>
      <vt:lpstr>Die 4 Arten von Sicherheitskulturen</vt:lpstr>
      <vt:lpstr>Die 4 Arten von Sicherheitskulturen</vt:lpstr>
      <vt:lpstr>Vorteile/Nachteile</vt:lpstr>
      <vt:lpstr>Total zielt auf eine integrierte Sicherheitskultur ab.</vt:lpstr>
      <vt:lpstr>Total zielt auf eine integrierte Sicherheitskultur ab.</vt:lpstr>
      <vt:lpstr>Ich setze mich für meine eigene Sicherheit ein.</vt:lpstr>
      <vt:lpstr>Ich setze mich für die Sicherheit meines Kollegen ein.</vt:lpstr>
      <vt:lpstr>Ich setze mich für die Sicherheit von allen ein.</vt:lpstr>
      <vt:lpstr>Diapositive 18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Everyone is responsible for HSE on their own level</dc:title>
  <dc:creator>J0489914</dc:creator>
  <cp:lastModifiedBy>J0489914</cp:lastModifiedBy>
  <cp:revision>1</cp:revision>
  <dcterms:created xsi:type="dcterms:W3CDTF">2017-09-29T15:12:58Z</dcterms:created>
  <dcterms:modified xsi:type="dcterms:W3CDTF">2017-09-29T15:15:35Z</dcterms:modified>
</cp:coreProperties>
</file>