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4</a:t>
            </a:fld>
            <a:endParaRPr lang="e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5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C9E4361-CE45-4511-A479-5CEE1D0B3445}" type="slidenum">
              <a:rPr/>
              <a:pPr algn="l" rtl="0"/>
              <a:t>13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en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Everyone is responsible for HSE on their own level</a:t>
            </a:r>
            <a:endParaRPr lang="en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pitchFamily="34" charset="0"/>
              </a:rPr>
              <a:t>Module </a:t>
            </a:r>
            <a:r>
              <a:rPr lang="en" b="0" i="0" u="none" baseline="0" dirty="0">
                <a:cs typeface="Arial" pitchFamily="34" charset="0"/>
              </a:rPr>
              <a:t>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The 4 types of safety culture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10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lang="en" b="1" i="0" u="none" baseline="0"/>
              <a:t>Based on the idea that Safety must be present in all areas of the company or organization and that it is a responsibility shared by all stakeholders. The management approach emphasized is more participative.</a:t>
            </a:r>
            <a:endParaRPr lang="e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Advantages/disadvantages</a:t>
            </a:r>
            <a:endParaRPr lang="e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" dirty="0" smtClean="0"/>
          </a:p>
          <a:p>
            <a:endParaRPr lang="en" dirty="0"/>
          </a:p>
          <a:p>
            <a:pPr algn="l" rtl="0"/>
            <a:r>
              <a:rPr lang="en" b="1" i="0" u="none" baseline="0"/>
              <a:t>Managerial culture</a:t>
            </a:r>
          </a:p>
          <a:p>
            <a:endParaRPr lang="en" b="1" dirty="0"/>
          </a:p>
          <a:p>
            <a:pPr algn="l" rtl="0"/>
            <a:r>
              <a:rPr lang="en" b="1" i="0" u="none" baseline="0"/>
              <a:t>Corporate social culture</a:t>
            </a:r>
            <a:endParaRPr lang="en" b="1" dirty="0"/>
          </a:p>
          <a:p>
            <a:endParaRPr lang="en" dirty="0" smtClean="0"/>
          </a:p>
          <a:p>
            <a:endParaRPr lang="en" dirty="0"/>
          </a:p>
          <a:p>
            <a:endParaRPr lang="en" dirty="0" smtClean="0"/>
          </a:p>
          <a:p>
            <a:pPr marL="0" indent="0" algn="ctr" rtl="0">
              <a:buNone/>
            </a:pPr>
            <a:r>
              <a:rPr lang="en" sz="2400" b="0" i="1" u="none" baseline="0"/>
              <a:t>What do you think are the advantages and disadvantages of each of these cultures?</a:t>
            </a:r>
            <a:endParaRPr lang="en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11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Total targets an integrated safety culture</a:t>
            </a:r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12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Total targets an integrated safety culture</a:t>
            </a:r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13</a:t>
            </a:fld>
            <a:endParaRPr lang="en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lang="en" b="1" i="0" u="none" baseline="0"/>
              <a:t>The best of the corporate social culture and managerial culture:</a:t>
            </a:r>
          </a:p>
          <a:p>
            <a:pPr algn="just" rtl="0"/>
            <a:r>
              <a:rPr lang="en" b="0" i="0" u="none" baseline="0"/>
              <a:t>Regulations available.</a:t>
            </a:r>
          </a:p>
          <a:p>
            <a:pPr lvl="0" algn="just" rtl="0"/>
            <a:r>
              <a:rPr lang="en" b="0" i="0" u="none" baseline="0"/>
              <a:t>The regulations have been tested.</a:t>
            </a:r>
          </a:p>
          <a:p>
            <a:pPr lvl="0" algn="just" rtl="0"/>
            <a:r>
              <a:rPr lang="en" b="0" i="0" u="none" baseline="0"/>
              <a:t>The context of the application of regulations was known during drafting.</a:t>
            </a:r>
          </a:p>
          <a:p>
            <a:pPr lvl="0" algn="just" rtl="0"/>
            <a:r>
              <a:rPr lang="en" b="0" i="0" u="none" baseline="0"/>
              <a:t>People are involved in the application of regulations.</a:t>
            </a:r>
            <a:endParaRPr lang="en" dirty="0"/>
          </a:p>
          <a:p>
            <a:pPr lvl="0" algn="just" rtl="0"/>
            <a:r>
              <a:rPr lang="en" b="0" i="0" u="none" baseline="0"/>
              <a:t>Qualified and experienced people are always in place and work under satisfactory conditions to analyze the situations.</a:t>
            </a:r>
          </a:p>
          <a:p>
            <a:pPr lvl="0" algn="just" rtl="0"/>
            <a:r>
              <a:rPr lang="en" b="0" i="0" u="none" baseline="0"/>
              <a:t>A third party can be contacted for an independent analysis.</a:t>
            </a:r>
          </a:p>
          <a:p>
            <a:pPr lvl="0" algn="just" rtl="0"/>
            <a:r>
              <a:rPr lang="en" b="0" i="0" u="none" baseline="0"/>
              <a:t>People have the means and the authority to act in all situations.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FOR ME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I am committed to my own safety</a:t>
            </a:r>
            <a:endParaRPr lang="e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lang="en" b="0" i="0" u="none" baseline="0">
                <a:cs typeface="Arial" charset="0"/>
              </a:rPr>
              <a:t>Know your role</a:t>
            </a:r>
          </a:p>
          <a:p>
            <a:pPr marL="274638" indent="-263525" algn="l" rtl="0"/>
            <a:r>
              <a:rPr lang="en" b="0" i="0" u="none" baseline="0">
                <a:cs typeface="Arial" charset="0"/>
              </a:rPr>
              <a:t>Be attentive, vigilant, alert</a:t>
            </a:r>
          </a:p>
          <a:p>
            <a:pPr marL="274638" indent="-263525" algn="l" rtl="0"/>
            <a:r>
              <a:rPr lang="en" b="0" i="0" u="none" baseline="0">
                <a:cs typeface="Arial" charset="0"/>
              </a:rPr>
              <a:t>Do not let yourself be guided by routine</a:t>
            </a:r>
          </a:p>
          <a:p>
            <a:pPr marL="274638" indent="-263525" algn="l" rtl="0"/>
            <a:r>
              <a:rPr lang="en" b="0" i="0" u="none" baseline="0">
                <a:cs typeface="Arial" charset="0"/>
              </a:rPr>
              <a:t>Do not fear – assume</a:t>
            </a:r>
          </a:p>
          <a:p>
            <a:pPr marL="274638" indent="-263525" algn="l" rtl="0"/>
            <a:r>
              <a:rPr lang="en" b="0" i="0" u="none" baseline="0">
                <a:cs typeface="Arial" charset="0"/>
              </a:rPr>
              <a:t>Engage, comply with and apply the basic regulations, be proactive and report any anomalies</a:t>
            </a:r>
          </a:p>
          <a:p>
            <a:pPr marL="274638" indent="-263525" algn="l" rtl="0"/>
            <a:r>
              <a:rPr lang="en" b="0" i="0" u="none" baseline="0">
                <a:cs typeface="Arial" charset="0"/>
              </a:rPr>
              <a:t>Accept remarks and encourage them; accept criticisms as well: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Whatever the management level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Whatever the employer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Whatever the profession</a:t>
            </a:r>
          </a:p>
          <a:p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14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I am committed to the safety of my colleagues</a:t>
            </a:r>
            <a:endParaRPr lang="e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" altLang="fr-FR" dirty="0" smtClean="0">
              <a:cs typeface="Arial" charset="0"/>
            </a:endParaRPr>
          </a:p>
          <a:p>
            <a:endParaRPr lang="en" altLang="fr-FR" dirty="0">
              <a:cs typeface="Arial" charset="0"/>
            </a:endParaRPr>
          </a:p>
          <a:p>
            <a:pPr algn="l" rtl="0"/>
            <a:r>
              <a:rPr lang="en" b="0" i="0" u="none" baseline="0">
                <a:cs typeface="Arial" charset="0"/>
              </a:rPr>
              <a:t>Intervene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Do not be afraid to speak out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Do not remain passive when faced with a situation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Be convinced of my usefulness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Do better 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Express myself and listen</a:t>
            </a: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>
                <a:cs typeface="Arial" charset="0"/>
              </a:rPr>
              <a:t>Share my experience and my skills</a:t>
            </a:r>
            <a:endParaRPr lang="en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15</a:t>
            </a:fld>
            <a:endParaRPr lang="en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FOR YOU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I am committed to the safety of everyone</a:t>
            </a:r>
            <a:endParaRPr lang="e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en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en" altLang="fr-FR" dirty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endParaRPr lang="en" altLang="fr-FR" dirty="0" smtClean="0">
              <a:cs typeface="Arial" charset="0"/>
            </a:endParaRPr>
          </a:p>
          <a:p>
            <a:pPr marL="285750" lvl="1" indent="-285750" algn="l" defTabSz="457200" rtl="0">
              <a:buSzPct val="120000"/>
              <a:buFont typeface="Lucida Grande"/>
              <a:buChar char="●"/>
            </a:pPr>
            <a:r>
              <a:rPr lang="en" sz="2000" b="0" i="0" u="none" baseline="0" dirty="0">
                <a:cs typeface="Arial" charset="0"/>
              </a:rPr>
              <a:t>Be aware of the risks that surround us</a:t>
            </a:r>
            <a:r>
              <a:rPr lang="en" b="0" i="0" u="none" baseline="0" dirty="0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You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Me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Our colleagues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Our residents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Our friends</a:t>
            </a:r>
          </a:p>
          <a:p>
            <a:pPr lvl="1" algn="l" rtl="0">
              <a:buSzPct val="120000"/>
            </a:pPr>
            <a:r>
              <a:rPr lang="en" b="0" i="0" u="none" baseline="0" dirty="0">
                <a:cs typeface="Arial" charset="0"/>
              </a:rPr>
              <a:t>Our families</a:t>
            </a:r>
          </a:p>
          <a:p>
            <a:pPr lvl="1" algn="l" rtl="0">
              <a:buSzPct val="120000"/>
            </a:pPr>
            <a:r>
              <a:rPr lang="en" altLang="fr-FR" dirty="0" smtClean="0">
                <a:cs typeface="Arial" charset="0"/>
              </a:rPr>
              <a:t>Etc.</a:t>
            </a:r>
            <a:endParaRPr lang="en" altLang="fr-FR" dirty="0">
              <a:cs typeface="Arial" charset="0"/>
            </a:endParaRPr>
          </a:p>
          <a:p>
            <a:pPr lvl="1" algn="l" rtl="0"/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6347048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alt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16</a:t>
            </a:fld>
            <a:endParaRPr lang="en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FOR ALL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 algn="r" rtl="0"/>
              <a:t>17</a:t>
            </a:fld>
            <a:endParaRPr lang="en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en" sz="1000" b="0" i="0" u="none" baseline="0" dirty="0"/>
              <a:t>H3SE integration kit - TCG 4.4 – Everyone is responsible for HSE on their own level – V1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MODULE OBJECTIVES</a:t>
            </a:r>
            <a:endParaRPr lang="en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738293B-FFD2-4332-AF1F-7476D80E1CDA}" type="slidenum">
              <a:rPr/>
              <a:pPr algn="r" rtl="0"/>
              <a:t>2</a:t>
            </a:fld>
            <a:endParaRPr lang="en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spcAft>
                <a:spcPts val="1500"/>
              </a:spcAft>
              <a:buFont typeface="Lucida Grande"/>
              <a:buNone/>
            </a:pPr>
            <a:r>
              <a:rPr lang="en" b="0" i="0" u="none" baseline="0">
                <a:cs typeface="Arial" pitchFamily="34" charset="0"/>
              </a:rPr>
              <a:t>At the end of this module: </a:t>
            </a:r>
          </a:p>
          <a:p>
            <a:pPr lvl="0" algn="just" rtl="0"/>
            <a:r>
              <a:rPr lang="en" b="0" i="0" u="none" baseline="0"/>
              <a:t>You will understand what safety culture means and what that means at Total.</a:t>
            </a:r>
          </a:p>
          <a:p>
            <a:pPr lvl="0" algn="just" rtl="0"/>
            <a:endParaRPr lang="en" dirty="0"/>
          </a:p>
          <a:p>
            <a:pPr algn="just" rtl="0"/>
            <a:r>
              <a:rPr lang="en" b="0" i="0" u="none" baseline="0"/>
              <a:t>You will know your role: to make decisions in compliance with and based on the regulations and instructions.</a:t>
            </a:r>
            <a:endParaRPr lang="en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" b="1" i="0" u="none" baseline="0"/>
              <a:t>Safety Academy</a:t>
            </a:r>
            <a:endParaRPr lang="en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80E5A4E4-70A4-4444-907E-C8F13D3ACE03}" type="slidenum">
              <a:rPr/>
              <a:pPr algn="r" rtl="0"/>
              <a:t>3</a:t>
            </a:fld>
            <a:endParaRPr lang="en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E-learning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4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What is safety culture?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5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The 4 types of safety culture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6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The 4 types of safety culture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7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lang="en" b="1" i="0" u="none" baseline="0"/>
              <a:t>Procedures, operating methods, instructions… are emphasized and are part of a management system.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The 4 types of safety culture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8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lang="en" b="1" i="0" u="none" baseline="0"/>
              <a:t>Exchanges of best practices between staff from the same profession (on-the-job training on-site by the most experienced)</a:t>
            </a:r>
            <a:endParaRPr lang="e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/>
              <a:t>The 4 types of safety culture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B9EBE46A-6B96-49C1-B11B-BEFFA9E21E12}" type="slidenum">
              <a:rPr/>
              <a:pPr algn="r" rtl="0"/>
              <a:t>9</a:t>
            </a:fld>
            <a:endParaRPr lang="e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656307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" sz="1000" b="0" i="0" u="none" baseline="0" dirty="0">
                <a:cs typeface="Helvetica"/>
              </a:rPr>
              <a:t>H3SE integration kit - TCG 4.4 – Everyone is responsible for HSE on their own level – V1</a:t>
            </a:r>
            <a:endParaRPr lang="en" altLang="fr-FR" sz="1000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lang="en" b="1" i="0" u="none" baseline="0"/>
              <a:t>Based on the idea that certain activities are dangerous and casualties cannot be avoided.</a:t>
            </a:r>
            <a:endParaRPr lang="e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3</TotalTime>
  <Words>752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TOTAL-EN-dark red template</vt:lpstr>
      <vt:lpstr>Everyone is responsible for HSE on their own level</vt:lpstr>
      <vt:lpstr>MODULE OBJECTIVES</vt:lpstr>
      <vt:lpstr>Safety Academy</vt:lpstr>
      <vt:lpstr>E-learning</vt:lpstr>
      <vt:lpstr>What is safety culture?</vt:lpstr>
      <vt:lpstr>The 4 types of safety culture</vt:lpstr>
      <vt:lpstr>The 4 types of safety culture</vt:lpstr>
      <vt:lpstr>The 4 types of safety culture</vt:lpstr>
      <vt:lpstr>The 4 types of safety culture</vt:lpstr>
      <vt:lpstr>The 4 types of safety culture</vt:lpstr>
      <vt:lpstr>Advantages/disadvantages</vt:lpstr>
      <vt:lpstr>Total targets an integrated safety culture</vt:lpstr>
      <vt:lpstr>Total targets an integrated safety culture</vt:lpstr>
      <vt:lpstr>I am committed to my own safety</vt:lpstr>
      <vt:lpstr>I am committed to the safety of my colleagues</vt:lpstr>
      <vt:lpstr>I am committed to the safety of everyone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Everyone is responsible for HSE on their own level</dc:title>
  <dc:creator>J0489914</dc:creator>
  <cp:lastModifiedBy>J0489914</cp:lastModifiedBy>
  <cp:revision>1</cp:revision>
  <dcterms:created xsi:type="dcterms:W3CDTF">2017-09-22T12:52:48Z</dcterms:created>
  <dcterms:modified xsi:type="dcterms:W3CDTF">2017-09-22T12:55:48Z</dcterms:modified>
</cp:coreProperties>
</file>