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6" r:id="rId3"/>
    <p:sldId id="290" r:id="rId4"/>
    <p:sldId id="271" r:id="rId5"/>
    <p:sldId id="272" r:id="rId6"/>
    <p:sldId id="273" r:id="rId7"/>
    <p:sldId id="274" r:id="rId8"/>
    <p:sldId id="280" r:id="rId9"/>
    <p:sldId id="281" r:id="rId10"/>
    <p:sldId id="282" r:id="rId11"/>
    <p:sldId id="286" r:id="rId12"/>
    <p:sldId id="279" r:id="rId13"/>
    <p:sldId id="283" r:id="rId14"/>
    <p:sldId id="287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043" autoAdjust="0"/>
    <p:restoredTop sz="94692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8BA4DD-675F-4707-9737-CC7FFF455974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6ACCF8-2DE4-4C70-B100-41903539B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597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01B7C7-FD0B-448F-B375-A92E714111A6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9E4361-CE45-4511-A479-5CEE1D0B3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0775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/>
            </a:r>
            <a:fld id="{7C9E4361-CE45-4511-A479-5CEE1D0B3445}" type="slidenum">
              <a:rPr/>
              <a:pPr/>
              <a:t>4</a:t>
            </a:fld>
            <a:endParaRPr lang="es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/>
            </a:r>
            <a:fld id="{7C9E4361-CE45-4511-A479-5CEE1D0B3445}" type="slidenum">
              <a:rPr/>
              <a:pPr/>
              <a:t>5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/>
            </a:r>
            <a:fld id="{7C9E4361-CE45-4511-A479-5CEE1D0B3445}" type="slidenum">
              <a:rPr/>
              <a:pPr/>
              <a:t>13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5CF5B-57DB-4951-9A91-5350364E0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6347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EBE46A-6B96-49C1-B11B-BEFFA9E21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947-8F5A-4DF8-8698-A594EF101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3880A-640D-4FA7-A954-678BC1A87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C609EB-DB2F-41F5-BAF6-FED64CCED2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A7F266-3CEA-4BB4-9C84-4C6789798E6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11788-78A4-4676-BD01-31F57F572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ED016-30ED-4762-B179-972C82CBC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0C7C-6933-4E62-AA2E-5DC853A52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cs typeface="Helvetica" pitchFamily="34" charset="0"/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44328A4E-B8B2-475F-A7FF-88BA054B35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 algn="l" rtl="0"/>
            <a:endParaRPr lang="es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hangingPunct="1" algn="l" rtl="0">
              <a:defRPr/>
            </a:pPr>
            <a:r>
              <a:rPr b="1" i="0" u="none" baseline="0" lang="es"/>
              <a:t>Cada uno, a su nivel, es responsable HSE</a:t>
            </a:r>
            <a:endParaRPr lang="es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es">
                <a:cs typeface="Arial" pitchFamily="34" charset="0"/>
              </a:rPr>
              <a:t>Kit de integración H3SE</a:t>
            </a:r>
          </a:p>
          <a:p>
            <a:pPr eaLnBrk="1" hangingPunct="1" algn="l" rtl="0"/>
            <a:r>
              <a:rPr b="0" i="0" u="none" baseline="0" lang="es">
                <a:cs typeface="Arial" pitchFamily="34" charset="0"/>
              </a:rPr>
              <a:t>Módulo 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Los 4 tipos de cultura de seguridad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10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924944"/>
            <a:ext cx="3672408" cy="309609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es"/>
              <a:t>Basada en la idea de que la seguridad debe estar presente en todos los sectores de la empresa u organización y que la responsabilidad la comparten todos los actores. </a:t>
            </a:r>
            <a:r>
              <a:rPr b="1" i="0" u="none" baseline="0" lang="es"/>
              <a:t>El método de gestión privilegiado es más participativo.</a:t>
            </a:r>
            <a:endParaRPr lang="es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Ventajas / inconvenientes</a:t>
            </a:r>
            <a:endParaRPr lang="e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" dirty="0" smtClean="0"/>
          </a:p>
          <a:p>
            <a:endParaRPr lang="es" dirty="0"/>
          </a:p>
          <a:p>
            <a:pPr algn="l" rtl="0"/>
            <a:r>
              <a:rPr b="1" i="0" u="none" baseline="0" lang="es"/>
              <a:t>Cultura de gestión</a:t>
            </a:r>
          </a:p>
          <a:p>
            <a:endParaRPr lang="es" b="1" dirty="0"/>
          </a:p>
          <a:p>
            <a:pPr algn="l" rtl="0"/>
            <a:r>
              <a:rPr b="1" i="0" u="none" baseline="0" lang="es"/>
              <a:t>Cultura profesional</a:t>
            </a:r>
            <a:endParaRPr lang="es" b="1" dirty="0"/>
          </a:p>
          <a:p>
            <a:endParaRPr lang="es" dirty="0" smtClean="0"/>
          </a:p>
          <a:p>
            <a:endParaRPr lang="es" dirty="0"/>
          </a:p>
          <a:p>
            <a:endParaRPr lang="es" dirty="0" smtClean="0"/>
          </a:p>
          <a:p>
            <a:pPr marL="0" indent="0" algn="ctr" rtl="0">
              <a:buNone/>
            </a:pPr>
            <a:r>
              <a:rPr sz="2400" b="0" i="1" u="none" baseline="0" lang="es"/>
              <a:t>En su opinión, ¿cuáles son las ventajas y los inconvenientes de cada una de estas culturas?</a:t>
            </a:r>
            <a:endParaRPr lang="es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Kit de integración H3SE - TCG 4.4 – Cada uno, a su nivel, es responsable HSE – V1</a:t>
            </a:r>
            <a:endParaRPr lang="e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11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Total persigue una cultura de seguridad integrada</a:t>
            </a:r>
            <a:endParaRPr lang="e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Kit de integración H3SE - TCG 4.4 – Cada uno, a su nivel, es responsable HSE – V1</a:t>
            </a:r>
            <a:endParaRPr lang="es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12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Total persigue una cultura de seguridad integrada</a:t>
            </a:r>
            <a:endParaRPr lang="e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Kit de integración H3SE - TCG 4.4 – Cada uno, a su nivel, es responsable HSE – V1</a:t>
            </a:r>
            <a:endParaRPr lang="es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13</a:t>
            </a:fld>
            <a:endParaRPr lang="es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b="1" i="0" u="none" baseline="0" lang="es"/>
              <a:t>Lo mejor de la cultura profesional y la cultura de gestión:</a:t>
            </a:r>
          </a:p>
          <a:p>
            <a:pPr algn="just" rtl="0"/>
            <a:r>
              <a:rPr b="0" i="0" u="none" baseline="0" lang="es"/>
              <a:t>Normas disponibles.</a:t>
            </a:r>
          </a:p>
          <a:p>
            <a:pPr lvl="0" algn="just" rtl="0"/>
            <a:r>
              <a:rPr b="0" i="0" u="none" baseline="0" lang="es"/>
              <a:t>Se han probado las normas.</a:t>
            </a:r>
          </a:p>
          <a:p>
            <a:pPr lvl="0" algn="just" rtl="0"/>
            <a:r>
              <a:rPr b="0" i="0" u="none" baseline="0" lang="es"/>
              <a:t>El contexto de aplicación de las normas se conoce desde su redacción.</a:t>
            </a:r>
          </a:p>
          <a:p>
            <a:pPr lvl="0" algn="just" rtl="0"/>
            <a:r>
              <a:rPr b="0" i="0" u="none" baseline="0" lang="es"/>
              <a:t>Se implica a las personas en la aplicación de las normas.</a:t>
            </a:r>
            <a:endParaRPr lang="es" dirty="0"/>
          </a:p>
          <a:p>
            <a:pPr lvl="0" algn="just" rtl="0"/>
            <a:r>
              <a:rPr b="0" i="0" u="none" baseline="0" lang="es"/>
              <a:t>Siempre hay personas competentes y con experiencia que trabajan en buenas condiciones para analizar las situaciones.</a:t>
            </a:r>
          </a:p>
          <a:p>
            <a:pPr lvl="0" algn="just" rtl="0"/>
            <a:r>
              <a:rPr b="0" i="0" u="none" baseline="0" lang="es"/>
              <a:t>Se puede contactar a un tercero para realizar un análisis independiente.</a:t>
            </a:r>
          </a:p>
          <a:p>
            <a:pPr lvl="0" algn="just" rtl="0"/>
            <a:r>
              <a:rPr b="0" i="0" u="none" baseline="0" lang="es"/>
              <a:t>Las personas tienen los medios y la autoridad para actuar en todas las situaciones.</a:t>
            </a:r>
          </a:p>
        </p:txBody>
      </p:sp>
    </p:spTree>
    <p:extLst>
      <p:ext uri="{BB962C8B-B14F-4D97-AF65-F5344CB8AC3E}">
        <p14:creationId xmlns:p14="http://schemas.microsoft.com/office/powerpoint/2010/main" xmlns="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es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PARA MÍ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Me comprometo por mi propia seguridad</a:t>
            </a:r>
            <a:endParaRPr lang="e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b="0" i="0" u="none" baseline="0" lang="es">
                <a:cs typeface="Arial" charset="0"/>
              </a:rPr>
              <a:t>Conocer su papel</a:t>
            </a:r>
          </a:p>
          <a:p>
            <a:pPr marL="274638" indent="-263525" algn="l" rtl="0"/>
            <a:r>
              <a:rPr b="0" i="0" u="none" baseline="0" lang="es">
                <a:cs typeface="Arial" charset="0"/>
              </a:rPr>
              <a:t>Estar atento, vigilante, despierto</a:t>
            </a:r>
          </a:p>
          <a:p>
            <a:pPr marL="274638" indent="-263525" algn="l" rtl="0"/>
            <a:r>
              <a:rPr b="0" i="0" u="none" baseline="0" lang="es">
                <a:cs typeface="Arial" charset="0"/>
              </a:rPr>
              <a:t>No dejarse llevar por la rutina</a:t>
            </a:r>
          </a:p>
          <a:p>
            <a:pPr marL="274638" indent="-263525" algn="l" rtl="0"/>
            <a:r>
              <a:rPr b="0" i="0" u="none" baseline="0" lang="es">
                <a:cs typeface="Arial" charset="0"/>
              </a:rPr>
              <a:t>No temer – asumir</a:t>
            </a:r>
          </a:p>
          <a:p>
            <a:pPr marL="274638" indent="-263525" algn="l" rtl="0"/>
            <a:r>
              <a:rPr b="0" i="0" u="none" baseline="0" lang="es">
                <a:cs typeface="Arial" charset="0"/>
              </a:rPr>
              <a:t>Comprometerse, respetar y aplicar las reglas de base, ser proactivo e indicar las anomalías</a:t>
            </a:r>
          </a:p>
          <a:p>
            <a:pPr marL="274638" indent="-263525" algn="l" rtl="0"/>
            <a:r>
              <a:rPr b="0" i="0" u="none" baseline="0" lang="es">
                <a:cs typeface="Arial" charset="0"/>
              </a:rPr>
              <a:t>Aceptar las observaciones y fomentarlas; aceptar también las críticas:</a:t>
            </a:r>
          </a:p>
          <a:p>
            <a:pPr lvl="1" algn="l" rtl="0"/>
            <a:r>
              <a:rPr b="0" i="0" u="none" baseline="0" lang="es">
                <a:cs typeface="Arial" charset="0"/>
              </a:rPr>
              <a:t>Sea cual sea el nivel jerárquico</a:t>
            </a:r>
          </a:p>
          <a:p>
            <a:pPr lvl="1" algn="l" rtl="0"/>
            <a:r>
              <a:rPr b="0" i="0" u="none" baseline="0" lang="es">
                <a:cs typeface="Arial" charset="0"/>
              </a:rPr>
              <a:t>Sea quien sea el jefe</a:t>
            </a:r>
          </a:p>
          <a:p>
            <a:pPr lvl="1" algn="l" rtl="0"/>
            <a:r>
              <a:rPr b="0" i="0" u="none" baseline="0" lang="es">
                <a:cs typeface="Arial" charset="0"/>
              </a:rPr>
              <a:t>Sea cual sea el área de actividad</a:t>
            </a:r>
          </a:p>
          <a:p>
            <a:endParaRPr lang="e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Kit de integración H3SE - TCG 4.4 – Cada uno, a su nivel, es responsable HSE – V1</a:t>
            </a:r>
            <a:endParaRPr lang="e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14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Me comprometo por la seguridad de mi colega</a:t>
            </a:r>
            <a:endParaRPr lang="e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" altLang="fr-FR" dirty="0" smtClean="0">
              <a:cs typeface="Arial" charset="0"/>
            </a:endParaRPr>
          </a:p>
          <a:p>
            <a:endParaRPr lang="es" altLang="fr-FR" dirty="0">
              <a:cs typeface="Arial" charset="0"/>
            </a:endParaRPr>
          </a:p>
          <a:p>
            <a:pPr algn="l" rtl="0"/>
            <a:r>
              <a:rPr b="0" i="0" u="none" baseline="0" lang="es">
                <a:cs typeface="Arial" charset="0"/>
              </a:rPr>
              <a:t>Intervenir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es">
                <a:cs typeface="Arial" charset="0"/>
              </a:rPr>
              <a:t>No temer pronunciarme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es">
                <a:cs typeface="Arial" charset="0"/>
              </a:rPr>
              <a:t>No permanecer pasivo ante una situación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es">
                <a:cs typeface="Arial" charset="0"/>
              </a:rPr>
              <a:t>Estar convencido de mi utilidad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es">
                <a:cs typeface="Arial" charset="0"/>
              </a:rPr>
              <a:t>Superarme 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es">
                <a:cs typeface="Arial" charset="0"/>
              </a:rPr>
              <a:t>Expresarme y escuchar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es">
                <a:cs typeface="Arial" charset="0"/>
              </a:rPr>
              <a:t>Compartir mi experiencia y mis competencias</a:t>
            </a:r>
            <a:endParaRPr lang="es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Kit de integración H3SE - TCG 4.4 – Cada uno, a su nivel, es responsable HSE – V1</a:t>
            </a:r>
            <a:endParaRPr lang="e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15</a:t>
            </a:fld>
            <a:endParaRPr lang="es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es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PARA TI</a:t>
            </a:r>
          </a:p>
        </p:txBody>
      </p:sp>
    </p:spTree>
    <p:extLst>
      <p:ext uri="{BB962C8B-B14F-4D97-AF65-F5344CB8AC3E}">
        <p14:creationId xmlns:p14="http://schemas.microsoft.com/office/powerpoint/2010/main" xmlns="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Me comprometo por la seguridad de todos</a:t>
            </a:r>
            <a:endParaRPr lang="e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es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es" altLang="fr-FR" dirty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es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es">
                <a:cs typeface="Arial" charset="0"/>
              </a:rPr>
              <a:t>Ser consciente de los riesgos que nos rodean</a:t>
            </a:r>
            <a:r>
              <a:rPr b="0" i="0" u="none" baseline="0" lang="es">
                <a:cs typeface="Arial" charset="0"/>
              </a:rPr>
              <a:t>:</a:t>
            </a:r>
          </a:p>
          <a:p>
            <a:pPr lvl="1" algn="l" rtl="0">
              <a:buSzPct val="120000"/>
            </a:pPr>
            <a:r>
              <a:rPr b="0" i="0" u="none" baseline="0" lang="es">
                <a:cs typeface="Arial" charset="0"/>
              </a:rPr>
              <a:t>Tú</a:t>
            </a:r>
          </a:p>
          <a:p>
            <a:pPr lvl="1" algn="l" rtl="0">
              <a:buSzPct val="120000"/>
            </a:pPr>
            <a:r>
              <a:rPr b="0" i="0" u="none" baseline="0" lang="es">
                <a:cs typeface="Arial" charset="0"/>
              </a:rPr>
              <a:t>Yo</a:t>
            </a:r>
          </a:p>
          <a:p>
            <a:pPr lvl="1" algn="l" rtl="0">
              <a:buSzPct val="120000"/>
            </a:pPr>
            <a:r>
              <a:rPr b="0" i="0" u="none" baseline="0" lang="es">
                <a:cs typeface="Arial" charset="0"/>
              </a:rPr>
              <a:t>Nuestros colegas</a:t>
            </a:r>
          </a:p>
          <a:p>
            <a:pPr lvl="1" algn="l" rtl="0">
              <a:buSzPct val="120000"/>
            </a:pPr>
            <a:r>
              <a:rPr b="0" i="0" u="none" baseline="0" lang="es">
                <a:cs typeface="Arial" charset="0"/>
              </a:rPr>
              <a:t>Nuestros vecinos</a:t>
            </a:r>
          </a:p>
          <a:p>
            <a:pPr lvl="1" algn="l" rtl="0">
              <a:buSzPct val="120000"/>
            </a:pPr>
            <a:r>
              <a:rPr b="0" i="0" u="none" baseline="0" lang="es">
                <a:cs typeface="Arial" charset="0"/>
              </a:rPr>
              <a:t>Nuestros amigos</a:t>
            </a:r>
          </a:p>
          <a:p>
            <a:pPr lvl="1" algn="l" rtl="0">
              <a:buSzPct val="120000"/>
            </a:pPr>
            <a:r>
              <a:rPr b="0" i="0" u="none" baseline="0" lang="es">
                <a:cs typeface="Arial" charset="0"/>
              </a:rPr>
              <a:t>Nuestras familias</a:t>
            </a:r>
          </a:p>
          <a:p>
            <a:pPr lvl="1" algn="l" rtl="0">
              <a:buSzPct val="120000"/>
            </a:pPr>
            <a:r>
              <a:rPr b="0" i="0" u="none" baseline="0" lang="es">
                <a:cs typeface="Arial" charset="0"/>
              </a:rPr>
              <a:t>…</a:t>
            </a:r>
            <a:endParaRPr lang="es" altLang="fr-FR" dirty="0">
              <a:cs typeface="Arial" charset="0"/>
            </a:endParaRPr>
          </a:p>
          <a:p>
            <a:pPr lvl="1" algn="l" rtl="0"/>
            <a:endParaRPr lang="e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>Kit de integración H3SE - TCG 4.4 – Cada uno, a su nivel, es responsable HSE – V1</a:t>
            </a:r>
            <a:endParaRPr lang="e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16</a:t>
            </a:fld>
            <a:endParaRPr lang="es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es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PARA TODOS</a:t>
            </a:r>
          </a:p>
        </p:txBody>
      </p:sp>
    </p:spTree>
    <p:extLst>
      <p:ext uri="{BB962C8B-B14F-4D97-AF65-F5344CB8AC3E}">
        <p14:creationId xmlns:p14="http://schemas.microsoft.com/office/powerpoint/2010/main" xmlns="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es"/>
              <a:t/>
            </a:r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b="0" i="0" u="none" baseline="0" lang="es"/>
              <a:t>Kit de integración H3SE - TCG 4.4 – Cada uno, a su nivel, es responsable HSE – V1</a:t>
            </a:r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es"/>
              <a:t>Los OBJETIVOS DEL MÓDULO</a:t>
            </a:r>
            <a:endParaRPr lang="es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es"/>
              <a:t/>
            </a:r>
            <a:fld id="{F738293B-FFD2-4332-AF1F-7476D80E1CDA}" type="slidenum">
              <a:rPr/>
              <a:pPr/>
              <a:t>2</a:t>
            </a:fld>
            <a:endParaRPr lang="es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 rtl="0">
              <a:spcAft>
                <a:spcPts val="1500"/>
              </a:spcAft>
              <a:buFont typeface="Lucida Grande"/>
              <a:buNone/>
            </a:pPr>
            <a:r>
              <a:rPr b="0" i="0" u="none" baseline="0" lang="es">
                <a:cs typeface="Arial" pitchFamily="34" charset="0"/>
              </a:rPr>
              <a:t>Después de este módulo: </a:t>
            </a:r>
          </a:p>
          <a:p>
            <a:pPr lvl="0" algn="just" rtl="0"/>
            <a:r>
              <a:rPr b="0" i="0" u="none" baseline="0" lang="es"/>
              <a:t>Habrán entendido lo que significa cultura de seguridad y lo que eso significa en Total.</a:t>
            </a:r>
          </a:p>
          <a:p>
            <a:pPr lvl="0" algn="just" rtl="0"/>
            <a:endParaRPr lang="es" dirty="0"/>
          </a:p>
          <a:p>
            <a:pPr algn="just" rtl="0"/>
            <a:r>
              <a:rPr b="0" i="0" u="none" baseline="0" lang="es"/>
              <a:t>Conocerán su papel: tomar decisiones respetando y basándose en las normas y consignas. </a:t>
            </a:r>
            <a:r>
              <a:rPr b="0" i="0" u="none" baseline="0" lang="es">
                <a:cs typeface="Arial" pitchFamily="34" charset="0"/>
              </a:rPr>
              <a:t> </a:t>
            </a:r>
            <a:endParaRPr lang="es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es"/>
              <a:t>Safety academy</a:t>
            </a:r>
            <a:endParaRPr lang="es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es"/>
              <a:t/>
            </a:r>
            <a:fld id="{80E5A4E4-70A4-4444-907E-C8F13D3ACE03}" type="slidenum">
              <a:rPr/>
              <a:pPr/>
              <a:t>3</a:t>
            </a:fld>
            <a:endParaRPr lang="es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E-learning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4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¿Qué es una cultura de seguridad? 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5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Los 4 tipos de cultura de seguridad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6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Los 4 tipos de cultura de seguridad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7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es"/>
              <a:t>Se anteponen procedimientos, modos operativos, consignas… y forman parte de un sistema de gestión.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Los 4 tipos de cultura de seguridad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8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es"/>
              <a:t>Intercambios de buenas prácticas entre el personal de una misma área de actividad (tutorías entre compañeros in situ por parte de los más experimentados)</a:t>
            </a:r>
            <a:endParaRPr lang="es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Los 4 tipos de cultura de seguridad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B9EBE46A-6B96-49C1-B11B-BEFFA9E21E12}" type="slidenum">
              <a:rPr/>
              <a:pPr/>
              <a:t>9</a:t>
            </a:fld>
            <a:endParaRPr lang="e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es">
                <a:cs typeface="Helvetica"/>
              </a:rPr>
              <a:t>Kit de integración H3SE - TCG 4.4 – Cada uno, a su nivel, es responsable HSE – V1</a:t>
            </a:r>
            <a:endParaRPr lang="es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es"/>
              <a:t>Basada en la idea de que algunas actividades son peligrosas y que no se pueden evitar las víctimas.</a:t>
            </a:r>
            <a:endParaRPr lang="es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</p:spTree>
    <p:extLst>
      <p:ext uri="{BB962C8B-B14F-4D97-AF65-F5344CB8AC3E}">
        <p14:creationId xmlns:p14="http://schemas.microsoft.com/office/powerpoint/2010/main" xmlns="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621</TotalTime>
  <Words>744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fr_total_modele_rouge_fonce</vt:lpstr>
      <vt:lpstr>Chacun, À son niveau, est responsable HSE</vt:lpstr>
      <vt:lpstr>Les OBJECTIFS DU MODULE</vt:lpstr>
      <vt:lpstr>Safety academy</vt:lpstr>
      <vt:lpstr>E-learning</vt:lpstr>
      <vt:lpstr>Qu’est ce qu’une culture de sécurité ?</vt:lpstr>
      <vt:lpstr>Les 4 types de culture sécurité</vt:lpstr>
      <vt:lpstr>Les 4 types de culture sécurité</vt:lpstr>
      <vt:lpstr>Les 4 types de culture sécurité</vt:lpstr>
      <vt:lpstr>Les 4 types de culture sécurité</vt:lpstr>
      <vt:lpstr>Les 4 types de culture sécurité</vt:lpstr>
      <vt:lpstr>Avantages / inconvénients</vt:lpstr>
      <vt:lpstr>Total vise une culture sécurité intégrée</vt:lpstr>
      <vt:lpstr>Total vise une culture sécurité intégrée</vt:lpstr>
      <vt:lpstr>Je m’engage pour ma propre sécurité</vt:lpstr>
      <vt:lpstr>Je m’engage pour la sécurité de mon collègue</vt:lpstr>
      <vt:lpstr>Je m’engage pour la sécurité de tous</vt:lpstr>
      <vt:lpstr>Diapositive 17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48</cp:revision>
  <dcterms:created xsi:type="dcterms:W3CDTF">2015-09-07T13:13:13Z</dcterms:created>
  <dcterms:modified xsi:type="dcterms:W3CDTF">2017-03-23T14:06:39Z</dcterms:modified>
</cp:coreProperties>
</file>