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21/09/2017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21/09/2017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C9E4361-CE45-4511-A479-5CEE1D0B3445}" type="slidenum">
              <a:rPr lang="fr-FR" altLang="fr-FR" smtClean="0"/>
              <a:pPr/>
              <a:t>4</a:t>
            </a:fld>
            <a:endParaRPr lang="fr-FR" altLang="fr-FR" dirty="0"/>
          </a:p>
        </p:txBody>
      </p:sp>
    </p:spTree>
    <p:extLst>
      <p:ext uri="{BB962C8B-B14F-4D97-AF65-F5344CB8AC3E}">
        <p14:creationId xmlns="" xmlns:p14="http://schemas.microsoft.com/office/powerpoint/2010/main" val="10826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C9E4361-CE45-4511-A479-5CEE1D0B3445}" type="slidenum">
              <a:rPr lang="fr-FR" altLang="fr-FR" smtClean="0"/>
              <a:pPr/>
              <a:t>5</a:t>
            </a:fld>
            <a:endParaRPr lang="fr-FR" altLang="fr-FR"/>
          </a:p>
        </p:txBody>
      </p:sp>
    </p:spTree>
    <p:extLst>
      <p:ext uri="{BB962C8B-B14F-4D97-AF65-F5344CB8AC3E}">
        <p14:creationId xmlns="" xmlns:p14="http://schemas.microsoft.com/office/powerpoint/2010/main" val="130555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C9E4361-CE45-4511-A479-5CEE1D0B3445}" type="slidenum">
              <a:rPr lang="fr-FR" altLang="fr-FR" smtClean="0"/>
              <a:pPr/>
              <a:t>13</a:t>
            </a:fld>
            <a:endParaRPr lang="fr-FR" altLang="fr-FR"/>
          </a:p>
        </p:txBody>
      </p:sp>
    </p:spTree>
    <p:extLst>
      <p:ext uri="{BB962C8B-B14F-4D97-AF65-F5344CB8AC3E}">
        <p14:creationId xmlns="" xmlns:p14="http://schemas.microsoft.com/office/powerpoint/2010/main" val="119790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pic>
        <p:nvPicPr>
          <p:cNvPr id="2" name="Image 10" descr="page_fin_130313 def.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Espace réservé du pied de page 4"/>
          <p:cNvSpPr>
            <a:spLocks noGrp="1"/>
          </p:cNvSpPr>
          <p:nvPr>
            <p:ph type="ftr" sz="quarter" idx="10"/>
          </p:nvPr>
        </p:nvSpPr>
        <p:spPr/>
        <p:txBody>
          <a:bodyPr/>
          <a:lstStyle>
            <a:lvl1pPr>
              <a:defRPr/>
            </a:lvl1pPr>
          </a:lstStyle>
          <a:p>
            <a:pPr>
              <a:defRPr/>
            </a:pPr>
            <a:r>
              <a:rPr lang="fr-FR" smtClean="0"/>
              <a:t>Kit intégration H3SE - TCG 4.4 – Chacun, à son niveau, est responsable HSE – V1</a:t>
            </a: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491802D9-E909-4F2D-B9AE-5318616AEDA5}" type="slidenum">
              <a:rPr lang="fr-FR"/>
              <a:pPr>
                <a:defRPr/>
              </a:pPr>
              <a:t>‹N°›</a:t>
            </a:fld>
            <a:endParaRPr lang="fr-FR"/>
          </a:p>
        </p:txBody>
      </p:sp>
    </p:spTree>
    <p:extLst>
      <p:ext uri="{BB962C8B-B14F-4D97-AF65-F5344CB8AC3E}">
        <p14:creationId xmlns="" xmlns:p14="http://schemas.microsoft.com/office/powerpoint/2010/main" val="39253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eaLnBrk="1" hangingPunct="1"/>
            <a:endParaRPr lang="fr-FR" altLang="fr-FR" dirty="0"/>
          </a:p>
        </p:txBody>
      </p:sp>
      <p:sp>
        <p:nvSpPr>
          <p:cNvPr id="3" name="Titre 2"/>
          <p:cNvSpPr>
            <a:spLocks noGrp="1"/>
          </p:cNvSpPr>
          <p:nvPr>
            <p:ph type="title"/>
          </p:nvPr>
        </p:nvSpPr>
        <p:spPr>
          <a:xfrm>
            <a:off x="1187450" y="2106613"/>
            <a:ext cx="7277100" cy="1487487"/>
          </a:xfrm>
        </p:spPr>
        <p:txBody>
          <a:bodyPr/>
          <a:lstStyle/>
          <a:p>
            <a:pPr eaLnBrk="1" hangingPunct="1">
              <a:defRPr/>
            </a:pPr>
            <a:r>
              <a:rPr lang="fr-FR" dirty="0" smtClean="0"/>
              <a:t>Chacun, À son niveau, est responsable HSE</a:t>
            </a:r>
            <a:endParaRPr lang="fr-FR" sz="2400" dirty="0"/>
          </a:p>
        </p:txBody>
      </p:sp>
      <p:sp>
        <p:nvSpPr>
          <p:cNvPr id="14339" name="Espace réservé du texte 5"/>
          <p:cNvSpPr>
            <a:spLocks noGrp="1"/>
          </p:cNvSpPr>
          <p:nvPr>
            <p:ph type="body" sz="quarter" idx="10"/>
          </p:nvPr>
        </p:nvSpPr>
        <p:spPr>
          <a:xfrm>
            <a:off x="1187450" y="3640138"/>
            <a:ext cx="7277100" cy="1778000"/>
          </a:xfrm>
        </p:spPr>
        <p:txBody>
          <a:bodyPr/>
          <a:lstStyle/>
          <a:p>
            <a:r>
              <a:rPr lang="fr-FR" altLang="fr-FR" dirty="0" smtClean="0">
                <a:cs typeface="Arial" pitchFamily="34" charset="0"/>
              </a:rPr>
              <a:t>Formation Sécurité des Nouveaux Embauchés</a:t>
            </a:r>
          </a:p>
          <a:p>
            <a:pPr eaLnBrk="1" hangingPunct="1"/>
            <a:r>
              <a:rPr lang="fr-FR" altLang="fr-FR" dirty="0" smtClean="0">
                <a:cs typeface="Arial" pitchFamily="34" charset="0"/>
              </a:rPr>
              <a:t>Module </a:t>
            </a:r>
            <a:r>
              <a:rPr lang="fr-FR" altLang="fr-FR" dirty="0" smtClean="0">
                <a:cs typeface="Arial" pitchFamily="34" charset="0"/>
              </a:rPr>
              <a:t>TCG 4.4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4 types de culture sécurité</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10</a:t>
            </a:fld>
            <a:endParaRPr lang="fr-FR" altLang="fr-FR" dirty="0"/>
          </a:p>
        </p:txBody>
      </p:sp>
      <p:pic>
        <p:nvPicPr>
          <p:cNvPr id="6" name="Image 5"/>
          <p:cNvPicPr>
            <a:picLocks noChangeAspect="1"/>
          </p:cNvPicPr>
          <p:nvPr/>
        </p:nvPicPr>
        <p:blipFill rotWithShape="1">
          <a:blip r:embed="rId2"/>
          <a:srcRect l="46526" t="10145" r="1" b="37681"/>
          <a:stretch/>
        </p:blipFill>
        <p:spPr>
          <a:xfrm>
            <a:off x="251520" y="1988840"/>
            <a:ext cx="4757591" cy="2614377"/>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
        <p:nvSpPr>
          <p:cNvPr id="8" name="Espace réservé du texte 2"/>
          <p:cNvSpPr>
            <a:spLocks noGrp="1"/>
          </p:cNvSpPr>
          <p:nvPr>
            <p:ph type="body" sz="quarter" idx="12"/>
          </p:nvPr>
        </p:nvSpPr>
        <p:spPr>
          <a:xfrm>
            <a:off x="5220072" y="2924944"/>
            <a:ext cx="3672408" cy="3096095"/>
          </a:xfrm>
        </p:spPr>
        <p:txBody>
          <a:bodyPr>
            <a:normAutofit lnSpcReduction="10000"/>
          </a:bodyPr>
          <a:lstStyle/>
          <a:p>
            <a:pPr marL="0" indent="0">
              <a:buNone/>
            </a:pPr>
            <a:r>
              <a:rPr lang="fr-FR" b="1" dirty="0" smtClean="0"/>
              <a:t>Basée </a:t>
            </a:r>
            <a:r>
              <a:rPr lang="fr-FR" b="1" dirty="0"/>
              <a:t>sur l’idée que la Sécurité doit être présente dans tous les secteurs de l’entreprise ou de l’organisation et qu’elle est la responsabilité partagée par tous les acteurs. Le mode de management privilégié est plus participatif.</a:t>
            </a:r>
            <a:endParaRPr lang="fr-FR" dirty="0"/>
          </a:p>
        </p:txBody>
      </p:sp>
      <p:sp>
        <p:nvSpPr>
          <p:cNvPr id="9" name="Flèche à quatre pointes 8"/>
          <p:cNvSpPr/>
          <p:nvPr/>
        </p:nvSpPr>
        <p:spPr>
          <a:xfrm>
            <a:off x="4283968" y="2132856"/>
            <a:ext cx="432048" cy="388843"/>
          </a:xfrm>
          <a:prstGeom prst="quad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 xmlns:p14="http://schemas.microsoft.com/office/powerpoint/2010/main" val="6430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 inconvénients</a:t>
            </a:r>
            <a:endParaRPr lang="fr-FR" dirty="0"/>
          </a:p>
        </p:txBody>
      </p:sp>
      <p:sp>
        <p:nvSpPr>
          <p:cNvPr id="3" name="Espace réservé du texte 2"/>
          <p:cNvSpPr>
            <a:spLocks noGrp="1"/>
          </p:cNvSpPr>
          <p:nvPr>
            <p:ph type="body" sz="quarter" idx="12"/>
          </p:nvPr>
        </p:nvSpPr>
        <p:spPr/>
        <p:txBody>
          <a:bodyPr/>
          <a:lstStyle/>
          <a:p>
            <a:endParaRPr lang="fr-FR" dirty="0" smtClean="0"/>
          </a:p>
          <a:p>
            <a:endParaRPr lang="fr-FR" dirty="0"/>
          </a:p>
          <a:p>
            <a:r>
              <a:rPr lang="fr-FR" b="1" dirty="0" smtClean="0"/>
              <a:t>Culture managériale</a:t>
            </a:r>
          </a:p>
          <a:p>
            <a:endParaRPr lang="fr-FR" b="1" dirty="0"/>
          </a:p>
          <a:p>
            <a:r>
              <a:rPr lang="fr-FR" b="1" dirty="0" smtClean="0"/>
              <a:t>Culture métier</a:t>
            </a:r>
            <a:endParaRPr lang="fr-FR" b="1" dirty="0"/>
          </a:p>
          <a:p>
            <a:endParaRPr lang="fr-FR" dirty="0" smtClean="0"/>
          </a:p>
          <a:p>
            <a:endParaRPr lang="fr-FR" dirty="0"/>
          </a:p>
          <a:p>
            <a:endParaRPr lang="fr-FR" dirty="0" smtClean="0"/>
          </a:p>
          <a:p>
            <a:pPr marL="0" indent="0" algn="ctr">
              <a:buNone/>
            </a:pPr>
            <a:r>
              <a:rPr lang="fr-FR" sz="2400" i="1" dirty="0" smtClean="0"/>
              <a:t>Selon vous, quels sont les avantages et les inconvénients de chacune de ces cultures?</a:t>
            </a:r>
            <a:endParaRPr lang="fr-FR" sz="2400" i="1" dirty="0"/>
          </a:p>
        </p:txBody>
      </p:sp>
      <p:sp>
        <p:nvSpPr>
          <p:cNvPr id="4" name="Espace réservé du pied de page 3"/>
          <p:cNvSpPr>
            <a:spLocks noGrp="1"/>
          </p:cNvSpPr>
          <p:nvPr>
            <p:ph type="ftr" sz="quarter" idx="4294967295"/>
          </p:nvPr>
        </p:nvSpPr>
        <p:spPr>
          <a:xfrm>
            <a:off x="457200" y="6411913"/>
            <a:ext cx="6347048" cy="365125"/>
          </a:xfrm>
          <a:prstGeom prst="rect">
            <a:avLst/>
          </a:prstGeom>
        </p:spPr>
        <p:txBody>
          <a:bodyPr/>
          <a:lstStyle/>
          <a:p>
            <a:r>
              <a:rPr lang="fr-FR" altLang="fr-FR" sz="900" dirty="0" smtClean="0"/>
              <a:t>Kit intégration H3SE - TCG 4.4 – Chacun, à son niveau, est responsable HSE – V1</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11</a:t>
            </a:fld>
            <a:endParaRPr lang="fr-FR" altLang="fr-FR"/>
          </a:p>
        </p:txBody>
      </p:sp>
    </p:spTree>
    <p:extLst>
      <p:ext uri="{BB962C8B-B14F-4D97-AF65-F5344CB8AC3E}">
        <p14:creationId xmlns="" xmlns:p14="http://schemas.microsoft.com/office/powerpoint/2010/main" val="1703387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Total vise une culture sécurité intégrée</a:t>
            </a:r>
            <a:endParaRPr lang="fr-FR" dirty="0"/>
          </a:p>
        </p:txBody>
      </p:sp>
      <p:sp>
        <p:nvSpPr>
          <p:cNvPr id="4" name="Espace réservé du pied de page 3"/>
          <p:cNvSpPr>
            <a:spLocks noGrp="1"/>
          </p:cNvSpPr>
          <p:nvPr>
            <p:ph type="ftr" sz="quarter" idx="4294967295"/>
          </p:nvPr>
        </p:nvSpPr>
        <p:spPr>
          <a:xfrm>
            <a:off x="457200" y="6411913"/>
            <a:ext cx="6347048" cy="365125"/>
          </a:xfrm>
          <a:prstGeom prst="rect">
            <a:avLst/>
          </a:prstGeom>
        </p:spPr>
        <p:txBody>
          <a:bodyPr/>
          <a:lstStyle/>
          <a:p>
            <a:r>
              <a:rPr lang="fr-FR" altLang="fr-FR" sz="900" dirty="0" smtClean="0"/>
              <a:t>Kit intégration H3SE - TCG 4.4 – Chacun, à son niveau, est responsable HSE – V1</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12</a:t>
            </a:fld>
            <a:endParaRPr lang="fr-FR" altLang="fr-FR" dirty="0"/>
          </a:p>
        </p:txBody>
      </p:sp>
      <p:pic>
        <p:nvPicPr>
          <p:cNvPr id="6" name="Image 5"/>
          <p:cNvPicPr>
            <a:picLocks noChangeAspect="1"/>
          </p:cNvPicPr>
          <p:nvPr/>
        </p:nvPicPr>
        <p:blipFill>
          <a:blip r:embed="rId2"/>
          <a:stretch>
            <a:fillRect/>
          </a:stretch>
        </p:blipFill>
        <p:spPr>
          <a:xfrm>
            <a:off x="669512" y="1268760"/>
            <a:ext cx="8006176" cy="4532597"/>
          </a:xfrm>
          <a:prstGeom prst="rect">
            <a:avLst/>
          </a:prstGeom>
          <a:ln w="3175">
            <a:solidFill>
              <a:schemeClr val="bg1">
                <a:lumMod val="75000"/>
              </a:schemeClr>
            </a:solidFill>
          </a:ln>
        </p:spPr>
      </p:pic>
    </p:spTree>
    <p:extLst>
      <p:ext uri="{BB962C8B-B14F-4D97-AF65-F5344CB8AC3E}">
        <p14:creationId xmlns="" xmlns:p14="http://schemas.microsoft.com/office/powerpoint/2010/main" val="1960452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Total vise une culture sécurité intégrée</a:t>
            </a:r>
            <a:endParaRPr lang="fr-FR" dirty="0"/>
          </a:p>
        </p:txBody>
      </p:sp>
      <p:sp>
        <p:nvSpPr>
          <p:cNvPr id="4" name="Espace réservé du pied de page 3"/>
          <p:cNvSpPr>
            <a:spLocks noGrp="1"/>
          </p:cNvSpPr>
          <p:nvPr>
            <p:ph type="ftr" sz="quarter" idx="4294967295"/>
          </p:nvPr>
        </p:nvSpPr>
        <p:spPr>
          <a:xfrm>
            <a:off x="457200" y="6411913"/>
            <a:ext cx="6347048" cy="365125"/>
          </a:xfrm>
          <a:prstGeom prst="rect">
            <a:avLst/>
          </a:prstGeom>
        </p:spPr>
        <p:txBody>
          <a:bodyPr/>
          <a:lstStyle/>
          <a:p>
            <a:r>
              <a:rPr lang="fr-FR" altLang="fr-FR" sz="900" dirty="0" smtClean="0"/>
              <a:t>Kit intégration H3SE - TCG 4.4 – Chacun, à son niveau, est responsable HSE – V1</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13</a:t>
            </a:fld>
            <a:endParaRPr lang="fr-FR" altLang="fr-FR" dirty="0"/>
          </a:p>
        </p:txBody>
      </p:sp>
      <p:sp>
        <p:nvSpPr>
          <p:cNvPr id="7" name="Espace réservé du contenu 4"/>
          <p:cNvSpPr>
            <a:spLocks noGrp="1"/>
          </p:cNvSpPr>
          <p:nvPr>
            <p:ph type="body" sz="quarter" idx="12"/>
          </p:nvPr>
        </p:nvSpPr>
        <p:spPr>
          <a:xfrm>
            <a:off x="457200" y="1125538"/>
            <a:ext cx="8218488" cy="5040312"/>
          </a:xfrm>
        </p:spPr>
        <p:txBody>
          <a:bodyPr/>
          <a:lstStyle/>
          <a:p>
            <a:pPr marL="0" indent="0" algn="just">
              <a:buNone/>
            </a:pPr>
            <a:r>
              <a:rPr lang="fr-FR" b="1" dirty="0" smtClean="0"/>
              <a:t>Le meilleur de la Culture Métier et de la </a:t>
            </a:r>
            <a:r>
              <a:rPr lang="fr-FR" b="1" dirty="0"/>
              <a:t>Culture Managériale </a:t>
            </a:r>
            <a:r>
              <a:rPr lang="fr-FR" b="1" dirty="0" smtClean="0"/>
              <a:t>:</a:t>
            </a:r>
          </a:p>
          <a:p>
            <a:pPr algn="just"/>
            <a:r>
              <a:rPr lang="fr-FR" dirty="0"/>
              <a:t>Règles disponibles.</a:t>
            </a:r>
          </a:p>
          <a:p>
            <a:pPr lvl="0" algn="just"/>
            <a:r>
              <a:rPr lang="fr-FR" dirty="0" smtClean="0"/>
              <a:t>Les règles ont été éprouvées.</a:t>
            </a:r>
          </a:p>
          <a:p>
            <a:pPr lvl="0" algn="just"/>
            <a:r>
              <a:rPr lang="fr-FR" dirty="0" smtClean="0"/>
              <a:t>Le contexte d’application des règles est connu lors de sa rédaction.</a:t>
            </a:r>
          </a:p>
          <a:p>
            <a:pPr lvl="0" algn="just"/>
            <a:r>
              <a:rPr lang="fr-FR" dirty="0" smtClean="0"/>
              <a:t>Les personnes sont impliquées dans l’application des règles.</a:t>
            </a:r>
            <a:endParaRPr lang="fr-FR" dirty="0"/>
          </a:p>
          <a:p>
            <a:pPr lvl="0" algn="just"/>
            <a:r>
              <a:rPr lang="fr-FR" dirty="0" smtClean="0"/>
              <a:t>Des personnes compétentes et expérimentées sont toujours en place et travaillent dans les bonnes conditions pour analyser les situations.</a:t>
            </a:r>
          </a:p>
          <a:p>
            <a:pPr lvl="0" algn="just"/>
            <a:r>
              <a:rPr lang="fr-FR" dirty="0" smtClean="0"/>
              <a:t>Un Tiers peut être contacté pour une analyse indépendante.</a:t>
            </a:r>
          </a:p>
          <a:p>
            <a:pPr lvl="0" algn="just"/>
            <a:r>
              <a:rPr lang="fr-FR" dirty="0" smtClean="0"/>
              <a:t>Les personnes ont les moyens et l’autorité d’agir dans toutes les situations.</a:t>
            </a:r>
          </a:p>
        </p:txBody>
      </p:sp>
    </p:spTree>
    <p:extLst>
      <p:ext uri="{BB962C8B-B14F-4D97-AF65-F5344CB8AC3E}">
        <p14:creationId xmlns="" xmlns:p14="http://schemas.microsoft.com/office/powerpoint/2010/main" val="997094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6" descr="Capture d’écran 2013-03-25 à 17.43.21.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965826" y="3215334"/>
            <a:ext cx="2709862" cy="296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ZoneTexte 7"/>
          <p:cNvSpPr txBox="1"/>
          <p:nvPr/>
        </p:nvSpPr>
        <p:spPr>
          <a:xfrm>
            <a:off x="6553200" y="5637208"/>
            <a:ext cx="1350963" cy="369888"/>
          </a:xfrm>
          <a:prstGeom prst="rect">
            <a:avLst/>
          </a:prstGeom>
          <a:noFill/>
        </p:spPr>
        <p:txBody>
          <a:bodyPr wrap="none">
            <a:spAutoFit/>
          </a:bodyPr>
          <a:lstStyle/>
          <a:p>
            <a:pPr>
              <a:defRPr/>
            </a:pPr>
            <a:r>
              <a:rPr lang="fr-FR" b="1" dirty="0">
                <a:solidFill>
                  <a:schemeClr val="bg2">
                    <a:lumMod val="75000"/>
                  </a:schemeClr>
                </a:solidFill>
                <a:latin typeface="Co headline"/>
                <a:cs typeface="Co headline"/>
              </a:rPr>
              <a:t>POUR MOI</a:t>
            </a:r>
          </a:p>
        </p:txBody>
      </p:sp>
      <p:sp>
        <p:nvSpPr>
          <p:cNvPr id="2" name="Titre 1"/>
          <p:cNvSpPr>
            <a:spLocks noGrp="1"/>
          </p:cNvSpPr>
          <p:nvPr>
            <p:ph type="title"/>
          </p:nvPr>
        </p:nvSpPr>
        <p:spPr/>
        <p:txBody>
          <a:bodyPr/>
          <a:lstStyle/>
          <a:p>
            <a:r>
              <a:rPr lang="fr-FR" dirty="0" smtClean="0"/>
              <a:t>Je m’engage pour ma propre sécurité</a:t>
            </a:r>
            <a:endParaRPr lang="fr-FR" dirty="0"/>
          </a:p>
        </p:txBody>
      </p:sp>
      <p:sp>
        <p:nvSpPr>
          <p:cNvPr id="3" name="Espace réservé du texte 2"/>
          <p:cNvSpPr>
            <a:spLocks noGrp="1"/>
          </p:cNvSpPr>
          <p:nvPr>
            <p:ph type="body" sz="quarter" idx="12"/>
          </p:nvPr>
        </p:nvSpPr>
        <p:spPr/>
        <p:txBody>
          <a:bodyPr/>
          <a:lstStyle/>
          <a:p>
            <a:pPr marL="274638" indent="-263525"/>
            <a:r>
              <a:rPr lang="fr-FR" altLang="fr-FR" dirty="0">
                <a:cs typeface="Arial" charset="0"/>
              </a:rPr>
              <a:t>Connaître son rôle</a:t>
            </a:r>
          </a:p>
          <a:p>
            <a:pPr marL="274638" indent="-263525"/>
            <a:r>
              <a:rPr lang="fr-FR" altLang="fr-FR" dirty="0">
                <a:cs typeface="Arial" charset="0"/>
              </a:rPr>
              <a:t>Être attentif, vigilant, éveillé</a:t>
            </a:r>
          </a:p>
          <a:p>
            <a:pPr marL="274638" indent="-263525"/>
            <a:r>
              <a:rPr lang="fr-FR" altLang="fr-FR" dirty="0">
                <a:cs typeface="Arial" charset="0"/>
              </a:rPr>
              <a:t>Ne pas se laisser guider par la routine</a:t>
            </a:r>
          </a:p>
          <a:p>
            <a:pPr marL="274638" indent="-263525"/>
            <a:r>
              <a:rPr lang="fr-FR" altLang="fr-FR" dirty="0">
                <a:cs typeface="Arial" charset="0"/>
              </a:rPr>
              <a:t>Ne pas craindre – assumer</a:t>
            </a:r>
          </a:p>
          <a:p>
            <a:pPr marL="274638" indent="-263525"/>
            <a:r>
              <a:rPr lang="fr-FR" altLang="fr-FR" dirty="0">
                <a:cs typeface="Arial" charset="0"/>
              </a:rPr>
              <a:t>S’engager, respecter et appliquer les règles de bases, être proactif et signaler les anomalies</a:t>
            </a:r>
          </a:p>
          <a:p>
            <a:pPr marL="274638" indent="-263525"/>
            <a:r>
              <a:rPr lang="fr-FR" altLang="fr-FR" dirty="0">
                <a:cs typeface="Arial" charset="0"/>
              </a:rPr>
              <a:t>Accepter les remarques et les encourager; accepter aussi les critiques :</a:t>
            </a:r>
          </a:p>
          <a:p>
            <a:pPr lvl="1"/>
            <a:r>
              <a:rPr lang="fr-FR" altLang="fr-FR" dirty="0" smtClean="0">
                <a:cs typeface="Arial" charset="0"/>
              </a:rPr>
              <a:t>Quelque </a:t>
            </a:r>
            <a:r>
              <a:rPr lang="fr-FR" altLang="fr-FR" dirty="0">
                <a:cs typeface="Arial" charset="0"/>
              </a:rPr>
              <a:t>soit le niveau hiérarchique</a:t>
            </a:r>
          </a:p>
          <a:p>
            <a:pPr lvl="1"/>
            <a:r>
              <a:rPr lang="fr-FR" altLang="fr-FR" dirty="0" smtClean="0">
                <a:cs typeface="Arial" charset="0"/>
              </a:rPr>
              <a:t>Quelque </a:t>
            </a:r>
            <a:r>
              <a:rPr lang="fr-FR" altLang="fr-FR" dirty="0">
                <a:cs typeface="Arial" charset="0"/>
              </a:rPr>
              <a:t>soit l’employeur</a:t>
            </a:r>
          </a:p>
          <a:p>
            <a:pPr lvl="1"/>
            <a:r>
              <a:rPr lang="fr-FR" altLang="fr-FR" dirty="0" smtClean="0">
                <a:cs typeface="Arial" charset="0"/>
              </a:rPr>
              <a:t>Quelque </a:t>
            </a:r>
            <a:r>
              <a:rPr lang="fr-FR" altLang="fr-FR" dirty="0">
                <a:cs typeface="Arial" charset="0"/>
              </a:rPr>
              <a:t>soit le métier</a:t>
            </a:r>
          </a:p>
          <a:p>
            <a:endParaRPr lang="fr-FR" dirty="0"/>
          </a:p>
        </p:txBody>
      </p:sp>
      <p:sp>
        <p:nvSpPr>
          <p:cNvPr id="4" name="Espace réservé du pied de page 3"/>
          <p:cNvSpPr>
            <a:spLocks noGrp="1"/>
          </p:cNvSpPr>
          <p:nvPr>
            <p:ph type="ftr" sz="quarter" idx="4294967295"/>
          </p:nvPr>
        </p:nvSpPr>
        <p:spPr>
          <a:xfrm>
            <a:off x="457200" y="6411913"/>
            <a:ext cx="6347048" cy="365125"/>
          </a:xfrm>
          <a:prstGeom prst="rect">
            <a:avLst/>
          </a:prstGeom>
        </p:spPr>
        <p:txBody>
          <a:bodyPr/>
          <a:lstStyle/>
          <a:p>
            <a:r>
              <a:rPr lang="fr-FR" altLang="fr-FR" sz="900" dirty="0" smtClean="0"/>
              <a:t>Kit intégration H3SE - TCG 4.4 – Chacun, à son niveau, est responsable HSE – V1</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14</a:t>
            </a:fld>
            <a:endParaRPr lang="fr-FR" altLang="fr-FR"/>
          </a:p>
        </p:txBody>
      </p:sp>
    </p:spTree>
    <p:extLst>
      <p:ext uri="{BB962C8B-B14F-4D97-AF65-F5344CB8AC3E}">
        <p14:creationId xmlns="" xmlns:p14="http://schemas.microsoft.com/office/powerpoint/2010/main" val="1461199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 m’engage pour la sécurité de mon collègue</a:t>
            </a:r>
            <a:endParaRPr lang="fr-FR" dirty="0"/>
          </a:p>
        </p:txBody>
      </p:sp>
      <p:sp>
        <p:nvSpPr>
          <p:cNvPr id="3" name="Espace réservé du texte 2"/>
          <p:cNvSpPr>
            <a:spLocks noGrp="1"/>
          </p:cNvSpPr>
          <p:nvPr>
            <p:ph type="body" sz="quarter" idx="12"/>
          </p:nvPr>
        </p:nvSpPr>
        <p:spPr/>
        <p:txBody>
          <a:bodyPr/>
          <a:lstStyle/>
          <a:p>
            <a:endParaRPr lang="fr-FR" altLang="fr-FR" dirty="0" smtClean="0">
              <a:cs typeface="Arial" charset="0"/>
            </a:endParaRPr>
          </a:p>
          <a:p>
            <a:endParaRPr lang="fr-FR" altLang="fr-FR" dirty="0">
              <a:cs typeface="Arial" charset="0"/>
            </a:endParaRPr>
          </a:p>
          <a:p>
            <a:r>
              <a:rPr lang="fr-FR" altLang="fr-FR" dirty="0" smtClean="0">
                <a:cs typeface="Arial" charset="0"/>
              </a:rPr>
              <a:t>Intervenir</a:t>
            </a:r>
          </a:p>
          <a:p>
            <a:pPr marL="285750" lvl="1" indent="-285750" defTabSz="457200">
              <a:buSzPct val="120000"/>
              <a:buFont typeface="Lucida Grande"/>
              <a:buChar char="●"/>
            </a:pPr>
            <a:r>
              <a:rPr lang="fr-FR" altLang="fr-FR" sz="2000" dirty="0">
                <a:cs typeface="Arial" charset="0"/>
              </a:rPr>
              <a:t>Ne pas craindre de me prononcer</a:t>
            </a:r>
          </a:p>
          <a:p>
            <a:pPr marL="285750" lvl="1" indent="-285750" defTabSz="457200">
              <a:buSzPct val="120000"/>
              <a:buFont typeface="Lucida Grande"/>
              <a:buChar char="●"/>
            </a:pPr>
            <a:r>
              <a:rPr lang="fr-FR" altLang="fr-FR" sz="2000" dirty="0" smtClean="0">
                <a:cs typeface="Arial" charset="0"/>
              </a:rPr>
              <a:t>Ne </a:t>
            </a:r>
            <a:r>
              <a:rPr lang="fr-FR" altLang="fr-FR" sz="2000" dirty="0">
                <a:cs typeface="Arial" charset="0"/>
              </a:rPr>
              <a:t>pas rester passif face à une situation</a:t>
            </a:r>
          </a:p>
          <a:p>
            <a:pPr marL="285750" lvl="1" indent="-285750" defTabSz="457200">
              <a:buSzPct val="120000"/>
              <a:buFont typeface="Lucida Grande"/>
              <a:buChar char="●"/>
            </a:pPr>
            <a:r>
              <a:rPr lang="fr-FR" altLang="fr-FR" sz="2000" dirty="0" smtClean="0">
                <a:cs typeface="Arial" charset="0"/>
              </a:rPr>
              <a:t>Être </a:t>
            </a:r>
            <a:r>
              <a:rPr lang="fr-FR" altLang="fr-FR" sz="2000" dirty="0">
                <a:cs typeface="Arial" charset="0"/>
              </a:rPr>
              <a:t>convaincu de mon utilité</a:t>
            </a:r>
          </a:p>
          <a:p>
            <a:pPr marL="285750" lvl="1" indent="-285750" defTabSz="457200">
              <a:buSzPct val="120000"/>
              <a:buFont typeface="Lucida Grande"/>
              <a:buChar char="●"/>
            </a:pPr>
            <a:r>
              <a:rPr lang="fr-FR" altLang="fr-FR" sz="2000" dirty="0" smtClean="0">
                <a:cs typeface="Arial" charset="0"/>
              </a:rPr>
              <a:t>Me </a:t>
            </a:r>
            <a:r>
              <a:rPr lang="fr-FR" altLang="fr-FR" sz="2000" dirty="0">
                <a:cs typeface="Arial" charset="0"/>
              </a:rPr>
              <a:t>dépasser </a:t>
            </a:r>
          </a:p>
          <a:p>
            <a:pPr marL="285750" lvl="1" indent="-285750" defTabSz="457200">
              <a:buSzPct val="120000"/>
              <a:buFont typeface="Lucida Grande"/>
              <a:buChar char="●"/>
            </a:pPr>
            <a:r>
              <a:rPr lang="fr-FR" altLang="fr-FR" sz="2000" dirty="0" smtClean="0">
                <a:cs typeface="Arial" charset="0"/>
              </a:rPr>
              <a:t>M’exprimer </a:t>
            </a:r>
            <a:r>
              <a:rPr lang="fr-FR" altLang="fr-FR" sz="2000" dirty="0">
                <a:cs typeface="Arial" charset="0"/>
              </a:rPr>
              <a:t>et écouter</a:t>
            </a:r>
          </a:p>
          <a:p>
            <a:pPr marL="285750" lvl="1" indent="-285750" defTabSz="457200">
              <a:buSzPct val="120000"/>
              <a:buFont typeface="Lucida Grande"/>
              <a:buChar char="●"/>
            </a:pPr>
            <a:r>
              <a:rPr lang="fr-FR" altLang="fr-FR" sz="2000" dirty="0" smtClean="0">
                <a:cs typeface="Arial" charset="0"/>
              </a:rPr>
              <a:t>Partager </a:t>
            </a:r>
            <a:r>
              <a:rPr lang="fr-FR" altLang="fr-FR" sz="2000" dirty="0">
                <a:cs typeface="Arial" charset="0"/>
              </a:rPr>
              <a:t>mon expérience et mes </a:t>
            </a:r>
            <a:r>
              <a:rPr lang="fr-FR" altLang="fr-FR" sz="2000" dirty="0" smtClean="0">
                <a:cs typeface="Arial" charset="0"/>
              </a:rPr>
              <a:t>compétences</a:t>
            </a:r>
            <a:endParaRPr lang="fr-FR" altLang="fr-FR" sz="2000" dirty="0">
              <a:cs typeface="Arial" charset="0"/>
            </a:endParaRPr>
          </a:p>
        </p:txBody>
      </p:sp>
      <p:sp>
        <p:nvSpPr>
          <p:cNvPr id="4" name="Espace réservé du pied de page 3"/>
          <p:cNvSpPr>
            <a:spLocks noGrp="1"/>
          </p:cNvSpPr>
          <p:nvPr>
            <p:ph type="ftr" sz="quarter" idx="4294967295"/>
          </p:nvPr>
        </p:nvSpPr>
        <p:spPr>
          <a:xfrm>
            <a:off x="457200" y="6411913"/>
            <a:ext cx="6347048" cy="365125"/>
          </a:xfrm>
          <a:prstGeom prst="rect">
            <a:avLst/>
          </a:prstGeom>
        </p:spPr>
        <p:txBody>
          <a:bodyPr/>
          <a:lstStyle/>
          <a:p>
            <a:r>
              <a:rPr lang="fr-FR" altLang="fr-FR" sz="900" dirty="0" smtClean="0"/>
              <a:t>Kit intégration H3SE - TCG 4.4 – Chacun, à son niveau, est responsable HSE – V1</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15</a:t>
            </a:fld>
            <a:endParaRPr lang="fr-FR" altLang="fr-FR"/>
          </a:p>
        </p:txBody>
      </p:sp>
      <p:pic>
        <p:nvPicPr>
          <p:cNvPr id="6" name="Image 5" descr="Capture d’écran 2013-03-25 à 17.43.25.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300192" y="2276872"/>
            <a:ext cx="2590800" cy="328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p:nvPr/>
        </p:nvSpPr>
        <p:spPr>
          <a:xfrm>
            <a:off x="6833592" y="5102622"/>
            <a:ext cx="1296988" cy="369888"/>
          </a:xfrm>
          <a:prstGeom prst="rect">
            <a:avLst/>
          </a:prstGeom>
          <a:noFill/>
        </p:spPr>
        <p:txBody>
          <a:bodyPr wrap="none">
            <a:spAutoFit/>
          </a:bodyPr>
          <a:lstStyle/>
          <a:p>
            <a:pPr>
              <a:defRPr/>
            </a:pPr>
            <a:r>
              <a:rPr lang="fr-FR" b="1" dirty="0">
                <a:solidFill>
                  <a:schemeClr val="bg2">
                    <a:lumMod val="75000"/>
                  </a:schemeClr>
                </a:solidFill>
                <a:latin typeface="Co headline"/>
                <a:cs typeface="Co headline"/>
              </a:rPr>
              <a:t>POUR TOI</a:t>
            </a:r>
          </a:p>
        </p:txBody>
      </p:sp>
    </p:spTree>
    <p:extLst>
      <p:ext uri="{BB962C8B-B14F-4D97-AF65-F5344CB8AC3E}">
        <p14:creationId xmlns="" xmlns:p14="http://schemas.microsoft.com/office/powerpoint/2010/main" val="1578984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Je m’engage pour la sécurité de tous</a:t>
            </a:r>
            <a:endParaRPr lang="fr-FR" dirty="0"/>
          </a:p>
        </p:txBody>
      </p:sp>
      <p:sp>
        <p:nvSpPr>
          <p:cNvPr id="3" name="Espace réservé du texte 2"/>
          <p:cNvSpPr>
            <a:spLocks noGrp="1"/>
          </p:cNvSpPr>
          <p:nvPr>
            <p:ph type="body" sz="quarter" idx="12"/>
          </p:nvPr>
        </p:nvSpPr>
        <p:spPr/>
        <p:txBody>
          <a:bodyPr/>
          <a:lstStyle/>
          <a:p>
            <a:pPr marL="285750" lvl="1" indent="-285750" defTabSz="457200">
              <a:buSzPct val="120000"/>
              <a:buFont typeface="Lucida Grande"/>
              <a:buChar char="●"/>
            </a:pPr>
            <a:endParaRPr lang="fr-FR" altLang="fr-FR" dirty="0" smtClean="0">
              <a:cs typeface="Arial" charset="0"/>
            </a:endParaRPr>
          </a:p>
          <a:p>
            <a:pPr marL="285750" lvl="1" indent="-285750" defTabSz="457200">
              <a:buSzPct val="120000"/>
              <a:buFont typeface="Lucida Grande"/>
              <a:buChar char="●"/>
            </a:pPr>
            <a:endParaRPr lang="fr-FR" altLang="fr-FR" dirty="0">
              <a:cs typeface="Arial" charset="0"/>
            </a:endParaRPr>
          </a:p>
          <a:p>
            <a:pPr marL="285750" lvl="1" indent="-285750" defTabSz="457200">
              <a:buSzPct val="120000"/>
              <a:buFont typeface="Lucida Grande"/>
              <a:buChar char="●"/>
            </a:pPr>
            <a:endParaRPr lang="fr-FR" altLang="fr-FR" dirty="0" smtClean="0">
              <a:cs typeface="Arial" charset="0"/>
            </a:endParaRPr>
          </a:p>
          <a:p>
            <a:pPr marL="285750" lvl="1" indent="-285750" defTabSz="457200">
              <a:buSzPct val="120000"/>
              <a:buFont typeface="Lucida Grande"/>
              <a:buChar char="●"/>
            </a:pPr>
            <a:r>
              <a:rPr lang="fr-FR" altLang="fr-FR" sz="2000" dirty="0">
                <a:cs typeface="Arial" charset="0"/>
              </a:rPr>
              <a:t>Etre conscient des risques qui nous </a:t>
            </a:r>
            <a:r>
              <a:rPr lang="fr-FR" altLang="fr-FR" sz="2000" dirty="0" smtClean="0">
                <a:cs typeface="Arial" charset="0"/>
              </a:rPr>
              <a:t>entourent </a:t>
            </a:r>
            <a:r>
              <a:rPr lang="fr-FR" altLang="fr-FR" dirty="0" smtClean="0">
                <a:cs typeface="Arial" charset="0"/>
              </a:rPr>
              <a:t>:</a:t>
            </a:r>
          </a:p>
          <a:p>
            <a:pPr lvl="1">
              <a:buSzPct val="120000"/>
            </a:pPr>
            <a:r>
              <a:rPr lang="fr-FR" altLang="fr-FR" dirty="0">
                <a:cs typeface="Arial" charset="0"/>
              </a:rPr>
              <a:t>Toi</a:t>
            </a:r>
          </a:p>
          <a:p>
            <a:pPr lvl="1">
              <a:buSzPct val="120000"/>
            </a:pPr>
            <a:r>
              <a:rPr lang="fr-FR" altLang="fr-FR" dirty="0">
                <a:cs typeface="Arial" charset="0"/>
              </a:rPr>
              <a:t>Moi</a:t>
            </a:r>
          </a:p>
          <a:p>
            <a:pPr lvl="1">
              <a:buSzPct val="120000"/>
            </a:pPr>
            <a:r>
              <a:rPr lang="fr-FR" altLang="fr-FR" dirty="0" smtClean="0">
                <a:cs typeface="Arial" charset="0"/>
              </a:rPr>
              <a:t>Nos </a:t>
            </a:r>
            <a:r>
              <a:rPr lang="fr-FR" altLang="fr-FR" dirty="0">
                <a:cs typeface="Arial" charset="0"/>
              </a:rPr>
              <a:t>collègues</a:t>
            </a:r>
          </a:p>
          <a:p>
            <a:pPr lvl="1">
              <a:buSzPct val="120000"/>
            </a:pPr>
            <a:r>
              <a:rPr lang="fr-FR" altLang="fr-FR" dirty="0" smtClean="0">
                <a:cs typeface="Arial" charset="0"/>
              </a:rPr>
              <a:t>Nos </a:t>
            </a:r>
            <a:r>
              <a:rPr lang="fr-FR" altLang="fr-FR" dirty="0">
                <a:cs typeface="Arial" charset="0"/>
              </a:rPr>
              <a:t>riverains</a:t>
            </a:r>
          </a:p>
          <a:p>
            <a:pPr lvl="1">
              <a:buSzPct val="120000"/>
            </a:pPr>
            <a:r>
              <a:rPr lang="fr-FR" altLang="fr-FR" dirty="0" smtClean="0">
                <a:cs typeface="Arial" charset="0"/>
              </a:rPr>
              <a:t>Nos </a:t>
            </a:r>
            <a:r>
              <a:rPr lang="fr-FR" altLang="fr-FR" dirty="0">
                <a:cs typeface="Arial" charset="0"/>
              </a:rPr>
              <a:t>amis</a:t>
            </a:r>
          </a:p>
          <a:p>
            <a:pPr lvl="1">
              <a:buSzPct val="120000"/>
            </a:pPr>
            <a:r>
              <a:rPr lang="fr-FR" altLang="fr-FR" dirty="0" smtClean="0">
                <a:cs typeface="Arial" charset="0"/>
              </a:rPr>
              <a:t>Nos </a:t>
            </a:r>
            <a:r>
              <a:rPr lang="fr-FR" altLang="fr-FR" dirty="0">
                <a:cs typeface="Arial" charset="0"/>
              </a:rPr>
              <a:t>familles</a:t>
            </a:r>
          </a:p>
          <a:p>
            <a:pPr lvl="1">
              <a:buSzPct val="120000"/>
            </a:pPr>
            <a:r>
              <a:rPr lang="is-IS" altLang="fr-FR" dirty="0">
                <a:cs typeface="Arial" charset="0"/>
              </a:rPr>
              <a:t>…</a:t>
            </a:r>
            <a:endParaRPr lang="fr-FR" altLang="fr-FR" dirty="0">
              <a:cs typeface="Arial" charset="0"/>
            </a:endParaRPr>
          </a:p>
          <a:p>
            <a:pPr lvl="1"/>
            <a:endParaRPr lang="fr-FR" dirty="0"/>
          </a:p>
        </p:txBody>
      </p:sp>
      <p:sp>
        <p:nvSpPr>
          <p:cNvPr id="4" name="Espace réservé du pied de page 3"/>
          <p:cNvSpPr>
            <a:spLocks noGrp="1"/>
          </p:cNvSpPr>
          <p:nvPr>
            <p:ph type="ftr" sz="quarter" idx="4294967295"/>
          </p:nvPr>
        </p:nvSpPr>
        <p:spPr>
          <a:xfrm>
            <a:off x="457200" y="6411913"/>
            <a:ext cx="6347048" cy="365125"/>
          </a:xfrm>
          <a:prstGeom prst="rect">
            <a:avLst/>
          </a:prstGeom>
        </p:spPr>
        <p:txBody>
          <a:bodyPr/>
          <a:lstStyle/>
          <a:p>
            <a:r>
              <a:rPr lang="fr-FR" altLang="fr-FR" sz="900" dirty="0" smtClean="0"/>
              <a:t>Kit intégration H3SE - TCG 4.4 – Chacun, à son niveau, est responsable HSE – V1</a:t>
            </a:r>
            <a:endParaRPr lang="fr-FR" altLang="fr-FR" sz="9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16</a:t>
            </a:fld>
            <a:endParaRPr lang="fr-FR" altLang="fr-FR"/>
          </a:p>
        </p:txBody>
      </p:sp>
      <p:pic>
        <p:nvPicPr>
          <p:cNvPr id="6" name="Image 6" descr="Capture d’écran 2013-03-25 à 17.43.29.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553200" y="2636912"/>
            <a:ext cx="247015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p:nvPr/>
        </p:nvSpPr>
        <p:spPr>
          <a:xfrm>
            <a:off x="7010400" y="5391224"/>
            <a:ext cx="1552575" cy="369888"/>
          </a:xfrm>
          <a:prstGeom prst="rect">
            <a:avLst/>
          </a:prstGeom>
          <a:noFill/>
        </p:spPr>
        <p:txBody>
          <a:bodyPr wrap="none">
            <a:spAutoFit/>
          </a:bodyPr>
          <a:lstStyle/>
          <a:p>
            <a:pPr>
              <a:defRPr/>
            </a:pPr>
            <a:r>
              <a:rPr lang="fr-FR" b="1" dirty="0">
                <a:solidFill>
                  <a:schemeClr val="bg2">
                    <a:lumMod val="75000"/>
                  </a:schemeClr>
                </a:solidFill>
                <a:latin typeface="Co headline"/>
                <a:cs typeface="Co headline"/>
              </a:rPr>
              <a:t>POUR TOUS</a:t>
            </a:r>
          </a:p>
        </p:txBody>
      </p:sp>
    </p:spTree>
    <p:extLst>
      <p:ext uri="{BB962C8B-B14F-4D97-AF65-F5344CB8AC3E}">
        <p14:creationId xmlns="" xmlns:p14="http://schemas.microsoft.com/office/powerpoint/2010/main" val="1414590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2"/>
          <p:cNvSpPr>
            <a:spLocks noGrp="1"/>
          </p:cNvSpPr>
          <p:nvPr>
            <p:ph type="sldNum" sz="quarter" idx="11"/>
          </p:nvPr>
        </p:nvSpPr>
        <p:spPr bwMode="auto">
          <a:noFill/>
          <a:ln>
            <a:miter lim="800000"/>
            <a:headEnd/>
            <a:tailEnd/>
          </a:ln>
        </p:spPr>
        <p:txBody>
          <a:bodyPr/>
          <a:lstStyle/>
          <a:p>
            <a:fld id="{E28DF04F-62EB-459D-8383-DD06F8167FBE}" type="slidenum">
              <a:rPr lang="fr-FR" smtClean="0">
                <a:latin typeface="Arial" pitchFamily="34" charset="0"/>
                <a:ea typeface="ＭＳ Ｐゴシック" pitchFamily="34" charset="-128"/>
              </a:rPr>
              <a:pPr/>
              <a:t>17</a:t>
            </a:fld>
            <a:endParaRPr lang="fr-FR" smtClean="0">
              <a:latin typeface="Arial" pitchFamily="34" charset="0"/>
              <a:ea typeface="ＭＳ Ｐゴシック" pitchFamily="34" charset="-128"/>
            </a:endParaRPr>
          </a:p>
        </p:txBody>
      </p:sp>
      <p:sp>
        <p:nvSpPr>
          <p:cNvPr id="2" name="Espace réservé du pied de page 1"/>
          <p:cNvSpPr>
            <a:spLocks noGrp="1"/>
          </p:cNvSpPr>
          <p:nvPr>
            <p:ph type="ftr" sz="quarter" idx="10"/>
          </p:nvPr>
        </p:nvSpPr>
        <p:spPr/>
        <p:txBody>
          <a:bodyPr/>
          <a:lstStyle/>
          <a:p>
            <a:pPr>
              <a:defRPr/>
            </a:pPr>
            <a:r>
              <a:rPr lang="fr-FR" dirty="0" smtClean="0"/>
              <a:t>Kit intégration H3SE - TCG 4.4 – Chacun, à son niveau, est responsable HSE – V1</a:t>
            </a:r>
            <a:endParaRPr lang="fr-FR" dirty="0"/>
          </a:p>
        </p:txBody>
      </p:sp>
    </p:spTree>
    <p:extLst>
      <p:ext uri="{BB962C8B-B14F-4D97-AF65-F5344CB8AC3E}">
        <p14:creationId xmlns="" xmlns:p14="http://schemas.microsoft.com/office/powerpoint/2010/main" val="1100959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hangingPunct="1">
              <a:defRPr/>
            </a:pPr>
            <a:r>
              <a:rPr lang="fr-FR" dirty="0" smtClean="0"/>
              <a:t>Les OBJECTIFS DU MODULE</a:t>
            </a:r>
            <a:endParaRPr lang="fr-FR" dirty="0"/>
          </a:p>
        </p:txBody>
      </p:sp>
      <p:sp>
        <p:nvSpPr>
          <p:cNvPr id="13315"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
        <p:nvSpPr>
          <p:cNvPr id="15363" name="Espace réservé du numéro de diapositive 2"/>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F738293B-FFD2-4332-AF1F-7476D80E1CDA}" type="slidenum">
              <a:rPr lang="en-GB" altLang="fr-FR"/>
              <a:pPr/>
              <a:t>2</a:t>
            </a:fld>
            <a:endParaRPr lang="en-GB" altLang="fr-FR" dirty="0"/>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just" eaLnBrk="1" hangingPunct="1">
              <a:spcAft>
                <a:spcPts val="1500"/>
              </a:spcAft>
              <a:buFont typeface="Lucida Grande"/>
              <a:buNone/>
            </a:pPr>
            <a:r>
              <a:rPr lang="fr-FR" altLang="fr-FR" dirty="0" smtClean="0">
                <a:cs typeface="Arial" pitchFamily="34" charset="0"/>
              </a:rPr>
              <a:t>A l’issue de ce module : </a:t>
            </a:r>
          </a:p>
          <a:p>
            <a:pPr lvl="0" algn="just"/>
            <a:r>
              <a:rPr lang="fr-FR" dirty="0" smtClean="0"/>
              <a:t>Vous aurez compris ce </a:t>
            </a:r>
            <a:r>
              <a:rPr lang="fr-FR" dirty="0"/>
              <a:t>que signifie </a:t>
            </a:r>
            <a:r>
              <a:rPr lang="fr-FR" dirty="0" smtClean="0"/>
              <a:t>Culture </a:t>
            </a:r>
            <a:r>
              <a:rPr lang="fr-FR" dirty="0"/>
              <a:t>S</a:t>
            </a:r>
            <a:r>
              <a:rPr lang="fr-FR" dirty="0" smtClean="0"/>
              <a:t>écurité </a:t>
            </a:r>
            <a:r>
              <a:rPr lang="fr-FR" dirty="0"/>
              <a:t>et ce que cela signifie </a:t>
            </a:r>
            <a:r>
              <a:rPr lang="fr-FR" dirty="0" smtClean="0"/>
              <a:t>chez Total.</a:t>
            </a:r>
          </a:p>
          <a:p>
            <a:pPr lvl="0" algn="just"/>
            <a:endParaRPr lang="fr-FR" dirty="0"/>
          </a:p>
          <a:p>
            <a:pPr algn="just"/>
            <a:r>
              <a:rPr lang="fr-FR" dirty="0" smtClean="0"/>
              <a:t>Vous connaîtrez votre rôle</a:t>
            </a:r>
            <a:r>
              <a:rPr lang="fr-FR" dirty="0"/>
              <a:t> : prendre des décisions en respectant et s’appuyant sur les règles et l</a:t>
            </a:r>
            <a:r>
              <a:rPr lang="fr-FR" dirty="0" smtClean="0"/>
              <a:t>es consignes. </a:t>
            </a:r>
            <a:r>
              <a:rPr lang="fr-FR" dirty="0" smtClean="0">
                <a:cs typeface="Arial" pitchFamily="34" charset="0"/>
              </a:rPr>
              <a:t> </a:t>
            </a:r>
            <a:endParaRPr lang="fr-FR" altLang="fr-FR" dirty="0" smtClean="0">
              <a:cs typeface="Helvetic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hangingPunct="1">
              <a:defRPr/>
            </a:pPr>
            <a:r>
              <a:rPr lang="fr-FR" dirty="0" smtClean="0"/>
              <a:t>Safety academy</a:t>
            </a:r>
            <a:endParaRPr lang="fr-FR" dirty="0"/>
          </a:p>
        </p:txBody>
      </p:sp>
      <p:sp>
        <p:nvSpPr>
          <p:cNvPr id="16387" name="Espace réservé du numéro de diapositive 2"/>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fld id="{80E5A4E4-70A4-4444-907E-C8F13D3ACE03}" type="slidenum">
              <a:rPr lang="en-GB" altLang="fr-FR"/>
              <a:pPr/>
              <a:t>3</a:t>
            </a:fld>
            <a:endParaRPr lang="en-GB" altLang="fr-FR" dirty="0"/>
          </a:p>
        </p:txBody>
      </p:sp>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pic>
        <p:nvPicPr>
          <p:cNvPr id="1027" name="Picture 3"/>
          <p:cNvPicPr>
            <a:picLocks noChangeAspect="1" noChangeArrowheads="1"/>
          </p:cNvPicPr>
          <p:nvPr/>
        </p:nvPicPr>
        <p:blipFill>
          <a:blip r:embed="rId2"/>
          <a:srcRect/>
          <a:stretch>
            <a:fillRect/>
          </a:stretch>
        </p:blipFill>
        <p:spPr bwMode="auto">
          <a:xfrm>
            <a:off x="179512" y="764704"/>
            <a:ext cx="6734547" cy="3620214"/>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152200" y="3055568"/>
            <a:ext cx="6832527" cy="3211180"/>
          </a:xfrm>
          <a:prstGeom prst="rect">
            <a:avLst/>
          </a:prstGeom>
          <a:noFill/>
          <a:ln w="9525">
            <a:noFill/>
            <a:miter lim="800000"/>
            <a:headEnd/>
            <a:tailEnd/>
          </a:ln>
        </p:spPr>
      </p:pic>
      <p:sp>
        <p:nvSpPr>
          <p:cNvPr id="11" name="Flèche en arc 10"/>
          <p:cNvSpPr/>
          <p:nvPr/>
        </p:nvSpPr>
        <p:spPr>
          <a:xfrm>
            <a:off x="1642515" y="2204864"/>
            <a:ext cx="1201293" cy="1368152"/>
          </a:xfrm>
          <a:prstGeom prst="circularArrow">
            <a:avLst>
              <a:gd name="adj1" fmla="val 12500"/>
              <a:gd name="adj2" fmla="val 2428843"/>
              <a:gd name="adj3" fmla="val 20457681"/>
              <a:gd name="adj4" fmla="val 10800000"/>
              <a:gd name="adj5" fmla="val 12500"/>
            </a:avLst>
          </a:prstGeom>
          <a:solidFill>
            <a:srgbClr val="FFC000"/>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tx1"/>
              </a:solidFill>
            </a:endParaRPr>
          </a:p>
        </p:txBody>
      </p:sp>
      <p:pic>
        <p:nvPicPr>
          <p:cNvPr id="1029" name="Picture 5"/>
          <p:cNvPicPr>
            <a:picLocks noChangeAspect="1" noChangeArrowheads="1"/>
          </p:cNvPicPr>
          <p:nvPr/>
        </p:nvPicPr>
        <p:blipFill>
          <a:blip r:embed="rId4"/>
          <a:srcRect/>
          <a:stretch>
            <a:fillRect/>
          </a:stretch>
        </p:blipFill>
        <p:spPr bwMode="auto">
          <a:xfrm>
            <a:off x="3520438" y="1040262"/>
            <a:ext cx="3281907" cy="519906"/>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2394041" y="1034201"/>
            <a:ext cx="819150" cy="485775"/>
          </a:xfrm>
          <a:prstGeom prst="rect">
            <a:avLst/>
          </a:prstGeom>
          <a:noFill/>
          <a:ln w="9525">
            <a:noFill/>
            <a:miter lim="800000"/>
            <a:headEnd/>
            <a:tailEnd/>
          </a:ln>
        </p:spPr>
      </p:pic>
      <p:grpSp>
        <p:nvGrpSpPr>
          <p:cNvPr id="2" name="Groupe 15"/>
          <p:cNvGrpSpPr/>
          <p:nvPr/>
        </p:nvGrpSpPr>
        <p:grpSpPr>
          <a:xfrm>
            <a:off x="2394041" y="1040262"/>
            <a:ext cx="819150" cy="752650"/>
            <a:chOff x="2394041" y="1040262"/>
            <a:chExt cx="819150" cy="752650"/>
          </a:xfrm>
        </p:grpSpPr>
        <p:sp>
          <p:nvSpPr>
            <p:cNvPr id="14" name="Rectangle 13"/>
            <p:cNvSpPr/>
            <p:nvPr/>
          </p:nvSpPr>
          <p:spPr>
            <a:xfrm>
              <a:off x="2394041" y="1040262"/>
              <a:ext cx="819150" cy="47971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5" name="Rectangle 14"/>
            <p:cNvSpPr/>
            <p:nvPr/>
          </p:nvSpPr>
          <p:spPr>
            <a:xfrm>
              <a:off x="2597640" y="1540072"/>
              <a:ext cx="432048" cy="2528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E-learning</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4</a:t>
            </a:fld>
            <a:endParaRPr lang="fr-FR" altLang="fr-FR" dirty="0"/>
          </a:p>
        </p:txBody>
      </p:sp>
      <p:pic>
        <p:nvPicPr>
          <p:cNvPr id="6" name="Image 5"/>
          <p:cNvPicPr>
            <a:picLocks noChangeAspect="1"/>
          </p:cNvPicPr>
          <p:nvPr/>
        </p:nvPicPr>
        <p:blipFill>
          <a:blip r:embed="rId3"/>
          <a:stretch>
            <a:fillRect/>
          </a:stretch>
        </p:blipFill>
        <p:spPr>
          <a:xfrm>
            <a:off x="431280" y="1166182"/>
            <a:ext cx="8244408" cy="4711090"/>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Tree>
    <p:extLst>
      <p:ext uri="{BB962C8B-B14F-4D97-AF65-F5344CB8AC3E}">
        <p14:creationId xmlns="" xmlns:p14="http://schemas.microsoft.com/office/powerpoint/2010/main" val="73894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 ce qu’une culture de sécurité ?</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5</a:t>
            </a:fld>
            <a:endParaRPr lang="fr-FR" altLang="fr-FR" dirty="0"/>
          </a:p>
        </p:txBody>
      </p:sp>
      <p:pic>
        <p:nvPicPr>
          <p:cNvPr id="6" name="Image 5"/>
          <p:cNvPicPr>
            <a:picLocks noChangeAspect="1"/>
          </p:cNvPicPr>
          <p:nvPr/>
        </p:nvPicPr>
        <p:blipFill rotWithShape="1">
          <a:blip r:embed="rId3"/>
          <a:srcRect l="5901" r="4326"/>
          <a:stretch/>
        </p:blipFill>
        <p:spPr>
          <a:xfrm>
            <a:off x="35496" y="907510"/>
            <a:ext cx="8920925" cy="5113778"/>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Tree>
    <p:extLst>
      <p:ext uri="{BB962C8B-B14F-4D97-AF65-F5344CB8AC3E}">
        <p14:creationId xmlns="" xmlns:p14="http://schemas.microsoft.com/office/powerpoint/2010/main" val="11645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4 types de culture sécurité</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6</a:t>
            </a:fld>
            <a:endParaRPr lang="fr-FR" altLang="fr-FR" dirty="0"/>
          </a:p>
        </p:txBody>
      </p:sp>
      <p:pic>
        <p:nvPicPr>
          <p:cNvPr id="6" name="Image 5"/>
          <p:cNvPicPr>
            <a:picLocks noChangeAspect="1"/>
          </p:cNvPicPr>
          <p:nvPr/>
        </p:nvPicPr>
        <p:blipFill rotWithShape="1">
          <a:blip r:embed="rId2"/>
          <a:srcRect l="46526" t="10145" r="1" b="37681"/>
          <a:stretch/>
        </p:blipFill>
        <p:spPr>
          <a:xfrm>
            <a:off x="251520" y="1988840"/>
            <a:ext cx="4757591" cy="2614377"/>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Tree>
    <p:extLst>
      <p:ext uri="{BB962C8B-B14F-4D97-AF65-F5344CB8AC3E}">
        <p14:creationId xmlns="" xmlns:p14="http://schemas.microsoft.com/office/powerpoint/2010/main" val="84427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4 types de culture sécurité</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7</a:t>
            </a:fld>
            <a:endParaRPr lang="fr-FR" altLang="fr-FR" dirty="0"/>
          </a:p>
        </p:txBody>
      </p:sp>
      <p:pic>
        <p:nvPicPr>
          <p:cNvPr id="6" name="Image 5"/>
          <p:cNvPicPr>
            <a:picLocks noChangeAspect="1"/>
          </p:cNvPicPr>
          <p:nvPr/>
        </p:nvPicPr>
        <p:blipFill rotWithShape="1">
          <a:blip r:embed="rId2"/>
          <a:srcRect l="46526" t="10145" r="1" b="37681"/>
          <a:stretch/>
        </p:blipFill>
        <p:spPr>
          <a:xfrm>
            <a:off x="251520" y="1988840"/>
            <a:ext cx="4757591" cy="2614377"/>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
        <p:nvSpPr>
          <p:cNvPr id="8" name="Espace réservé du texte 2"/>
          <p:cNvSpPr>
            <a:spLocks noGrp="1"/>
          </p:cNvSpPr>
          <p:nvPr>
            <p:ph type="body" sz="quarter" idx="12"/>
          </p:nvPr>
        </p:nvSpPr>
        <p:spPr>
          <a:xfrm>
            <a:off x="5220072" y="980728"/>
            <a:ext cx="3672408" cy="5040311"/>
          </a:xfrm>
        </p:spPr>
        <p:txBody>
          <a:bodyPr/>
          <a:lstStyle/>
          <a:p>
            <a:pPr marL="0" indent="0">
              <a:buNone/>
            </a:pPr>
            <a:r>
              <a:rPr lang="fr-FR" b="1" dirty="0" smtClean="0"/>
              <a:t>Des procédures</a:t>
            </a:r>
            <a:r>
              <a:rPr lang="fr-FR" b="1" dirty="0"/>
              <a:t>, modes opératoires, consignes … sont privilégiés et font partie d’un système de management. </a:t>
            </a:r>
          </a:p>
        </p:txBody>
      </p:sp>
      <p:sp>
        <p:nvSpPr>
          <p:cNvPr id="3" name="Flèche à quatre pointes 2"/>
          <p:cNvSpPr/>
          <p:nvPr/>
        </p:nvSpPr>
        <p:spPr>
          <a:xfrm>
            <a:off x="4211960" y="3284984"/>
            <a:ext cx="432048" cy="388843"/>
          </a:xfrm>
          <a:prstGeom prst="quad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 xmlns:p14="http://schemas.microsoft.com/office/powerpoint/2010/main" val="10026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4 types de culture sécurité</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8</a:t>
            </a:fld>
            <a:endParaRPr lang="fr-FR" altLang="fr-FR" dirty="0"/>
          </a:p>
        </p:txBody>
      </p:sp>
      <p:pic>
        <p:nvPicPr>
          <p:cNvPr id="6" name="Image 5"/>
          <p:cNvPicPr>
            <a:picLocks noChangeAspect="1"/>
          </p:cNvPicPr>
          <p:nvPr/>
        </p:nvPicPr>
        <p:blipFill rotWithShape="1">
          <a:blip r:embed="rId2"/>
          <a:srcRect l="46526" t="10145" r="1" b="37681"/>
          <a:stretch/>
        </p:blipFill>
        <p:spPr>
          <a:xfrm>
            <a:off x="251520" y="1988840"/>
            <a:ext cx="4757591" cy="2614377"/>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
        <p:nvSpPr>
          <p:cNvPr id="8" name="Espace réservé du texte 2"/>
          <p:cNvSpPr>
            <a:spLocks noGrp="1"/>
          </p:cNvSpPr>
          <p:nvPr>
            <p:ph type="body" sz="quarter" idx="12"/>
          </p:nvPr>
        </p:nvSpPr>
        <p:spPr>
          <a:xfrm>
            <a:off x="5220072" y="3140968"/>
            <a:ext cx="3672408" cy="2880071"/>
          </a:xfrm>
        </p:spPr>
        <p:txBody>
          <a:bodyPr/>
          <a:lstStyle/>
          <a:p>
            <a:pPr marL="0" indent="0">
              <a:buNone/>
            </a:pPr>
            <a:r>
              <a:rPr lang="fr-FR" b="1" dirty="0" smtClean="0"/>
              <a:t>Des échanges </a:t>
            </a:r>
            <a:r>
              <a:rPr lang="fr-FR" b="1" dirty="0"/>
              <a:t>de bonnes pratiques entre personnels d’un même métier (compagnonnage sur le terrain par les plus expérimentés)</a:t>
            </a:r>
            <a:endParaRPr lang="fr-FR" dirty="0"/>
          </a:p>
        </p:txBody>
      </p:sp>
      <p:sp>
        <p:nvSpPr>
          <p:cNvPr id="9" name="Flèche à quatre pointes 8"/>
          <p:cNvSpPr/>
          <p:nvPr/>
        </p:nvSpPr>
        <p:spPr>
          <a:xfrm>
            <a:off x="2123728" y="2132856"/>
            <a:ext cx="432048" cy="388843"/>
          </a:xfrm>
          <a:prstGeom prst="quad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 xmlns:p14="http://schemas.microsoft.com/office/powerpoint/2010/main" val="5754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4 types de culture sécurité</a:t>
            </a:r>
            <a:endParaRPr lang="fr-FR"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fld id="{B9EBE46A-6B96-49C1-B11B-BEFFA9E21E12}" type="slidenum">
              <a:rPr lang="fr-FR" altLang="fr-FR" smtClean="0"/>
              <a:pPr/>
              <a:t>9</a:t>
            </a:fld>
            <a:endParaRPr lang="fr-FR" altLang="fr-FR" dirty="0"/>
          </a:p>
        </p:txBody>
      </p:sp>
      <p:pic>
        <p:nvPicPr>
          <p:cNvPr id="6" name="Image 5"/>
          <p:cNvPicPr>
            <a:picLocks noChangeAspect="1"/>
          </p:cNvPicPr>
          <p:nvPr/>
        </p:nvPicPr>
        <p:blipFill rotWithShape="1">
          <a:blip r:embed="rId2"/>
          <a:srcRect l="46526" t="10145" r="1" b="37681"/>
          <a:stretch/>
        </p:blipFill>
        <p:spPr>
          <a:xfrm>
            <a:off x="251520" y="1988840"/>
            <a:ext cx="4757591" cy="2614377"/>
          </a:xfrm>
          <a:prstGeom prst="rect">
            <a:avLst/>
          </a:prstGeom>
          <a:ln w="3175">
            <a:solidFill>
              <a:schemeClr val="bg1">
                <a:lumMod val="75000"/>
              </a:schemeClr>
            </a:solidFill>
          </a:ln>
        </p:spPr>
      </p:pic>
      <p:sp>
        <p:nvSpPr>
          <p:cNvPr id="7" name="Espace réservé du pied de page 1"/>
          <p:cNvSpPr>
            <a:spLocks noGrp="1"/>
          </p:cNvSpPr>
          <p:nvPr>
            <p:ph type="ftr" sz="quarter" idx="4294967295"/>
          </p:nvPr>
        </p:nvSpPr>
        <p:spPr bwMode="auto">
          <a:xfrm>
            <a:off x="457200" y="6411913"/>
            <a:ext cx="6563072" cy="36512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auto">
              <a:spcBef>
                <a:spcPts val="0"/>
              </a:spcBef>
              <a:spcAft>
                <a:spcPts val="0"/>
              </a:spcAft>
              <a:defRPr/>
            </a:pPr>
            <a:r>
              <a:rPr lang="fr-FR" altLang="fr-FR" sz="900" dirty="0" smtClean="0">
                <a:cs typeface="Helvetica"/>
              </a:rPr>
              <a:t>Kit intégration H3SE - TCG 4.4 – Chacun, à son niveau, est responsable HSE – V1</a:t>
            </a:r>
            <a:endParaRPr lang="fr-FR" altLang="fr-FR" sz="900" dirty="0">
              <a:cs typeface="Helvetica"/>
            </a:endParaRPr>
          </a:p>
        </p:txBody>
      </p:sp>
      <p:sp>
        <p:nvSpPr>
          <p:cNvPr id="8" name="Espace réservé du texte 2"/>
          <p:cNvSpPr>
            <a:spLocks noGrp="1"/>
          </p:cNvSpPr>
          <p:nvPr>
            <p:ph type="body" sz="quarter" idx="12"/>
          </p:nvPr>
        </p:nvSpPr>
        <p:spPr>
          <a:xfrm>
            <a:off x="5220072" y="2718334"/>
            <a:ext cx="3672408" cy="3302705"/>
          </a:xfrm>
        </p:spPr>
        <p:txBody>
          <a:bodyPr/>
          <a:lstStyle/>
          <a:p>
            <a:pPr marL="0" indent="0">
              <a:buNone/>
            </a:pPr>
            <a:r>
              <a:rPr lang="fr-FR" b="1" dirty="0" smtClean="0"/>
              <a:t>Fondée </a:t>
            </a:r>
            <a:r>
              <a:rPr lang="fr-FR" b="1" dirty="0"/>
              <a:t>sur l’idée </a:t>
            </a:r>
            <a:r>
              <a:rPr lang="fr-FR" b="1" dirty="0" smtClean="0"/>
              <a:t>que </a:t>
            </a:r>
            <a:r>
              <a:rPr lang="fr-FR" b="1" dirty="0"/>
              <a:t>certaines activités sont dangereuses et que l’on ne peut éviter les </a:t>
            </a:r>
            <a:r>
              <a:rPr lang="fr-FR" b="1" dirty="0" smtClean="0"/>
              <a:t>victimes</a:t>
            </a:r>
            <a:r>
              <a:rPr lang="fr-FR" b="1" dirty="0"/>
              <a:t>.</a:t>
            </a:r>
            <a:endParaRPr lang="fr-FR" dirty="0"/>
          </a:p>
        </p:txBody>
      </p:sp>
      <p:sp>
        <p:nvSpPr>
          <p:cNvPr id="9" name="Flèche à quatre pointes 8"/>
          <p:cNvSpPr/>
          <p:nvPr/>
        </p:nvSpPr>
        <p:spPr>
          <a:xfrm>
            <a:off x="2171664" y="3271932"/>
            <a:ext cx="432048" cy="388843"/>
          </a:xfrm>
          <a:prstGeom prst="quad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 xmlns:p14="http://schemas.microsoft.com/office/powerpoint/2010/main" val="17028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OTAL-FR-modele rouge 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R PPT ROUGE FONCE LOGO.pptx" id="{61CC4C7C-92FC-429F-A50D-CFA4B2695BBB}" vid="{B8EC27D0-A928-40AB-9C2D-136AEEA527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TOTAL-FR-modele rouge fonce</Template>
  <TotalTime>3</TotalTime>
  <Words>746</Words>
  <Application>Microsoft Office PowerPoint</Application>
  <PresentationFormat>Affichage à l'écran (4:3)</PresentationFormat>
  <Paragraphs>110</Paragraphs>
  <Slides>17</Slides>
  <Notes>3</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TOTAL-FR-modele rouge fonce</vt:lpstr>
      <vt:lpstr>Chacun, À son niveau, est responsable HSE</vt:lpstr>
      <vt:lpstr>Les OBJECTIFS DU MODULE</vt:lpstr>
      <vt:lpstr>Safety academy</vt:lpstr>
      <vt:lpstr>E-learning</vt:lpstr>
      <vt:lpstr>Qu’est ce qu’une culture de sécurité ?</vt:lpstr>
      <vt:lpstr>Les 4 types de culture sécurité</vt:lpstr>
      <vt:lpstr>Les 4 types de culture sécurité</vt:lpstr>
      <vt:lpstr>Les 4 types de culture sécurité</vt:lpstr>
      <vt:lpstr>Les 4 types de culture sécurité</vt:lpstr>
      <vt:lpstr>Les 4 types de culture sécurité</vt:lpstr>
      <vt:lpstr>Avantages / inconvénients</vt:lpstr>
      <vt:lpstr>Total vise une culture sécurité intégrée</vt:lpstr>
      <vt:lpstr>Total vise une culture sécurité intégrée</vt:lpstr>
      <vt:lpstr>Je m’engage pour ma propre sécurité</vt:lpstr>
      <vt:lpstr>Je m’engage pour la sécurité de mon collègue</vt:lpstr>
      <vt:lpstr>Je m’engage pour la sécurité de tous</vt:lpstr>
      <vt:lpstr>Diapositive 17</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Chacun, À son niveau, est responsable HSE</dc:title>
  <dc:creator>J0489914</dc:creator>
  <cp:lastModifiedBy>J0489914</cp:lastModifiedBy>
  <cp:revision>1</cp:revision>
  <dcterms:created xsi:type="dcterms:W3CDTF">2017-09-21T14:16:19Z</dcterms:created>
  <dcterms:modified xsi:type="dcterms:W3CDTF">2017-09-21T14:20:06Z</dcterms:modified>
</cp:coreProperties>
</file>