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9"/>
  </p:notesMasterIdLst>
  <p:handoutMasterIdLst>
    <p:handoutMasterId r:id="rId20"/>
  </p:handoutMasterIdLst>
  <p:sldIdLst>
    <p:sldId id="264" r:id="rId2"/>
    <p:sldId id="266" r:id="rId3"/>
    <p:sldId id="290" r:id="rId4"/>
    <p:sldId id="271" r:id="rId5"/>
    <p:sldId id="272" r:id="rId6"/>
    <p:sldId id="273" r:id="rId7"/>
    <p:sldId id="274" r:id="rId8"/>
    <p:sldId id="280" r:id="rId9"/>
    <p:sldId id="281" r:id="rId10"/>
    <p:sldId id="282" r:id="rId11"/>
    <p:sldId id="286" r:id="rId12"/>
    <p:sldId id="279" r:id="rId13"/>
    <p:sldId id="283" r:id="rId14"/>
    <p:sldId id="287" r:id="rId15"/>
    <p:sldId id="288" r:id="rId16"/>
    <p:sldId id="289" r:id="rId17"/>
    <p:sldId id="285" r:id="rId18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ieu LAFAGE" initials="M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043" autoAdjust="0"/>
    <p:restoredTop sz="94692" autoAdjust="0"/>
  </p:normalViewPr>
  <p:slideViewPr>
    <p:cSldViewPr snapToObjects="1">
      <p:cViewPr varScale="1">
        <p:scale>
          <a:sx n="95" d="100"/>
          <a:sy n="95" d="100"/>
        </p:scale>
        <p:origin x="-90" y="-240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88BA4DD-675F-4707-9737-CC7FFF455974}" type="datetimeFigureOut">
              <a:rPr lang="fr-FR" altLang="fr-FR"/>
              <a:pPr/>
              <a:t>23/03/2017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8D6ACCF8-2DE4-4C70-B100-41903539B81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9597903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C01B7C7-FD0B-448F-B375-A92E714111A6}" type="datetimeFigureOut">
              <a:rPr lang="fr-FR" altLang="fr-FR"/>
              <a:pPr/>
              <a:t>23/03/2017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C9E4361-CE45-4511-A479-5CEE1D0B344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507759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nl"/>
              <a:t/>
            </a:r>
            <a:fld id="{7C9E4361-CE45-4511-A479-5CEE1D0B3445}" type="slidenum">
              <a:rPr/>
              <a:pPr/>
              <a:t>4</a:t>
            </a:fld>
            <a:endParaRPr lang="nl" altLang="fr-FR" dirty="0"/>
          </a:p>
        </p:txBody>
      </p:sp>
    </p:spTree>
    <p:extLst>
      <p:ext uri="{BB962C8B-B14F-4D97-AF65-F5344CB8AC3E}">
        <p14:creationId xmlns:p14="http://schemas.microsoft.com/office/powerpoint/2010/main" xmlns="" val="10826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nl"/>
              <a:t/>
            </a:r>
            <a:fld id="{7C9E4361-CE45-4511-A479-5CEE1D0B3445}" type="slidenum">
              <a:rPr/>
              <a:pPr/>
              <a:t>5</a:t>
            </a:fld>
            <a:endParaRPr lang="nl" altLang="fr-FR"/>
          </a:p>
        </p:txBody>
      </p:sp>
    </p:spTree>
    <p:extLst>
      <p:ext uri="{BB962C8B-B14F-4D97-AF65-F5344CB8AC3E}">
        <p14:creationId xmlns:p14="http://schemas.microsoft.com/office/powerpoint/2010/main" xmlns="" val="130555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nl"/>
              <a:t/>
            </a:r>
            <a:fld id="{7C9E4361-CE45-4511-A479-5CEE1D0B3445}" type="slidenum">
              <a:rPr/>
              <a:pPr/>
              <a:t>13</a:t>
            </a:fld>
            <a:endParaRPr lang="nl" altLang="fr-FR"/>
          </a:p>
        </p:txBody>
      </p:sp>
    </p:spTree>
    <p:extLst>
      <p:ext uri="{BB962C8B-B14F-4D97-AF65-F5344CB8AC3E}">
        <p14:creationId xmlns:p14="http://schemas.microsoft.com/office/powerpoint/2010/main" xmlns="" val="119790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15CF5B-57DB-4951-9A91-5350364E072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" descr="page_fin_130313 def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Kit intégration H3SE - TCG 4.4 – Chacun, à son niveau, est responsable HSE – V1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802D9-E909-4F2D-B9AE-5318616AED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53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63470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9EBE46A-6B96-49C1-B11B-BEFFA9E21E1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8F6947-8F5A-4DF8-8698-A594EF101C0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B3880A-640D-4FA7-A954-678BC1A8743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0C609EB-DB2F-41F5-BAF6-FED64CCED2C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AA7F266-3CEA-4BB4-9C84-4C6789798E6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711788-78A4-4676-BD01-31F57F57261E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09ED016-30ED-4762-B179-972C82CBC5A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AA0C7C-6933-4E62-AA2E-5DC853A5273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cs typeface="Helvetica" pitchFamily="34" charset="0"/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Helvetica" pitchFamily="34" charset="0"/>
              </a:defRPr>
            </a:lvl1pPr>
          </a:lstStyle>
          <a:p>
            <a:fld id="{44328A4E-B8B2-475F-A7FF-88BA054B35D3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 algn="l" rtl="0"/>
            <a:endParaRPr lang="nl" alt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eaLnBrk="1" hangingPunct="1" algn="l" rtl="0">
              <a:defRPr/>
            </a:pPr>
            <a:r>
              <a:rPr b="1" i="0" u="none" baseline="0" lang="nl"/>
              <a:t>Iedereen is op zijn niveau HSE-verantwoordelijk</a:t>
            </a:r>
            <a:endParaRPr lang="nl" sz="2400" dirty="0"/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nl">
                <a:cs typeface="Arial" pitchFamily="34" charset="0"/>
              </a:rPr>
              <a:t>Integratieset H3SE</a:t>
            </a:r>
          </a:p>
          <a:p>
            <a:pPr eaLnBrk="1" hangingPunct="1" algn="l" rtl="0"/>
            <a:r>
              <a:rPr b="0" i="0" u="none" baseline="0" lang="nl">
                <a:cs typeface="Arial" pitchFamily="34" charset="0"/>
              </a:rPr>
              <a:t>Module TCG 4.4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nl"/>
              <a:t>De 4 typen veiligheidsculturen</a:t>
            </a:r>
            <a:endParaRPr lang="nl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nl"/>
              <a:t/>
            </a:r>
            <a:fld id="{B9EBE46A-6B96-49C1-B11B-BEFFA9E21E12}" type="slidenum">
              <a:rPr/>
              <a:pPr/>
              <a:t>10</a:t>
            </a:fld>
            <a:endParaRPr lang="nl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nl">
                <a:cs typeface="Helvetica"/>
              </a:rPr>
              <a:t>Integratieset H3SE - TCG 4.4 – Iedereen is op zijn niveau HSE-verantwoordelijk – V1</a:t>
            </a:r>
            <a:endParaRPr lang="nl" altLang="fr-FR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2924944"/>
            <a:ext cx="3672408" cy="3096095"/>
          </a:xfrm>
        </p:spPr>
        <p:txBody>
          <a:bodyPr/>
          <a:lstStyle/>
          <a:p>
            <a:pPr marL="0" indent="0" algn="l" rtl="0">
              <a:buNone/>
            </a:pPr>
            <a:r>
              <a:rPr b="1" i="0" u="none" baseline="0" lang="nl"/>
              <a:t>Gebaseerd op het idee dat de veiligheid in alle sectoren van de onderneming of de organisatie aanwezig moet zijn en de gedeelde verantwoordelijkheid is van alle actoren. </a:t>
            </a:r>
            <a:r>
              <a:rPr b="1" i="0" u="none" baseline="0" lang="nl"/>
              <a:t>De managementmethode is meer participatief.</a:t>
            </a:r>
            <a:endParaRPr lang="nl" dirty="0"/>
          </a:p>
        </p:txBody>
      </p:sp>
      <p:sp>
        <p:nvSpPr>
          <p:cNvPr id="9" name="Flèche à quatre pointes 8"/>
          <p:cNvSpPr/>
          <p:nvPr/>
        </p:nvSpPr>
        <p:spPr>
          <a:xfrm>
            <a:off x="4283968" y="2132856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/>
          </a:p>
        </p:txBody>
      </p:sp>
    </p:spTree>
    <p:extLst>
      <p:ext uri="{BB962C8B-B14F-4D97-AF65-F5344CB8AC3E}">
        <p14:creationId xmlns:p14="http://schemas.microsoft.com/office/powerpoint/2010/main" xmlns="" val="64302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nl"/>
              <a:t>Voor- en nadelen</a:t>
            </a:r>
            <a:endParaRPr lang="nl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" dirty="0" smtClean="0"/>
          </a:p>
          <a:p>
            <a:endParaRPr lang="nl" dirty="0"/>
          </a:p>
          <a:p>
            <a:pPr algn="l" rtl="0"/>
            <a:r>
              <a:rPr b="1" i="0" u="none" baseline="0" lang="nl"/>
              <a:t>Managementcultuur</a:t>
            </a:r>
          </a:p>
          <a:p>
            <a:endParaRPr lang="nl" b="1" dirty="0"/>
          </a:p>
          <a:p>
            <a:pPr algn="l" rtl="0"/>
            <a:r>
              <a:rPr b="1" i="0" u="none" baseline="0" lang="nl"/>
              <a:t>Beroepscultuur</a:t>
            </a:r>
            <a:endParaRPr lang="nl" b="1" dirty="0"/>
          </a:p>
          <a:p>
            <a:endParaRPr lang="nl" dirty="0" smtClean="0"/>
          </a:p>
          <a:p>
            <a:endParaRPr lang="nl" dirty="0"/>
          </a:p>
          <a:p>
            <a:endParaRPr lang="nl" dirty="0" smtClean="0"/>
          </a:p>
          <a:p>
            <a:pPr marL="0" indent="0" algn="ctr" rtl="0">
              <a:buNone/>
            </a:pPr>
            <a:r>
              <a:rPr sz="2400" b="0" i="1" u="none" baseline="0" lang="nl"/>
              <a:t>Wat zijn volgens u de voor- en nadelen van deze culturen?</a:t>
            </a:r>
            <a:endParaRPr lang="nl" sz="2400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nl"/>
              <a:t>Integratieset H3SE - TCG 4.4 – Iedereen is op zijn niveau HSE-verantwoordelijk – V1</a:t>
            </a:r>
            <a:endParaRPr lang="nl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nl"/>
              <a:t/>
            </a:r>
            <a:fld id="{B9EBE46A-6B96-49C1-B11B-BEFFA9E21E12}" type="slidenum">
              <a:rPr/>
              <a:pPr/>
              <a:t>11</a:t>
            </a:fld>
            <a:endParaRPr lang="nl" altLang="fr-FR"/>
          </a:p>
        </p:txBody>
      </p:sp>
    </p:spTree>
    <p:extLst>
      <p:ext uri="{BB962C8B-B14F-4D97-AF65-F5344CB8AC3E}">
        <p14:creationId xmlns:p14="http://schemas.microsoft.com/office/powerpoint/2010/main" xmlns="" val="17033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nl"/>
              <a:t>Total streeft naar een geïntegreerde veiligheidscultuur</a:t>
            </a:r>
            <a:endParaRPr lang="n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nl"/>
              <a:t>Integratieset H3SE - TCG 4.4 – Iedereen is op zijn niveau HSE-verantwoordelijk – V1</a:t>
            </a:r>
            <a:endParaRPr lang="nl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nl"/>
              <a:t/>
            </a:r>
            <a:fld id="{B9EBE46A-6B96-49C1-B11B-BEFFA9E21E12}" type="slidenum">
              <a:rPr/>
              <a:pPr/>
              <a:t>12</a:t>
            </a:fld>
            <a:endParaRPr lang="nl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12" y="1268760"/>
            <a:ext cx="8006176" cy="453259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9604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nl"/>
              <a:t>Total streeft naar een geïntegreerde veiligheidscultuur</a:t>
            </a:r>
            <a:endParaRPr lang="n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nl"/>
              <a:t>Integratieset H3SE - TCG 4.4 – Iedereen is op zijn niveau HSE-verantwoordelijk – V1</a:t>
            </a:r>
            <a:endParaRPr lang="nl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nl"/>
              <a:t/>
            </a:r>
            <a:fld id="{B9EBE46A-6B96-49C1-B11B-BEFFA9E21E12}" type="slidenum">
              <a:rPr/>
              <a:pPr/>
              <a:t>13</a:t>
            </a:fld>
            <a:endParaRPr lang="nl" altLang="fr-FR" dirty="0"/>
          </a:p>
        </p:txBody>
      </p:sp>
      <p:sp>
        <p:nvSpPr>
          <p:cNvPr id="7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>
              <a:buNone/>
            </a:pPr>
            <a:r>
              <a:rPr b="1" i="0" u="none" baseline="0" lang="nl"/>
              <a:t>Het beste van de beroepscultuur en van de managementcultuur:</a:t>
            </a:r>
          </a:p>
          <a:p>
            <a:pPr algn="just" rtl="0"/>
            <a:r>
              <a:rPr b="0" i="0" u="none" baseline="0" lang="nl"/>
              <a:t>Er zijn voorschriften beschikbaar.</a:t>
            </a:r>
          </a:p>
          <a:p>
            <a:pPr lvl="0" algn="just" rtl="0"/>
            <a:r>
              <a:rPr b="0" i="0" u="none" baseline="0" lang="nl"/>
              <a:t>De voorschriften zijn in de praktijk getest.</a:t>
            </a:r>
          </a:p>
          <a:p>
            <a:pPr lvl="0" algn="just" rtl="0"/>
            <a:r>
              <a:rPr b="0" i="0" u="none" baseline="0" lang="nl"/>
              <a:t>Bij het opstellen van de voorschriften is rekening gehouden met de context van hun toepassing.</a:t>
            </a:r>
          </a:p>
          <a:p>
            <a:pPr lvl="0" algn="just" rtl="0"/>
            <a:r>
              <a:rPr b="0" i="0" u="none" baseline="0" lang="nl"/>
              <a:t>De medewerkers zetten zich in voor de toepassing van de voorschriften.</a:t>
            </a:r>
            <a:endParaRPr lang="nl" dirty="0"/>
          </a:p>
          <a:p>
            <a:pPr lvl="0" algn="just" rtl="0"/>
            <a:r>
              <a:rPr b="0" i="0" u="none" baseline="0" lang="nl"/>
              <a:t>Bekwame en ervaren personen zijn altijd aanwezig en werken in goede omstandigheden om de situaties te analyseren.</a:t>
            </a:r>
          </a:p>
          <a:p>
            <a:pPr lvl="0" algn="just" rtl="0"/>
            <a:r>
              <a:rPr b="0" i="0" u="none" baseline="0" lang="nl"/>
              <a:t>Voor een onafhankelijke risicoanalyse kan contact worden opgenomen met een derde.</a:t>
            </a:r>
          </a:p>
          <a:p>
            <a:pPr lvl="0" algn="just" rtl="0"/>
            <a:r>
              <a:rPr b="0" i="0" u="none" baseline="0" lang="nl"/>
              <a:t>De medewerkers hebben de middelen en de bevoegdheid om te reageren in alle situaties.</a:t>
            </a:r>
          </a:p>
        </p:txBody>
      </p:sp>
    </p:spTree>
    <p:extLst>
      <p:ext uri="{BB962C8B-B14F-4D97-AF65-F5344CB8AC3E}">
        <p14:creationId xmlns:p14="http://schemas.microsoft.com/office/powerpoint/2010/main" xmlns="" val="9970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 descr="Capture d’écran 2013-03-25 à 17.43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5826" y="3215334"/>
            <a:ext cx="2709862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553200" y="5637208"/>
            <a:ext cx="13509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b="1" i="0" u="none" baseline="0" lang="nl">
                <a:solidFill>
                  <a:schemeClr val="bg2">
                    <a:lumMod val="75000"/>
                  </a:schemeClr>
                </a:solidFill>
                <a:latin typeface="Co headline"/>
                <a:cs typeface="Co headline"/>
              </a:rPr>
              <a:t>VOOR MIJ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nl"/>
              <a:t>Ik zet mij in voor mijn eigen veiligheid</a:t>
            </a:r>
            <a:endParaRPr lang="nl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74638" indent="-263525" algn="l" rtl="0"/>
            <a:r>
              <a:rPr b="0" i="0" u="none" baseline="0" lang="nl">
                <a:cs typeface="Arial" charset="0"/>
              </a:rPr>
              <a:t>De eigen rol kennen.</a:t>
            </a:r>
          </a:p>
          <a:p>
            <a:pPr marL="274638" indent="-263525" algn="l" rtl="0"/>
            <a:r>
              <a:rPr b="0" i="0" u="none" baseline="0" lang="nl">
                <a:cs typeface="Arial" charset="0"/>
              </a:rPr>
              <a:t>Oplettend, waakzaam en helder zijn.</a:t>
            </a:r>
          </a:p>
          <a:p>
            <a:pPr marL="274638" indent="-263525" algn="l" rtl="0"/>
            <a:r>
              <a:rPr b="0" i="0" u="none" baseline="0" lang="nl">
                <a:cs typeface="Arial" charset="0"/>
              </a:rPr>
              <a:t>Zich niet laten leiden door de routine.</a:t>
            </a:r>
          </a:p>
          <a:p>
            <a:pPr marL="274638" indent="-263525" algn="l" rtl="0"/>
            <a:r>
              <a:rPr b="0" i="0" u="none" baseline="0" lang="nl">
                <a:cs typeface="Arial" charset="0"/>
              </a:rPr>
              <a:t>Niet bang zijn – zich verantwoordelijk voelen.</a:t>
            </a:r>
          </a:p>
          <a:p>
            <a:pPr marL="274638" indent="-263525" algn="l" rtl="0"/>
            <a:r>
              <a:rPr b="0" i="0" u="none" baseline="0" lang="nl">
                <a:cs typeface="Arial" charset="0"/>
              </a:rPr>
              <a:t>Engagement, de basisregels respecteren en toepassen, proactief zijn en afwijkingen melden.</a:t>
            </a:r>
          </a:p>
          <a:p>
            <a:pPr marL="274638" indent="-263525" algn="l" rtl="0"/>
            <a:r>
              <a:rPr b="0" i="0" u="none" baseline="0" lang="nl">
                <a:cs typeface="Arial" charset="0"/>
              </a:rPr>
              <a:t>Opmerkingen accepteren en stimuleren; kritiek accepteren:</a:t>
            </a:r>
          </a:p>
          <a:p>
            <a:pPr lvl="1" algn="l" rtl="0"/>
            <a:r>
              <a:rPr b="0" i="0" u="none" baseline="0" lang="nl">
                <a:cs typeface="Arial" charset="0"/>
              </a:rPr>
              <a:t>ongeacht het hiërarchische niveau;</a:t>
            </a:r>
          </a:p>
          <a:p>
            <a:pPr lvl="1" algn="l" rtl="0"/>
            <a:r>
              <a:rPr b="0" i="0" u="none" baseline="0" lang="nl">
                <a:cs typeface="Arial" charset="0"/>
              </a:rPr>
              <a:t>ongeacht de werkgever;</a:t>
            </a:r>
          </a:p>
          <a:p>
            <a:pPr lvl="1" algn="l" rtl="0"/>
            <a:r>
              <a:rPr b="0" i="0" u="none" baseline="0" lang="nl">
                <a:cs typeface="Arial" charset="0"/>
              </a:rPr>
              <a:t>ongeacht het vakgebied.</a:t>
            </a:r>
          </a:p>
          <a:p>
            <a:endParaRPr lang="n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nl"/>
              <a:t>Integratieset H3SE - TCG 4.4 – Iedereen is op zijn niveau HSE-verantwoordelijk – V1</a:t>
            </a:r>
            <a:endParaRPr lang="nl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nl"/>
              <a:t/>
            </a:r>
            <a:fld id="{B9EBE46A-6B96-49C1-B11B-BEFFA9E21E12}" type="slidenum">
              <a:rPr/>
              <a:pPr/>
              <a:t>14</a:t>
            </a:fld>
            <a:endParaRPr lang="nl" altLang="fr-FR"/>
          </a:p>
        </p:txBody>
      </p:sp>
    </p:spTree>
    <p:extLst>
      <p:ext uri="{BB962C8B-B14F-4D97-AF65-F5344CB8AC3E}">
        <p14:creationId xmlns:p14="http://schemas.microsoft.com/office/powerpoint/2010/main" xmlns="" val="14611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nl"/>
              <a:t>Ik zet mij in voor de veiligheid van mijn collega</a:t>
            </a:r>
            <a:endParaRPr lang="nl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" altLang="fr-FR" dirty="0" smtClean="0">
              <a:cs typeface="Arial" charset="0"/>
            </a:endParaRPr>
          </a:p>
          <a:p>
            <a:endParaRPr lang="nl" altLang="fr-FR" dirty="0">
              <a:cs typeface="Arial" charset="0"/>
            </a:endParaRPr>
          </a:p>
          <a:p>
            <a:pPr algn="l" rtl="0"/>
            <a:r>
              <a:rPr b="0" i="0" u="none" baseline="0" lang="nl">
                <a:cs typeface="Arial" charset="0"/>
              </a:rPr>
              <a:t>Ingrijpen.</a:t>
            </a: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nl">
                <a:cs typeface="Arial" charset="0"/>
              </a:rPr>
              <a:t>Niet bang zijn om mij te uiten.</a:t>
            </a: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nl">
                <a:cs typeface="Arial" charset="0"/>
              </a:rPr>
              <a:t>Niet passief blijven in een situatie.</a:t>
            </a: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nl">
                <a:cs typeface="Arial" charset="0"/>
              </a:rPr>
              <a:t>Overtuigd zijn van mijn nut.</a:t>
            </a: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nl">
                <a:cs typeface="Arial" charset="0"/>
              </a:rPr>
              <a:t>Mijn grenzen verleggen. </a:t>
            </a: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nl">
                <a:cs typeface="Arial" charset="0"/>
              </a:rPr>
              <a:t>Mijn mening geven en luisteren.</a:t>
            </a: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nl">
                <a:cs typeface="Arial" charset="0"/>
              </a:rPr>
              <a:t>Mijn ervaring en mijn vaardigheden delen.</a:t>
            </a:r>
            <a:endParaRPr lang="nl" altLang="fr-FR" sz="2000" dirty="0">
              <a:cs typeface="Arial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nl"/>
              <a:t>Integratieset H3SE - TCG 4.4 – Iedereen is op zijn niveau HSE-verantwoordelijk – V1</a:t>
            </a:r>
            <a:endParaRPr lang="nl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nl"/>
              <a:t/>
            </a:r>
            <a:fld id="{B9EBE46A-6B96-49C1-B11B-BEFFA9E21E12}" type="slidenum">
              <a:rPr/>
              <a:pPr/>
              <a:t>15</a:t>
            </a:fld>
            <a:endParaRPr lang="nl" altLang="fr-FR"/>
          </a:p>
        </p:txBody>
      </p:sp>
      <p:pic>
        <p:nvPicPr>
          <p:cNvPr id="6" name="Image 5" descr="Capture d’écran 2013-03-25 à 17.43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25908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833592" y="5102622"/>
            <a:ext cx="12969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b="1" i="0" u="none" baseline="0" lang="nl">
                <a:solidFill>
                  <a:schemeClr val="bg2">
                    <a:lumMod val="75000"/>
                  </a:schemeClr>
                </a:solidFill>
                <a:latin typeface="Co headline"/>
                <a:cs typeface="Co headline"/>
              </a:rPr>
              <a:t>VOOR JOU</a:t>
            </a:r>
          </a:p>
        </p:txBody>
      </p:sp>
    </p:spTree>
    <p:extLst>
      <p:ext uri="{BB962C8B-B14F-4D97-AF65-F5344CB8AC3E}">
        <p14:creationId xmlns:p14="http://schemas.microsoft.com/office/powerpoint/2010/main" xmlns="" val="15789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nl"/>
              <a:t>Ik zet mij in voor de veiligheid van iedereen</a:t>
            </a:r>
            <a:endParaRPr lang="nl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lvl="1" indent="-285750" defTabSz="457200" algn="l" rtl="0">
              <a:buSzPct val="120000"/>
              <a:buFont typeface="Lucida Grande"/>
              <a:buChar char="●"/>
            </a:pPr>
            <a:endParaRPr lang="nl" altLang="fr-FR" dirty="0" smtClean="0">
              <a:cs typeface="Arial" charset="0"/>
            </a:endParaRP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endParaRPr lang="nl" altLang="fr-FR" dirty="0">
              <a:cs typeface="Arial" charset="0"/>
            </a:endParaRP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endParaRPr lang="nl" altLang="fr-FR" dirty="0" smtClean="0">
              <a:cs typeface="Arial" charset="0"/>
            </a:endParaRP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nl">
                <a:cs typeface="Arial" charset="0"/>
              </a:rPr>
              <a:t>Bewust zijn van de risico's die ons omgeven:</a:t>
            </a:r>
          </a:p>
          <a:p>
            <a:pPr lvl="1" algn="l" rtl="0">
              <a:buSzPct val="120000"/>
            </a:pPr>
            <a:r>
              <a:rPr b="0" i="0" u="none" baseline="0" lang="nl">
                <a:cs typeface="Arial" charset="0"/>
              </a:rPr>
              <a:t>Jij</a:t>
            </a:r>
          </a:p>
          <a:p>
            <a:pPr lvl="1" algn="l" rtl="0">
              <a:buSzPct val="120000"/>
            </a:pPr>
            <a:r>
              <a:rPr b="0" i="0" u="none" baseline="0" lang="nl">
                <a:cs typeface="Arial" charset="0"/>
              </a:rPr>
              <a:t>Ik</a:t>
            </a:r>
          </a:p>
          <a:p>
            <a:pPr lvl="1" algn="l" rtl="0">
              <a:buSzPct val="120000"/>
            </a:pPr>
            <a:r>
              <a:rPr b="0" i="0" u="none" baseline="0" lang="nl">
                <a:cs typeface="Arial" charset="0"/>
              </a:rPr>
              <a:t>Onze collega's</a:t>
            </a:r>
          </a:p>
          <a:p>
            <a:pPr lvl="1" algn="l" rtl="0">
              <a:buSzPct val="120000"/>
            </a:pPr>
            <a:r>
              <a:rPr b="0" i="0" u="none" baseline="0" lang="nl">
                <a:cs typeface="Arial" charset="0"/>
              </a:rPr>
              <a:t>De omwonenden</a:t>
            </a:r>
          </a:p>
          <a:p>
            <a:pPr lvl="1" algn="l" rtl="0">
              <a:buSzPct val="120000"/>
            </a:pPr>
            <a:r>
              <a:rPr b="0" i="0" u="none" baseline="0" lang="nl">
                <a:cs typeface="Arial" charset="0"/>
              </a:rPr>
              <a:t>Onze vrienden</a:t>
            </a:r>
          </a:p>
          <a:p>
            <a:pPr lvl="1" algn="l" rtl="0">
              <a:buSzPct val="120000"/>
            </a:pPr>
            <a:r>
              <a:rPr b="0" i="0" u="none" baseline="0" lang="nl">
                <a:cs typeface="Arial" charset="0"/>
              </a:rPr>
              <a:t>Onze gezinnen</a:t>
            </a:r>
          </a:p>
          <a:p>
            <a:pPr lvl="1" algn="l" rtl="0">
              <a:buSzPct val="120000"/>
            </a:pPr>
            <a:r>
              <a:rPr b="0" i="0" u="none" baseline="0" lang="nl">
                <a:cs typeface="Arial" charset="0"/>
              </a:rPr>
              <a:t>…</a:t>
            </a:r>
            <a:endParaRPr lang="nl" altLang="fr-FR" dirty="0">
              <a:cs typeface="Arial" charset="0"/>
            </a:endParaRPr>
          </a:p>
          <a:p>
            <a:pPr lvl="1" algn="l" rtl="0"/>
            <a:endParaRPr lang="n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nl"/>
              <a:t>Integratieset H3SE - TCG 4.4 – Iedereen is op zijn niveau HSE-verantwoordelijk – V1</a:t>
            </a:r>
            <a:endParaRPr lang="nl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nl"/>
              <a:t/>
            </a:r>
            <a:fld id="{B9EBE46A-6B96-49C1-B11B-BEFFA9E21E12}" type="slidenum">
              <a:rPr/>
              <a:pPr/>
              <a:t>16</a:t>
            </a:fld>
            <a:endParaRPr lang="nl" altLang="fr-FR"/>
          </a:p>
        </p:txBody>
      </p:sp>
      <p:pic>
        <p:nvPicPr>
          <p:cNvPr id="6" name="Image 6" descr="Capture d’écran 2013-03-25 à 17.43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36912"/>
            <a:ext cx="2470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010400" y="5391224"/>
            <a:ext cx="15525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b="1" i="0" u="none" baseline="0" lang="nl">
                <a:solidFill>
                  <a:schemeClr val="bg2">
                    <a:lumMod val="75000"/>
                  </a:schemeClr>
                </a:solidFill>
                <a:latin typeface="Co headline"/>
                <a:cs typeface="Co headline"/>
              </a:rPr>
              <a:t>VOOR IEDEREEN</a:t>
            </a:r>
          </a:p>
        </p:txBody>
      </p:sp>
    </p:spTree>
    <p:extLst>
      <p:ext uri="{BB962C8B-B14F-4D97-AF65-F5344CB8AC3E}">
        <p14:creationId xmlns:p14="http://schemas.microsoft.com/office/powerpoint/2010/main" xmlns="" val="14145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r>
              <a:rPr b="0" i="0" u="none" baseline="0" lang="nl"/>
              <a:t/>
            </a:r>
            <a:fld id="{E28DF04F-62EB-459D-8383-DD06F8167FBE}" type="slidenum">
              <a:rPr>
                <a:latin typeface="Arial" pitchFamily="34" charset="0"/>
                <a:ea typeface="ＭＳ Ｐゴシック" pitchFamily="34" charset="-128"/>
              </a:rPr>
              <a:pPr/>
              <a:t>17</a:t>
            </a:fld>
            <a:endParaRPr lang="nl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>
              <a:defRPr/>
            </a:pPr>
            <a:r>
              <a:rPr b="0" i="0" u="none" baseline="0" lang="nl"/>
              <a:t>Integratieset H3SE - TCG 4.4 – Iedereen is op zijn niveau HSE-verantwoordelijk – V1</a:t>
            </a:r>
            <a:endParaRPr lang="nl"/>
          </a:p>
        </p:txBody>
      </p:sp>
    </p:spTree>
    <p:extLst>
      <p:ext uri="{BB962C8B-B14F-4D97-AF65-F5344CB8AC3E}">
        <p14:creationId xmlns:p14="http://schemas.microsoft.com/office/powerpoint/2010/main" xmlns="" val="11009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 algn="l" rtl="0">
              <a:defRPr/>
            </a:pPr>
            <a:r>
              <a:rPr b="1" i="0" u="none" baseline="0" lang="nl"/>
              <a:t>Doelstellingen van de module</a:t>
            </a:r>
            <a:endParaRPr lang="nl" dirty="0"/>
          </a:p>
        </p:txBody>
      </p:sp>
      <p:sp>
        <p:nvSpPr>
          <p:cNvPr id="13315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nl">
                <a:cs typeface="Helvetica"/>
              </a:rPr>
              <a:t>Integratieset H3SE - TCG 4.4 – Iedereen is op zijn niveau HSE-verantwoordelijk – V1</a:t>
            </a:r>
            <a:endParaRPr lang="nl" altLang="fr-FR" dirty="0">
              <a:cs typeface="Helvetica"/>
            </a:endParaRPr>
          </a:p>
        </p:txBody>
      </p:sp>
      <p:sp>
        <p:nvSpPr>
          <p:cNvPr id="15363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r>
              <a:rPr b="0" i="0" u="none" baseline="0" lang="nl"/>
              <a:t/>
            </a:r>
            <a:fld id="{F738293B-FFD2-4332-AF1F-7476D80E1CDA}" type="slidenum">
              <a:rPr/>
              <a:pPr/>
              <a:t>2</a:t>
            </a:fld>
            <a:endParaRPr lang="nl" altLang="fr-FR" dirty="0"/>
          </a:p>
        </p:txBody>
      </p:sp>
      <p:sp>
        <p:nvSpPr>
          <p:cNvPr id="15364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eaLnBrk="1" hangingPunct="1" rtl="0">
              <a:spcAft>
                <a:spcPts val="1500"/>
              </a:spcAft>
              <a:buFont typeface="Lucida Grande"/>
              <a:buNone/>
            </a:pPr>
            <a:r>
              <a:rPr b="0" i="0" u="none" baseline="0" lang="nl">
                <a:cs typeface="Arial" pitchFamily="34" charset="0"/>
              </a:rPr>
              <a:t>Aan het einde van deze module: </a:t>
            </a:r>
          </a:p>
          <a:p>
            <a:pPr lvl="0" algn="just" rtl="0"/>
            <a:r>
              <a:rPr b="0" i="0" u="none" baseline="0" lang="nl"/>
              <a:t>begrijpt u wat een veiligheidscultuur inhoudt en wat dit betekent bij Total;</a:t>
            </a:r>
          </a:p>
          <a:p>
            <a:pPr lvl="0" algn="just" rtl="0"/>
            <a:endParaRPr lang="nl" dirty="0"/>
          </a:p>
          <a:p>
            <a:pPr algn="just" rtl="0"/>
            <a:r>
              <a:rPr b="0" i="0" u="none" baseline="0" lang="nl"/>
              <a:t>kent u uw rol: beslissingen nemen met inachtneming van en gebaseerd op de voorschriften en de instructies.</a:t>
            </a:r>
            <a:endParaRPr lang="nl" altLang="fr-FR" dirty="0" smtClean="0"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 algn="l" rtl="0">
              <a:defRPr/>
            </a:pPr>
            <a:r>
              <a:rPr b="1" i="0" u="none" baseline="0" lang="nl"/>
              <a:t>Safety academy</a:t>
            </a:r>
            <a:endParaRPr lang="nl" dirty="0"/>
          </a:p>
        </p:txBody>
      </p:sp>
      <p:sp>
        <p:nvSpPr>
          <p:cNvPr id="16387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r>
              <a:rPr b="0" i="0" u="none" baseline="0" lang="nl"/>
              <a:t/>
            </a:r>
            <a:fld id="{80E5A4E4-70A4-4444-907E-C8F13D3ACE03}" type="slidenum">
              <a:rPr/>
              <a:pPr/>
              <a:t>3</a:t>
            </a:fld>
            <a:endParaRPr lang="nl" altLang="fr-FR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nl">
                <a:cs typeface="Helvetica"/>
              </a:rPr>
              <a:t>Integratieset H3SE - TCG 4.4 – Iedereen is op zijn niveau HSE-verantwoordelijk – V1</a:t>
            </a:r>
            <a:endParaRPr lang="nl" altLang="fr-FR" dirty="0">
              <a:cs typeface="Helvetic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764704"/>
            <a:ext cx="6734547" cy="36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2200" y="3055568"/>
            <a:ext cx="6832527" cy="321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en arc 10"/>
          <p:cNvSpPr/>
          <p:nvPr/>
        </p:nvSpPr>
        <p:spPr>
          <a:xfrm>
            <a:off x="1642515" y="2204864"/>
            <a:ext cx="1201293" cy="1368152"/>
          </a:xfrm>
          <a:prstGeom prst="circularArrow">
            <a:avLst>
              <a:gd name="adj1" fmla="val 12500"/>
              <a:gd name="adj2" fmla="val 2428843"/>
              <a:gd name="adj3" fmla="val 20457681"/>
              <a:gd name="adj4" fmla="val 10800000"/>
              <a:gd name="adj5" fmla="val 12500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0438" y="1040262"/>
            <a:ext cx="3281907" cy="51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4041" y="1034201"/>
            <a:ext cx="819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e 15"/>
          <p:cNvGrpSpPr/>
          <p:nvPr/>
        </p:nvGrpSpPr>
        <p:grpSpPr>
          <a:xfrm>
            <a:off x="2394041" y="1040262"/>
            <a:ext cx="819150" cy="752650"/>
            <a:chOff x="2394041" y="1040262"/>
            <a:chExt cx="819150" cy="752650"/>
          </a:xfrm>
        </p:grpSpPr>
        <p:sp>
          <p:nvSpPr>
            <p:cNvPr id="14" name="Rectangle 13"/>
            <p:cNvSpPr/>
            <p:nvPr/>
          </p:nvSpPr>
          <p:spPr>
            <a:xfrm>
              <a:off x="2394041" y="1040262"/>
              <a:ext cx="819150" cy="4797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97640" y="1540072"/>
              <a:ext cx="432048" cy="25284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nl"/>
              <a:t>E-learning</a:t>
            </a:r>
            <a:endParaRPr lang="nl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nl"/>
              <a:t/>
            </a:r>
            <a:fld id="{B9EBE46A-6B96-49C1-B11B-BEFFA9E21E12}" type="slidenum">
              <a:rPr/>
              <a:pPr/>
              <a:t>4</a:t>
            </a:fld>
            <a:endParaRPr lang="nl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80" y="1166182"/>
            <a:ext cx="8244408" cy="471109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nl">
                <a:cs typeface="Helvetica"/>
              </a:rPr>
              <a:t>Integratieset H3SE - TCG 4.4 – Iedereen is op zijn niveau HSE-verantwoordelijk – V1</a:t>
            </a:r>
            <a:endParaRPr lang="nl" altLang="fr-FR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nl"/>
              <a:t>Wat is een veiligheidscultuur?</a:t>
            </a:r>
            <a:endParaRPr lang="nl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nl"/>
              <a:t/>
            </a:r>
            <a:fld id="{B9EBE46A-6B96-49C1-B11B-BEFFA9E21E12}" type="slidenum">
              <a:rPr/>
              <a:pPr/>
              <a:t>5</a:t>
            </a:fld>
            <a:endParaRPr lang="nl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5901" r="4326"/>
          <a:stretch/>
        </p:blipFill>
        <p:spPr>
          <a:xfrm>
            <a:off x="35496" y="907510"/>
            <a:ext cx="8920925" cy="5113778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nl">
                <a:cs typeface="Helvetica"/>
              </a:rPr>
              <a:t>Integratieset H3SE - TCG 4.4 – Iedereen is op zijn niveau HSE-verantwoordelijk – V1</a:t>
            </a:r>
            <a:endParaRPr lang="nl" altLang="fr-FR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nl"/>
              <a:t>De 4 typen veiligheidsculturen</a:t>
            </a:r>
            <a:endParaRPr lang="nl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nl"/>
              <a:t/>
            </a:r>
            <a:fld id="{B9EBE46A-6B96-49C1-B11B-BEFFA9E21E12}" type="slidenum">
              <a:rPr/>
              <a:pPr/>
              <a:t>6</a:t>
            </a:fld>
            <a:endParaRPr lang="nl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nl">
                <a:cs typeface="Helvetica"/>
              </a:rPr>
              <a:t>Integratieset H3SE - TCG 4.4 – Iedereen is op zijn niveau HSE-verantwoordelijk – V1</a:t>
            </a:r>
            <a:endParaRPr lang="nl" altLang="fr-FR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2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nl"/>
              <a:t>De 4 typen veiligheidsculturen</a:t>
            </a:r>
            <a:endParaRPr lang="nl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nl"/>
              <a:t/>
            </a:r>
            <a:fld id="{B9EBE46A-6B96-49C1-B11B-BEFFA9E21E12}" type="slidenum">
              <a:rPr/>
              <a:pPr/>
              <a:t>7</a:t>
            </a:fld>
            <a:endParaRPr lang="nl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nl">
                <a:cs typeface="Helvetica"/>
              </a:rPr>
              <a:t>Integratieset H3SE - TCG 4.4 – Iedereen is op zijn niveau HSE-verantwoordelijk – V1</a:t>
            </a:r>
            <a:endParaRPr lang="nl" altLang="fr-FR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980728"/>
            <a:ext cx="3672408" cy="5040311"/>
          </a:xfrm>
        </p:spPr>
        <p:txBody>
          <a:bodyPr/>
          <a:lstStyle/>
          <a:p>
            <a:pPr marL="0" indent="0" algn="l" rtl="0">
              <a:buNone/>
            </a:pPr>
            <a:r>
              <a:rPr b="1" i="0" u="none" baseline="0" lang="nl"/>
              <a:t>Procedures, werkwijzen, instructies e.d. hebben de voorkeur en maken deel uit van een managementsysteem. </a:t>
            </a:r>
          </a:p>
        </p:txBody>
      </p:sp>
      <p:sp>
        <p:nvSpPr>
          <p:cNvPr id="3" name="Flèche à quatre pointes 2"/>
          <p:cNvSpPr/>
          <p:nvPr/>
        </p:nvSpPr>
        <p:spPr>
          <a:xfrm>
            <a:off x="4211960" y="3284984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/>
          </a:p>
        </p:txBody>
      </p:sp>
    </p:spTree>
    <p:extLst>
      <p:ext uri="{BB962C8B-B14F-4D97-AF65-F5344CB8AC3E}">
        <p14:creationId xmlns:p14="http://schemas.microsoft.com/office/powerpoint/2010/main" xmlns="" val="10026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nl"/>
              <a:t>De 4 typen veiligheidsculturen</a:t>
            </a:r>
            <a:endParaRPr lang="nl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nl"/>
              <a:t/>
            </a:r>
            <a:fld id="{B9EBE46A-6B96-49C1-B11B-BEFFA9E21E12}" type="slidenum">
              <a:rPr/>
              <a:pPr/>
              <a:t>8</a:t>
            </a:fld>
            <a:endParaRPr lang="nl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nl">
                <a:cs typeface="Helvetica"/>
              </a:rPr>
              <a:t>Integratieset H3SE - TCG 4.4 – Iedereen is op zijn niveau HSE-verantwoordelijk – V1</a:t>
            </a:r>
            <a:endParaRPr lang="nl" altLang="fr-FR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3140968"/>
            <a:ext cx="3672408" cy="2880071"/>
          </a:xfrm>
        </p:spPr>
        <p:txBody>
          <a:bodyPr/>
          <a:lstStyle/>
          <a:p>
            <a:pPr marL="0" indent="0" algn="l" rtl="0">
              <a:buNone/>
            </a:pPr>
            <a:r>
              <a:rPr b="1" i="0" u="none" baseline="0" lang="nl"/>
              <a:t>Een uitwisseling van de best practices tussen personen in dezelfde beroepsgroep (praktijkbegeleiding door de mentors met de meeste ervaring).</a:t>
            </a:r>
            <a:endParaRPr lang="nl" dirty="0"/>
          </a:p>
        </p:txBody>
      </p:sp>
      <p:sp>
        <p:nvSpPr>
          <p:cNvPr id="9" name="Flèche à quatre pointes 8"/>
          <p:cNvSpPr/>
          <p:nvPr/>
        </p:nvSpPr>
        <p:spPr>
          <a:xfrm>
            <a:off x="2123728" y="2132856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/>
          </a:p>
        </p:txBody>
      </p:sp>
    </p:spTree>
    <p:extLst>
      <p:ext uri="{BB962C8B-B14F-4D97-AF65-F5344CB8AC3E}">
        <p14:creationId xmlns:p14="http://schemas.microsoft.com/office/powerpoint/2010/main" xmlns="" val="5754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nl"/>
              <a:t>De 4 typen veiligheidsculturen</a:t>
            </a:r>
            <a:endParaRPr lang="nl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nl"/>
              <a:t/>
            </a:r>
            <a:fld id="{B9EBE46A-6B96-49C1-B11B-BEFFA9E21E12}" type="slidenum">
              <a:rPr/>
              <a:pPr/>
              <a:t>9</a:t>
            </a:fld>
            <a:endParaRPr lang="nl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nl">
                <a:cs typeface="Helvetica"/>
              </a:rPr>
              <a:t>Integratieset H3SE - TCG 4.4 – Iedereen is op zijn niveau HSE-verantwoordelijk – V1</a:t>
            </a:r>
            <a:endParaRPr lang="nl" altLang="fr-FR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2718334"/>
            <a:ext cx="3672408" cy="3302705"/>
          </a:xfrm>
        </p:spPr>
        <p:txBody>
          <a:bodyPr/>
          <a:lstStyle/>
          <a:p>
            <a:pPr marL="0" indent="0" algn="l" rtl="0">
              <a:buNone/>
            </a:pPr>
            <a:r>
              <a:rPr b="1" i="0" u="none" baseline="0" lang="nl"/>
              <a:t>Gebaseerd op het idee dat sommige activiteiten gevaarlijk zijn en niet kan worden voorkomen dat er slachtoffers vallen.</a:t>
            </a:r>
            <a:endParaRPr lang="nl" dirty="0"/>
          </a:p>
        </p:txBody>
      </p:sp>
      <p:sp>
        <p:nvSpPr>
          <p:cNvPr id="9" name="Flèche à quatre pointes 8"/>
          <p:cNvSpPr/>
          <p:nvPr/>
        </p:nvSpPr>
        <p:spPr>
          <a:xfrm>
            <a:off x="2171664" y="3271932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/>
          </a:p>
        </p:txBody>
      </p:sp>
    </p:spTree>
    <p:extLst>
      <p:ext uri="{BB962C8B-B14F-4D97-AF65-F5344CB8AC3E}">
        <p14:creationId xmlns:p14="http://schemas.microsoft.com/office/powerpoint/2010/main" xmlns="" val="170289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621</TotalTime>
  <Words>744</Words>
  <Application>Microsoft Office PowerPoint</Application>
  <PresentationFormat>Affichage à l'écran (4:3)</PresentationFormat>
  <Paragraphs>110</Paragraphs>
  <Slides>17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fr_total_modele_rouge_fonce</vt:lpstr>
      <vt:lpstr>Chacun, À son niveau, est responsable HSE</vt:lpstr>
      <vt:lpstr>Les OBJECTIFS DU MODULE</vt:lpstr>
      <vt:lpstr>Safety academy</vt:lpstr>
      <vt:lpstr>E-learning</vt:lpstr>
      <vt:lpstr>Qu’est ce qu’une culture de sécurité ?</vt:lpstr>
      <vt:lpstr>Les 4 types de culture sécurité</vt:lpstr>
      <vt:lpstr>Les 4 types de culture sécurité</vt:lpstr>
      <vt:lpstr>Les 4 types de culture sécurité</vt:lpstr>
      <vt:lpstr>Les 4 types de culture sécurité</vt:lpstr>
      <vt:lpstr>Les 4 types de culture sécurité</vt:lpstr>
      <vt:lpstr>Avantages / inconvénients</vt:lpstr>
      <vt:lpstr>Total vise une culture sécurité intégrée</vt:lpstr>
      <vt:lpstr>Total vise une culture sécurité intégrée</vt:lpstr>
      <vt:lpstr>Je m’engage pour ma propre sécurité</vt:lpstr>
      <vt:lpstr>Je m’engage pour la sécurité de mon collègue</vt:lpstr>
      <vt:lpstr>Je m’engage pour la sécurité de tous</vt:lpstr>
      <vt:lpstr>Diapositive 17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J0023432</cp:lastModifiedBy>
  <cp:revision>48</cp:revision>
  <dcterms:created xsi:type="dcterms:W3CDTF">2015-09-07T13:13:13Z</dcterms:created>
  <dcterms:modified xsi:type="dcterms:W3CDTF">2017-03-23T14:06:39Z</dcterms:modified>
</cp:coreProperties>
</file>