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6" r:id="rId3"/>
    <p:sldId id="290" r:id="rId4"/>
    <p:sldId id="271" r:id="rId5"/>
    <p:sldId id="272" r:id="rId6"/>
    <p:sldId id="273" r:id="rId7"/>
    <p:sldId id="274" r:id="rId8"/>
    <p:sldId id="280" r:id="rId9"/>
    <p:sldId id="281" r:id="rId10"/>
    <p:sldId id="282" r:id="rId11"/>
    <p:sldId id="286" r:id="rId12"/>
    <p:sldId id="279" r:id="rId13"/>
    <p:sldId id="283" r:id="rId14"/>
    <p:sldId id="287" r:id="rId15"/>
    <p:sldId id="288" r:id="rId16"/>
    <p:sldId id="289" r:id="rId17"/>
    <p:sldId id="285" r:id="rId18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043" autoAdjust="0"/>
    <p:restoredTop sz="94692" autoAdjust="0"/>
  </p:normalViewPr>
  <p:slideViewPr>
    <p:cSldViewPr snapToObjects="1">
      <p:cViewPr varScale="1">
        <p:scale>
          <a:sx n="95" d="100"/>
          <a:sy n="95" d="100"/>
        </p:scale>
        <p:origin x="-90" y="-24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8BA4DD-675F-4707-9737-CC7FFF455974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D6ACCF8-2DE4-4C70-B100-41903539B8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59790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01B7C7-FD0B-448F-B375-A92E714111A6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C9E4361-CE45-4511-A479-5CEE1D0B34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07759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7C9E4361-CE45-4511-A479-5CEE1D0B3445}" type="slidenum">
              <a:rPr/>
              <a:pPr/>
              <a:t>4</a:t>
            </a:fld>
            <a:endParaRPr lang="pt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826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7C9E4361-CE45-4511-A479-5CEE1D0B3445}" type="slidenum">
              <a:rPr/>
              <a:pPr/>
              <a:t>5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13055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/>
            </a:r>
            <a:fld id="{7C9E4361-CE45-4511-A479-5CEE1D0B3445}" type="slidenum">
              <a:rPr/>
              <a:pPr/>
              <a:t>13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11979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5CF5B-57DB-4951-9A91-5350364E072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Kit intégration H3SE - TCG 4.4 – Chacun, à son niveau, est responsable HSE – V1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63470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9EBE46A-6B96-49C1-B11B-BEFFA9E21E1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F6947-8F5A-4DF8-8698-A594EF101C0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B3880A-640D-4FA7-A954-678BC1A8743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C609EB-DB2F-41F5-BAF6-FED64CCED2C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A7F266-3CEA-4BB4-9C84-4C6789798E6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711788-78A4-4676-BD01-31F57F57261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9ED016-30ED-4762-B179-972C82CBC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A0C7C-6933-4E62-AA2E-5DC853A5273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cs typeface="Helvetica" pitchFamily="34" charset="0"/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44328A4E-B8B2-475F-A7FF-88BA054B35D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 algn="l" rtl="0"/>
            <a:endParaRPr lang="pt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hangingPunct="1" algn="l" rtl="0">
              <a:defRPr/>
            </a:pPr>
            <a:r>
              <a:rPr b="1" i="0" u="none" baseline="0" lang="pt"/>
              <a:t>Cada um, ao seu nível, é responsável HSA</a:t>
            </a:r>
            <a:endParaRPr lang="pt" sz="2400" dirty="0"/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pt">
                <a:cs typeface="Arial" pitchFamily="34" charset="0"/>
              </a:rPr>
              <a:t>Kit de Integração de H3SA</a:t>
            </a:r>
          </a:p>
          <a:p>
            <a:pPr eaLnBrk="1" hangingPunct="1" algn="l" rtl="0"/>
            <a:r>
              <a:rPr b="0" i="0" u="none" baseline="0" lang="pt">
                <a:cs typeface="Arial" pitchFamily="34" charset="0"/>
              </a:rPr>
              <a:t>Módulo TCG 4.4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Os 4 tipos de cultura de segurança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10</a:t>
            </a:fld>
            <a:endParaRPr lang="p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pt">
                <a:cs typeface="Helvetica"/>
              </a:rPr>
              <a:t>Kit de Integração de H3SA - TCG 4.4 - Cada um, ao seu nível, é responsável HSA – V1</a:t>
            </a:r>
            <a:endParaRPr lang="pt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924944"/>
            <a:ext cx="3672408" cy="3096095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pt"/>
              <a:t>Assente na ideia de que a Segurança deve estar presente em todos os setores da empresa ou da organização e que é a responsabilidade artilhada por todos os atores. </a:t>
            </a:r>
            <a:r>
              <a:rPr b="1" i="0" u="none" baseline="0" lang="pt"/>
              <a:t>O modo de management privilegiado é mais participativo.</a:t>
            </a:r>
            <a:endParaRPr lang="pt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428396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/>
          </a:p>
        </p:txBody>
      </p:sp>
    </p:spTree>
    <p:extLst>
      <p:ext uri="{BB962C8B-B14F-4D97-AF65-F5344CB8AC3E}">
        <p14:creationId xmlns:p14="http://schemas.microsoft.com/office/powerpoint/2010/main" xmlns="" val="643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Vantagens / inconvenientes</a:t>
            </a:r>
            <a:endParaRPr lang="p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" dirty="0" smtClean="0"/>
          </a:p>
          <a:p>
            <a:endParaRPr lang="pt" dirty="0"/>
          </a:p>
          <a:p>
            <a:pPr algn="l" rtl="0"/>
            <a:r>
              <a:rPr b="1" i="0" u="none" baseline="0" lang="pt"/>
              <a:t>Mudança de management</a:t>
            </a:r>
          </a:p>
          <a:p>
            <a:endParaRPr lang="pt" b="1" dirty="0"/>
          </a:p>
          <a:p>
            <a:pPr algn="l" rtl="0"/>
            <a:r>
              <a:rPr b="1" i="0" u="none" baseline="0" lang="pt"/>
              <a:t>Cultura business.</a:t>
            </a:r>
            <a:endParaRPr lang="pt" b="1" dirty="0"/>
          </a:p>
          <a:p>
            <a:endParaRPr lang="pt" dirty="0" smtClean="0"/>
          </a:p>
          <a:p>
            <a:endParaRPr lang="pt" dirty="0"/>
          </a:p>
          <a:p>
            <a:endParaRPr lang="pt" dirty="0" smtClean="0"/>
          </a:p>
          <a:p>
            <a:pPr marL="0" indent="0" algn="ctr" rtl="0">
              <a:buNone/>
            </a:pPr>
            <a:r>
              <a:rPr sz="2400" b="0" i="1" u="none" baseline="0" lang="pt"/>
              <a:t>Na sua opinião, quais são as vantagens e os inconvenientes de cada uma destas culturas?</a:t>
            </a:r>
            <a:endParaRPr lang="pt" sz="2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>Kit de Integração de H3SA - TCG 4.4 - Cada um, ao seu nível, é responsável HSA – V1</a:t>
            </a:r>
            <a:endParaRPr lang="pt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11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17033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A Total visa uma cultura de segurança integrada</a:t>
            </a:r>
            <a:endParaRPr lang="p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>Kit de Integração de H3SA - TCG 4.4 - Cada um, ao seu nível, é responsável HSA – V1</a:t>
            </a:r>
            <a:endParaRPr lang="pt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12</a:t>
            </a:fld>
            <a:endParaRPr lang="p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2" y="1268760"/>
            <a:ext cx="8006176" cy="453259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60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A Total visa uma cultura de segurança integrada</a:t>
            </a:r>
            <a:endParaRPr lang="p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>Kit de Integração de H3SA - TCG 4.4 - Cada um, ao seu nível, é responsável HSA – V1</a:t>
            </a:r>
            <a:endParaRPr lang="pt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13</a:t>
            </a:fld>
            <a:endParaRPr lang="pt" altLang="fr-FR" dirty="0"/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None/>
            </a:pPr>
            <a:r>
              <a:rPr b="1" i="0" u="none" baseline="0" lang="pt"/>
              <a:t>O melhor da Cultura Business e da Cultura de Management:</a:t>
            </a:r>
          </a:p>
          <a:p>
            <a:pPr algn="just" rtl="0"/>
            <a:r>
              <a:rPr b="0" i="0" u="none" baseline="0" lang="pt"/>
              <a:t>Disponíveis</a:t>
            </a:r>
          </a:p>
          <a:p>
            <a:pPr lvl="0" algn="just" rtl="0"/>
            <a:r>
              <a:rPr b="0" i="0" u="none" baseline="0" lang="pt"/>
              <a:t>As regras foram comprovadas.</a:t>
            </a:r>
          </a:p>
          <a:p>
            <a:pPr lvl="0" algn="just" rtl="0"/>
            <a:r>
              <a:rPr b="0" i="0" u="none" baseline="0" lang="pt"/>
              <a:t>O contexto de aplicação das regras é conhecido no momento da sua redação.</a:t>
            </a:r>
          </a:p>
          <a:p>
            <a:pPr lvl="0" algn="just" rtl="0"/>
            <a:r>
              <a:rPr b="0" i="0" u="none" baseline="0" lang="pt"/>
              <a:t>As pessoas estão empenhadas em aplicar as regras.</a:t>
            </a:r>
            <a:endParaRPr lang="pt" dirty="0"/>
          </a:p>
          <a:p>
            <a:pPr lvl="0" algn="just" rtl="0"/>
            <a:r>
              <a:rPr b="0" i="0" u="none" baseline="0" lang="pt"/>
              <a:t>Existem sempre pessoas competentes e experientes e trabalham em boas condições para analisar as situações.</a:t>
            </a:r>
          </a:p>
          <a:p>
            <a:pPr lvl="0" algn="just" rtl="0"/>
            <a:r>
              <a:rPr b="0" i="0" u="none" baseline="0" lang="pt"/>
              <a:t>Poderá ser contactada uma Terceira entidade para uma análise independente.</a:t>
            </a:r>
          </a:p>
          <a:p>
            <a:pPr lvl="0" algn="just" rtl="0"/>
            <a:r>
              <a:rPr b="0" i="0" u="none" baseline="0" lang="pt"/>
              <a:t>As pessoas têm os meios e a autoridade para atuar em todas as situações.</a:t>
            </a:r>
          </a:p>
        </p:txBody>
      </p:sp>
    </p:spTree>
    <p:extLst>
      <p:ext uri="{BB962C8B-B14F-4D97-AF65-F5344CB8AC3E}">
        <p14:creationId xmlns:p14="http://schemas.microsoft.com/office/powerpoint/2010/main" xmlns="" val="997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Capture d’écran 2013-03-25 à 17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26" y="3215334"/>
            <a:ext cx="27098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53200" y="5637208"/>
            <a:ext cx="1350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pt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POR MIM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Comprometo-me pela minha própria segurança</a:t>
            </a:r>
            <a:endParaRPr lang="p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74638" indent="-263525" algn="l" rtl="0"/>
            <a:r>
              <a:rPr b="0" i="0" u="none" baseline="0" lang="pt">
                <a:cs typeface="Arial" charset="0"/>
              </a:rPr>
              <a:t>Conhecer o seu papel</a:t>
            </a:r>
          </a:p>
          <a:p>
            <a:pPr marL="274638" indent="-263525" algn="l" rtl="0"/>
            <a:r>
              <a:rPr b="0" i="0" u="none" baseline="0" lang="pt">
                <a:cs typeface="Arial" charset="0"/>
              </a:rPr>
              <a:t>Estar atento, vigilante, alerta</a:t>
            </a:r>
          </a:p>
          <a:p>
            <a:pPr marL="274638" indent="-263525" algn="l" rtl="0"/>
            <a:r>
              <a:rPr b="0" i="0" u="none" baseline="0" lang="pt">
                <a:cs typeface="Arial" charset="0"/>
              </a:rPr>
              <a:t>Nãos e deixar guiar pela rotina</a:t>
            </a:r>
          </a:p>
          <a:p>
            <a:pPr marL="274638" indent="-263525" algn="l" rtl="0"/>
            <a:r>
              <a:rPr b="0" i="0" u="none" baseline="0" lang="pt">
                <a:cs typeface="Arial" charset="0"/>
              </a:rPr>
              <a:t>Não temer - assumir</a:t>
            </a:r>
          </a:p>
          <a:p>
            <a:pPr marL="274638" indent="-263525" algn="l" rtl="0"/>
            <a:r>
              <a:rPr b="0" i="0" u="none" baseline="0" lang="pt">
                <a:cs typeface="Arial" charset="0"/>
              </a:rPr>
              <a:t>Comprometer-se, respeitar e aplicar as regras de base, ser proactivo e assinalar as anomalias.</a:t>
            </a:r>
          </a:p>
          <a:p>
            <a:pPr marL="274638" indent="-263525" algn="l" rtl="0"/>
            <a:r>
              <a:rPr b="0" i="0" u="none" baseline="0" lang="pt">
                <a:cs typeface="Arial" charset="0"/>
              </a:rPr>
              <a:t>Aceitar as observações e encorajar; aceitar igualmente as críticas:</a:t>
            </a:r>
          </a:p>
          <a:p>
            <a:pPr lvl="1" algn="l" rtl="0"/>
            <a:r>
              <a:rPr b="0" i="0" u="none" baseline="0" lang="pt">
                <a:cs typeface="Arial" charset="0"/>
              </a:rPr>
              <a:t>Independentemente do nível hierárquico.</a:t>
            </a:r>
          </a:p>
          <a:p>
            <a:pPr lvl="1" algn="l" rtl="0"/>
            <a:r>
              <a:rPr b="0" i="0" u="none" baseline="0" lang="pt">
                <a:cs typeface="Arial" charset="0"/>
              </a:rPr>
              <a:t>Independentemente de quem é a entidade patronal</a:t>
            </a:r>
          </a:p>
          <a:p>
            <a:pPr lvl="1" algn="l" rtl="0"/>
            <a:r>
              <a:rPr b="0" i="0" u="none" baseline="0" lang="pt">
                <a:cs typeface="Arial" charset="0"/>
              </a:rPr>
              <a:t>Independentemente da atividade.</a:t>
            </a:r>
          </a:p>
          <a:p>
            <a:endParaRPr lang="p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>Kit de Integração de H3SA - TCG 4.4 - Cada um, ao seu nível, é responsável HSA – V1</a:t>
            </a:r>
            <a:endParaRPr lang="pt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14</a:t>
            </a:fld>
            <a:endParaRPr lang="pt" altLang="fr-FR"/>
          </a:p>
        </p:txBody>
      </p:sp>
    </p:spTree>
    <p:extLst>
      <p:ext uri="{BB962C8B-B14F-4D97-AF65-F5344CB8AC3E}">
        <p14:creationId xmlns:p14="http://schemas.microsoft.com/office/powerpoint/2010/main" xmlns="" val="1461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Comprometo-me pela segurança do meu colega</a:t>
            </a:r>
            <a:endParaRPr lang="p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" altLang="fr-FR" dirty="0" smtClean="0">
              <a:cs typeface="Arial" charset="0"/>
            </a:endParaRPr>
          </a:p>
          <a:p>
            <a:endParaRPr lang="pt" altLang="fr-FR" dirty="0">
              <a:cs typeface="Arial" charset="0"/>
            </a:endParaRPr>
          </a:p>
          <a:p>
            <a:pPr algn="l" rtl="0"/>
            <a:r>
              <a:rPr b="0" i="0" u="none" baseline="0" lang="pt">
                <a:cs typeface="Arial" charset="0"/>
              </a:rPr>
              <a:t>Intervir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pt">
                <a:cs typeface="Arial" charset="0"/>
              </a:rPr>
              <a:t>Não ter medo de me exprimir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pt">
                <a:cs typeface="Arial" charset="0"/>
              </a:rPr>
              <a:t>Não ficar passivo face a uma situação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pt">
                <a:cs typeface="Arial" charset="0"/>
              </a:rPr>
              <a:t>Estar convencido da minha utilidade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pt">
                <a:cs typeface="Arial" charset="0"/>
              </a:rPr>
              <a:t>Superar-me 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pt">
                <a:cs typeface="Arial" charset="0"/>
              </a:rPr>
              <a:t>Exprimir-me e escutar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pt">
                <a:cs typeface="Arial" charset="0"/>
              </a:rPr>
              <a:t>Partilhar a minha experiência e as minhas competências</a:t>
            </a:r>
            <a:endParaRPr lang="pt" altLang="fr-FR" sz="2000" dirty="0"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>Kit de Integração de H3SA - TCG 4.4 - Cada um, ao seu nível, é responsável HSA – V1</a:t>
            </a:r>
            <a:endParaRPr lang="pt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15</a:t>
            </a:fld>
            <a:endParaRPr lang="pt" altLang="fr-FR"/>
          </a:p>
        </p:txBody>
      </p:sp>
      <p:pic>
        <p:nvPicPr>
          <p:cNvPr id="6" name="Image 5" descr="Capture d’écran 2013-03-25 à 17.4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590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3592" y="5102622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pt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POR TI</a:t>
            </a:r>
          </a:p>
        </p:txBody>
      </p:sp>
    </p:spTree>
    <p:extLst>
      <p:ext uri="{BB962C8B-B14F-4D97-AF65-F5344CB8AC3E}">
        <p14:creationId xmlns:p14="http://schemas.microsoft.com/office/powerpoint/2010/main" xmlns="" val="1578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Comprometo-me pela segurança de todos</a:t>
            </a:r>
            <a:endParaRPr lang="pt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pt" altLang="fr-FR" dirty="0" smtClean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pt" altLang="fr-FR" dirty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pt" altLang="fr-FR" dirty="0" smtClean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pt">
                <a:cs typeface="Arial" charset="0"/>
              </a:rPr>
              <a:t>Estar consciente dos riscos que me rodeiam </a:t>
            </a:r>
            <a:r>
              <a:rPr b="0" i="0" u="none" baseline="0" lang="pt">
                <a:cs typeface="Arial" charset="0"/>
              </a:rPr>
              <a:t>:</a:t>
            </a:r>
          </a:p>
          <a:p>
            <a:pPr lvl="1" algn="l" rtl="0">
              <a:buSzPct val="120000"/>
            </a:pPr>
            <a:r>
              <a:rPr b="0" i="0" u="none" baseline="0" lang="pt">
                <a:cs typeface="Arial" charset="0"/>
              </a:rPr>
              <a:t>Tu</a:t>
            </a:r>
          </a:p>
          <a:p>
            <a:pPr lvl="1" algn="l" rtl="0">
              <a:buSzPct val="120000"/>
            </a:pPr>
            <a:r>
              <a:rPr b="0" i="0" u="none" baseline="0" lang="pt">
                <a:cs typeface="Arial" charset="0"/>
              </a:rPr>
              <a:t>Eu</a:t>
            </a:r>
          </a:p>
          <a:p>
            <a:pPr lvl="1" algn="l" rtl="0">
              <a:buSzPct val="120000"/>
            </a:pPr>
            <a:r>
              <a:rPr b="0" i="0" u="none" baseline="0" lang="pt">
                <a:cs typeface="Arial" charset="0"/>
              </a:rPr>
              <a:t>Os nossos colegas</a:t>
            </a:r>
          </a:p>
          <a:p>
            <a:pPr lvl="1" algn="l" rtl="0">
              <a:buSzPct val="120000"/>
            </a:pPr>
            <a:r>
              <a:rPr b="0" i="0" u="none" baseline="0" lang="pt">
                <a:cs typeface="Arial" charset="0"/>
              </a:rPr>
              <a:t>Os moradores</a:t>
            </a:r>
          </a:p>
          <a:p>
            <a:pPr lvl="1" algn="l" rtl="0">
              <a:buSzPct val="120000"/>
            </a:pPr>
            <a:r>
              <a:rPr b="0" i="0" u="none" baseline="0" lang="pt">
                <a:cs typeface="Arial" charset="0"/>
              </a:rPr>
              <a:t>Os nossos amigos</a:t>
            </a:r>
          </a:p>
          <a:p>
            <a:pPr lvl="1" algn="l" rtl="0">
              <a:buSzPct val="120000"/>
            </a:pPr>
            <a:r>
              <a:rPr b="0" i="0" u="none" baseline="0" lang="pt">
                <a:cs typeface="Arial" charset="0"/>
              </a:rPr>
              <a:t>As nossas famílias</a:t>
            </a:r>
          </a:p>
          <a:p>
            <a:pPr lvl="1" algn="l" rtl="0">
              <a:buSzPct val="120000"/>
            </a:pPr>
            <a:r>
              <a:rPr b="0" i="0" u="none" baseline="0" lang="pt">
                <a:cs typeface="Arial" charset="0"/>
              </a:rPr>
              <a:t>…</a:t>
            </a:r>
            <a:endParaRPr lang="pt" altLang="fr-FR" dirty="0">
              <a:cs typeface="Arial" charset="0"/>
            </a:endParaRPr>
          </a:p>
          <a:p>
            <a:pPr lvl="1" algn="l" rtl="0"/>
            <a:endParaRPr lang="pt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pt"/>
              <a:t>Kit de Integração de H3SA - TCG 4.4 - Cada um, ao seu nível, é responsável HSA – V1</a:t>
            </a:r>
            <a:endParaRPr lang="pt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16</a:t>
            </a:fld>
            <a:endParaRPr lang="pt" altLang="fr-FR"/>
          </a:p>
        </p:txBody>
      </p:sp>
      <p:pic>
        <p:nvPicPr>
          <p:cNvPr id="6" name="Image 6" descr="Capture d’écran 2013-03-25 à 17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36912"/>
            <a:ext cx="2470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10400" y="5391224"/>
            <a:ext cx="1552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pt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POR TODOS</a:t>
            </a:r>
          </a:p>
        </p:txBody>
      </p:sp>
    </p:spTree>
    <p:extLst>
      <p:ext uri="{BB962C8B-B14F-4D97-AF65-F5344CB8AC3E}">
        <p14:creationId xmlns:p14="http://schemas.microsoft.com/office/powerpoint/2010/main" xmlns="" val="1414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pt"/>
              <a:t/>
            </a:r>
            <a:fld id="{E28DF04F-62EB-459D-8383-DD06F8167FBE}" type="slidenum">
              <a:rPr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pt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b="0" i="0" u="none" baseline="0" lang="pt"/>
              <a:t>Kit de Integração de H3SA - TCG 4.4 - Cada um, ao seu nível, é responsável HSA – V1</a:t>
            </a:r>
            <a:endParaRPr lang="pt"/>
          </a:p>
        </p:txBody>
      </p:sp>
    </p:spTree>
    <p:extLst>
      <p:ext uri="{BB962C8B-B14F-4D97-AF65-F5344CB8AC3E}">
        <p14:creationId xmlns:p14="http://schemas.microsoft.com/office/powerpoint/2010/main" xmlns="" val="1100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pt"/>
              <a:t>OBJETIVOS DO MÓDULO</a:t>
            </a:r>
            <a:endParaRPr lang="pt" dirty="0"/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pt">
                <a:cs typeface="Helvetica"/>
              </a:rPr>
              <a:t>Kit de Integração de H3SA - TCG 4.4 - Cada um, ao seu nível, é responsável HSA – V1</a:t>
            </a:r>
            <a:endParaRPr lang="pt" altLang="fr-FR" dirty="0">
              <a:cs typeface="Helvetica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pt"/>
              <a:t/>
            </a:r>
            <a:fld id="{F738293B-FFD2-4332-AF1F-7476D80E1CDA}" type="slidenum">
              <a:rPr/>
              <a:pPr/>
              <a:t>2</a:t>
            </a:fld>
            <a:endParaRPr lang="pt" altLang="fr-FR" dirty="0"/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eaLnBrk="1" hangingPunct="1" rtl="0">
              <a:spcAft>
                <a:spcPts val="1500"/>
              </a:spcAft>
              <a:buFont typeface="Lucida Grande"/>
              <a:buNone/>
            </a:pPr>
            <a:r>
              <a:rPr b="0" i="0" u="none" baseline="0" lang="pt">
                <a:cs typeface="Arial" pitchFamily="34" charset="0"/>
              </a:rPr>
              <a:t>No final deste módulo: </a:t>
            </a:r>
          </a:p>
          <a:p>
            <a:pPr lvl="0" algn="just" rtl="0"/>
            <a:r>
              <a:rPr b="0" i="0" u="none" baseline="0" lang="pt"/>
              <a:t>Terá compreendido o que significa Cultura de Segurança e o que isso significa na Total</a:t>
            </a:r>
          </a:p>
          <a:p>
            <a:pPr lvl="0" algn="just" rtl="0"/>
            <a:endParaRPr lang="pt" dirty="0"/>
          </a:p>
          <a:p>
            <a:pPr algn="just" rtl="0"/>
            <a:r>
              <a:rPr b="0" i="0" u="none" baseline="0" lang="pt"/>
              <a:t>Conhecerá o seu papel: tomar decisões respeitando e apoiando-se nas regras e nas instruções. </a:t>
            </a:r>
            <a:r>
              <a:rPr b="0" i="0" u="none" baseline="0" lang="pt">
                <a:cs typeface="Arial" pitchFamily="34" charset="0"/>
              </a:rPr>
              <a:t> </a:t>
            </a:r>
            <a:endParaRPr lang="pt" altLang="fr-FR" dirty="0" smtClean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pt"/>
              <a:t>Safety academy</a:t>
            </a:r>
            <a:endParaRPr lang="pt" dirty="0"/>
          </a:p>
        </p:txBody>
      </p:sp>
      <p:sp>
        <p:nvSpPr>
          <p:cNvPr id="16387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pt"/>
              <a:t/>
            </a:r>
            <a:fld id="{80E5A4E4-70A4-4444-907E-C8F13D3ACE03}" type="slidenum">
              <a:rPr/>
              <a:pPr/>
              <a:t>3</a:t>
            </a:fld>
            <a:endParaRPr lang="pt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pt">
                <a:cs typeface="Helvetica"/>
              </a:rPr>
              <a:t>Kit de Integração de H3SA - TCG 4.4 - Cada um, ao seu nível, é responsável HSA – V1</a:t>
            </a:r>
            <a:endParaRPr lang="pt" altLang="fr-FR" dirty="0"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4704"/>
            <a:ext cx="6734547" cy="3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200" y="3055568"/>
            <a:ext cx="6832527" cy="32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en arc 10"/>
          <p:cNvSpPr/>
          <p:nvPr/>
        </p:nvSpPr>
        <p:spPr>
          <a:xfrm>
            <a:off x="1642515" y="2204864"/>
            <a:ext cx="1201293" cy="1368152"/>
          </a:xfrm>
          <a:prstGeom prst="circularArrow">
            <a:avLst>
              <a:gd name="adj1" fmla="val 12500"/>
              <a:gd name="adj2" fmla="val 2428843"/>
              <a:gd name="adj3" fmla="val 20457681"/>
              <a:gd name="adj4" fmla="val 10800000"/>
              <a:gd name="adj5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438" y="1040262"/>
            <a:ext cx="3281907" cy="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041" y="1034201"/>
            <a:ext cx="819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2394041" y="1040262"/>
            <a:ext cx="819150" cy="752650"/>
            <a:chOff x="2394041" y="1040262"/>
            <a:chExt cx="819150" cy="752650"/>
          </a:xfrm>
        </p:grpSpPr>
        <p:sp>
          <p:nvSpPr>
            <p:cNvPr id="14" name="Rectangle 13"/>
            <p:cNvSpPr/>
            <p:nvPr/>
          </p:nvSpPr>
          <p:spPr>
            <a:xfrm>
              <a:off x="2394041" y="1040262"/>
              <a:ext cx="819150" cy="4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7640" y="1540072"/>
              <a:ext cx="432048" cy="252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E-learning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4</a:t>
            </a:fld>
            <a:endParaRPr lang="p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0" y="1166182"/>
            <a:ext cx="8244408" cy="47110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pt">
                <a:cs typeface="Helvetica"/>
              </a:rPr>
              <a:t>Kit de Integração de H3SA - TCG 4.4 - Cada um, ao seu nível, é responsável HSA – V1</a:t>
            </a:r>
            <a:endParaRPr lang="pt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O que é uma cultura de segurança?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5</a:t>
            </a:fld>
            <a:endParaRPr lang="p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901" r="4326"/>
          <a:stretch/>
        </p:blipFill>
        <p:spPr>
          <a:xfrm>
            <a:off x="35496" y="907510"/>
            <a:ext cx="8920925" cy="51137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pt">
                <a:cs typeface="Helvetica"/>
              </a:rPr>
              <a:t>Kit de Integração de H3SA - TCG 4.4 - Cada um, ao seu nível, é responsável HSA – V1</a:t>
            </a:r>
            <a:endParaRPr lang="pt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Os 4 tipos de cultura de segurança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6</a:t>
            </a:fld>
            <a:endParaRPr lang="p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pt">
                <a:cs typeface="Helvetica"/>
              </a:rPr>
              <a:t>Kit de Integração de H3SA - TCG 4.4 - Cada um, ao seu nível, é responsável HSA – V1</a:t>
            </a:r>
            <a:endParaRPr lang="pt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Os 4 tipos de cultura de segurança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7</a:t>
            </a:fld>
            <a:endParaRPr lang="p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pt">
                <a:cs typeface="Helvetica"/>
              </a:rPr>
              <a:t>Kit de Integração de H3SA - TCG 4.4 - Cada um, ao seu nível, é responsável HSA – V1</a:t>
            </a:r>
            <a:endParaRPr lang="pt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980728"/>
            <a:ext cx="3672408" cy="5040311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pt"/>
              <a:t>Procedimentos, modos operatórios, instruções … são privilegiados e fazem parte de um sistema de management. </a:t>
            </a:r>
          </a:p>
        </p:txBody>
      </p:sp>
      <p:sp>
        <p:nvSpPr>
          <p:cNvPr id="3" name="Flèche à quatre pointes 2"/>
          <p:cNvSpPr/>
          <p:nvPr/>
        </p:nvSpPr>
        <p:spPr>
          <a:xfrm>
            <a:off x="4211960" y="3284984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/>
          </a:p>
        </p:txBody>
      </p:sp>
    </p:spTree>
    <p:extLst>
      <p:ext uri="{BB962C8B-B14F-4D97-AF65-F5344CB8AC3E}">
        <p14:creationId xmlns:p14="http://schemas.microsoft.com/office/powerpoint/2010/main" xmlns="" val="10026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Os 4 tipos de cultura de segurança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8</a:t>
            </a:fld>
            <a:endParaRPr lang="p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pt">
                <a:cs typeface="Helvetica"/>
              </a:rPr>
              <a:t>Kit de Integração de H3SA - TCG 4.4 - Cada um, ao seu nível, é responsável HSA – V1</a:t>
            </a:r>
            <a:endParaRPr lang="pt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3140968"/>
            <a:ext cx="3672408" cy="2880071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pt"/>
              <a:t>Partilhas de boas práticas entre o pessoal de uma mesma atividade (companheirismo no terreno pelo mais experientes)</a:t>
            </a:r>
            <a:endParaRPr lang="pt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2372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/>
          </a:p>
        </p:txBody>
      </p:sp>
    </p:spTree>
    <p:extLst>
      <p:ext uri="{BB962C8B-B14F-4D97-AF65-F5344CB8AC3E}">
        <p14:creationId xmlns:p14="http://schemas.microsoft.com/office/powerpoint/2010/main" xmlns="" val="575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pt"/>
              <a:t>Os 4 tipos de cultura de segurança</a:t>
            </a:r>
            <a:endParaRPr lang="pt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pt"/>
              <a:t/>
            </a:r>
            <a:fld id="{B9EBE46A-6B96-49C1-B11B-BEFFA9E21E12}" type="slidenum">
              <a:rPr/>
              <a:pPr/>
              <a:t>9</a:t>
            </a:fld>
            <a:endParaRPr lang="pt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pt">
                <a:cs typeface="Helvetica"/>
              </a:rPr>
              <a:t>Kit de Integração de H3SA - TCG 4.4 - Cada um, ao seu nível, é responsável HSA – V1</a:t>
            </a:r>
            <a:endParaRPr lang="pt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718334"/>
            <a:ext cx="3672408" cy="3302705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pt"/>
              <a:t>Assente na ideia de que certas atividades são perigosas e que se podem evitar vítimas.</a:t>
            </a:r>
            <a:endParaRPr lang="pt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71664" y="3271932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pt"/>
          </a:p>
        </p:txBody>
      </p:sp>
    </p:spTree>
    <p:extLst>
      <p:ext uri="{BB962C8B-B14F-4D97-AF65-F5344CB8AC3E}">
        <p14:creationId xmlns:p14="http://schemas.microsoft.com/office/powerpoint/2010/main" xmlns="" val="17028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621</TotalTime>
  <Words>744</Words>
  <Application>Microsoft Office PowerPoint</Application>
  <PresentationFormat>Affichage à l'écran (4:3)</PresentationFormat>
  <Paragraphs>110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fr_total_modele_rouge_fonce</vt:lpstr>
      <vt:lpstr>Chacun, À son niveau, est responsable HSE</vt:lpstr>
      <vt:lpstr>Les OBJECTIFS DU MODULE</vt:lpstr>
      <vt:lpstr>Safety academy</vt:lpstr>
      <vt:lpstr>E-learning</vt:lpstr>
      <vt:lpstr>Qu’est ce qu’une culture de sécurité ?</vt:lpstr>
      <vt:lpstr>Les 4 types de culture sécurité</vt:lpstr>
      <vt:lpstr>Les 4 types de culture sécurité</vt:lpstr>
      <vt:lpstr>Les 4 types de culture sécurité</vt:lpstr>
      <vt:lpstr>Les 4 types de culture sécurité</vt:lpstr>
      <vt:lpstr>Les 4 types de culture sécurité</vt:lpstr>
      <vt:lpstr>Avantages / inconvénients</vt:lpstr>
      <vt:lpstr>Total vise une culture sécurité intégrée</vt:lpstr>
      <vt:lpstr>Total vise une culture sécurité intégrée</vt:lpstr>
      <vt:lpstr>Je m’engage pour ma propre sécurité</vt:lpstr>
      <vt:lpstr>Je m’engage pour la sécurité de mon collègue</vt:lpstr>
      <vt:lpstr>Je m’engage pour la sécurité de tous</vt:lpstr>
      <vt:lpstr>Diapositive 17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48</cp:revision>
  <dcterms:created xsi:type="dcterms:W3CDTF">2015-09-07T13:13:13Z</dcterms:created>
  <dcterms:modified xsi:type="dcterms:W3CDTF">2017-03-23T14:06:39Z</dcterms:modified>
</cp:coreProperties>
</file>