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43" autoAdjust="0"/>
    <p:restoredTop sz="94692" autoAdjust="0"/>
  </p:normalViewPr>
  <p:slideViewPr>
    <p:cSldViewPr snapToObjects="1">
      <p:cViewPr>
        <p:scale>
          <a:sx n="90" d="100"/>
          <a:sy n="90" d="100"/>
        </p:scale>
        <p:origin x="-96" y="-19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/>
              <a:t>4</a:t>
            </a:fld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/>
              <a:t>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/>
              <a:t>13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ru-RU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Каждый на своем уровне является ответственным за HSE</a:t>
            </a:r>
            <a:endParaRPr lang="ru-RU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Модуль 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4 типа культуры безопасности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10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20486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lang="ru-RU" b="1" i="0" u="none" baseline="0" dirty="0"/>
              <a:t>Основана на идее, что безопасность должна быть обеспечена во всех сферах деятельности предприятия или организации, и что это - общая ответственность всех заинтересованных сторон. Предпочтительным стилем управления является активное совместное участие.</a:t>
            </a:r>
            <a:endParaRPr lang="ru-RU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Преимущества / недостатки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l" rtl="0"/>
            <a:r>
              <a:rPr lang="ru-RU" b="1" i="0" u="none" baseline="0"/>
              <a:t>Управленческая культура</a:t>
            </a:r>
          </a:p>
          <a:p>
            <a:endParaRPr lang="ru-RU" b="1" dirty="0"/>
          </a:p>
          <a:p>
            <a:pPr algn="l" rtl="0"/>
            <a:r>
              <a:rPr lang="ru-RU" b="1" i="0" u="none" baseline="0"/>
              <a:t>Профессиональная культура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 rtl="0">
              <a:buNone/>
            </a:pPr>
            <a:r>
              <a:rPr lang="ru-RU" sz="2400" b="0" i="1" u="none" baseline="0"/>
              <a:t>Как вы думаете, каковы преимущества и недостатки каждой из этих культур?</a:t>
            </a:r>
            <a:endParaRPr lang="ru-RU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11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Total выбирает интегрированную культуру безопасности</a:t>
            </a:r>
            <a:endParaRPr lang="ru-RU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12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Total выбирает интегрированную культуру безопасности</a:t>
            </a:r>
            <a:endParaRPr lang="ru-RU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13</a:t>
            </a:fld>
            <a:endParaRPr lang="ru-RU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lang="ru-RU" b="1" i="0" u="none" baseline="0"/>
              <a:t>Лучшие качества профессиональной и управленческой культур:</a:t>
            </a:r>
          </a:p>
          <a:p>
            <a:pPr algn="just" rtl="0"/>
            <a:r>
              <a:rPr lang="ru-RU" b="0" i="0" u="none" baseline="0"/>
              <a:t>Существуют правила.</a:t>
            </a:r>
          </a:p>
          <a:p>
            <a:pPr lvl="0" algn="just" rtl="0"/>
            <a:r>
              <a:rPr lang="ru-RU" b="0" i="0" u="none" baseline="0"/>
              <a:t>Правила были доказаны опытом.</a:t>
            </a:r>
          </a:p>
          <a:p>
            <a:pPr lvl="0" algn="just" rtl="0"/>
            <a:r>
              <a:rPr lang="ru-RU" b="0" i="0" u="none" baseline="0"/>
              <a:t>Контекст применения правил известен в процессе их составления.</a:t>
            </a:r>
          </a:p>
          <a:p>
            <a:pPr lvl="0" algn="just" rtl="0"/>
            <a:r>
              <a:rPr lang="ru-RU" b="0" i="0" u="none" baseline="0"/>
              <a:t>В применение правил вовлечены люди.</a:t>
            </a:r>
            <a:endParaRPr lang="ru-RU" dirty="0"/>
          </a:p>
          <a:p>
            <a:pPr lvl="0" algn="just" rtl="0"/>
            <a:r>
              <a:rPr lang="ru-RU" b="0" i="0" u="none" baseline="0"/>
              <a:t>Компетентные и опытные люди всегда анализируют ситуацию.</a:t>
            </a:r>
          </a:p>
          <a:p>
            <a:pPr lvl="0" algn="just" rtl="0"/>
            <a:r>
              <a:rPr lang="ru-RU" b="0" i="0" u="none" baseline="0"/>
              <a:t>Для независимого анализа может привлекаться третья сторона.</a:t>
            </a:r>
          </a:p>
          <a:p>
            <a:pPr lvl="0" algn="just" rtl="0"/>
            <a:r>
              <a:rPr lang="ru-RU" b="0" i="0" u="none" baseline="0"/>
              <a:t>Люди имеют средства и полномочия действовать во всех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ДЛЯ МЕНЯ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Я обеспечиваю свою собственную безопасность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lang="ru-RU" b="0" i="0" u="none" baseline="0">
                <a:cs typeface="Arial" charset="0"/>
              </a:rPr>
              <a:t>Знать свою роль</a:t>
            </a:r>
          </a:p>
          <a:p>
            <a:pPr marL="274638" indent="-263525" algn="l" rtl="0"/>
            <a:r>
              <a:rPr lang="ru-RU" b="0" i="0" u="none" baseline="0">
                <a:cs typeface="Arial" charset="0"/>
              </a:rPr>
              <a:t>Быть внимательным, бдительным, бодрствующим</a:t>
            </a:r>
          </a:p>
          <a:p>
            <a:pPr marL="274638" indent="-263525" algn="l" rtl="0"/>
            <a:r>
              <a:rPr lang="ru-RU" b="0" i="0" u="none" baseline="0">
                <a:cs typeface="Arial" charset="0"/>
              </a:rPr>
              <a:t>Не позволять себе быть погруженным в рутину</a:t>
            </a:r>
          </a:p>
          <a:p>
            <a:pPr marL="274638" indent="-263525" algn="l" rtl="0"/>
            <a:r>
              <a:rPr lang="ru-RU" b="0" i="0" u="none" baseline="0">
                <a:cs typeface="Arial" charset="0"/>
              </a:rPr>
              <a:t>Не бояться – брать на себя инициативу</a:t>
            </a:r>
          </a:p>
          <a:p>
            <a:pPr marL="274638" indent="-263525" algn="l" rtl="0"/>
            <a:r>
              <a:rPr lang="ru-RU" b="0" i="0" u="none" baseline="0">
                <a:cs typeface="Arial" charset="0"/>
              </a:rPr>
              <a:t>Быть обязательным, соблюдать и применять основные правила, быть активным и сообщать об ненормальной ситуации</a:t>
            </a:r>
          </a:p>
          <a:p>
            <a:pPr marL="274638" indent="-263525" algn="l" rtl="0"/>
            <a:r>
              <a:rPr lang="ru-RU" b="0" i="0" u="none" baseline="0">
                <a:cs typeface="Arial" charset="0"/>
              </a:rPr>
              <a:t>Принимать замечания и поощрять это; также принимать критику: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Независимо от уровня иерархии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Независимо от работодателя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Независимо от профессии</a:t>
            </a:r>
          </a:p>
          <a:p>
            <a:endParaRPr lang="ru-RU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14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Я обязуюсь обеспечивать безопасность моего коллеги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1520" y="1125538"/>
            <a:ext cx="8218800" cy="5040311"/>
          </a:xfrm>
        </p:spPr>
        <p:txBody>
          <a:bodyPr/>
          <a:lstStyle/>
          <a:p>
            <a:endParaRPr lang="ru-RU" altLang="fr-FR" dirty="0" smtClean="0">
              <a:cs typeface="Arial" charset="0"/>
            </a:endParaRPr>
          </a:p>
          <a:p>
            <a:endParaRPr lang="ru-RU" altLang="fr-FR" dirty="0">
              <a:cs typeface="Arial" charset="0"/>
            </a:endParaRPr>
          </a:p>
          <a:p>
            <a:pPr algn="l" rtl="0"/>
            <a:r>
              <a:rPr lang="ru-RU" b="0" i="0" u="none" baseline="0" dirty="0">
                <a:cs typeface="Arial" charset="0"/>
              </a:rPr>
              <a:t>Не быть безучастным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 dirty="0">
                <a:cs typeface="Arial" charset="0"/>
              </a:rPr>
              <a:t>Не бояться высказать мнение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 dirty="0">
                <a:cs typeface="Arial" charset="0"/>
              </a:rPr>
              <a:t>Не быть пассивным в определенной ситуации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 dirty="0">
                <a:cs typeface="Arial" charset="0"/>
              </a:rPr>
              <a:t>Быть убежденным в своей полезности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 dirty="0">
                <a:cs typeface="Arial" charset="0"/>
              </a:rPr>
              <a:t>Преодолевать самого себя 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 dirty="0">
                <a:cs typeface="Arial" charset="0"/>
              </a:rPr>
              <a:t>Высказывать свое мнение и слушать другое мнение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 dirty="0">
                <a:cs typeface="Arial" charset="0"/>
              </a:rPr>
              <a:t>Делиться своим опытом и навыками</a:t>
            </a:r>
            <a:endParaRPr lang="ru-RU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15</a:t>
            </a:fld>
            <a:endParaRPr lang="ru-RU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ДЛЯ ТЕБЯ</a:t>
            </a:r>
          </a:p>
        </p:txBody>
      </p:sp>
    </p:spTree>
    <p:extLst>
      <p:ext uri="{BB962C8B-B14F-4D97-AF65-F5344CB8AC3E}">
        <p14:creationId xmlns:p14="http://schemas.microsoft.com/office/powerpoint/2010/main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Я обязуюсь обеспечивать безопасность всех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ru-RU" altLang="fr-FR" dirty="0" smtClean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ru-RU" altLang="fr-FR" dirty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ru-RU" altLang="fr-FR" dirty="0" smtClean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ru-RU" sz="2000" b="0" i="0" u="none" baseline="0">
                <a:cs typeface="Arial" charset="0"/>
              </a:rPr>
              <a:t>Быть осведомленным о рисках, которые нас окружают </a:t>
            </a:r>
            <a:r>
              <a:rPr lang="ru-RU" b="0" i="0" u="none" baseline="0">
                <a:cs typeface="Arial" charset="0"/>
              </a:rPr>
              <a:t>: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Тебя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Меня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Наших коллег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Наших соседей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Наших друзей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Наших семей</a:t>
            </a:r>
          </a:p>
          <a:p>
            <a:pPr lvl="1" algn="l" rtl="0">
              <a:buSzPct val="120000"/>
            </a:pPr>
            <a:r>
              <a:rPr lang="ru-RU" b="0" i="0" u="none" baseline="0">
                <a:cs typeface="Arial" charset="0"/>
              </a:rPr>
              <a:t>…</a:t>
            </a:r>
            <a:endParaRPr lang="ru-RU" altLang="fr-FR" dirty="0">
              <a:cs typeface="Arial" charset="0"/>
            </a:endParaRPr>
          </a:p>
          <a:p>
            <a:pPr lvl="1" algn="l" rtl="0"/>
            <a:endParaRPr lang="ru-RU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16</a:t>
            </a:fld>
            <a:endParaRPr lang="ru-RU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ДЛЯ ВСЕХ</a:t>
            </a:r>
          </a:p>
        </p:txBody>
      </p:sp>
    </p:spTree>
    <p:extLst>
      <p:ext uri="{BB962C8B-B14F-4D97-AF65-F5344CB8AC3E}">
        <p14:creationId xmlns:p14="http://schemas.microsoft.com/office/powerpoint/2010/main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0" i="0" u="none" baseline="0"/>
              <a:t>Общий пакет H3SE - TCG 4.4 – Каждый на своем уровне является ответственным за HSE – V1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ЦЕЛИ МОДУЛЯ</a:t>
            </a:r>
            <a:endParaRPr lang="ru-RU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738293B-FFD2-4332-AF1F-7476D80E1CDA}" type="slidenum">
              <a:rPr/>
              <a:pPr/>
              <a:t>2</a:t>
            </a:fld>
            <a:endParaRPr lang="ru-RU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spcAft>
                <a:spcPts val="1500"/>
              </a:spcAft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В конце модуля вы должны: </a:t>
            </a:r>
          </a:p>
          <a:p>
            <a:pPr lvl="0" algn="just" rtl="0"/>
            <a:r>
              <a:rPr lang="ru-RU" b="0" i="0" u="none" baseline="0"/>
              <a:t>Понимать, что значит культура безопасности и что это значит для Total.</a:t>
            </a:r>
          </a:p>
          <a:p>
            <a:pPr lvl="0" algn="just" rtl="0"/>
            <a:endParaRPr lang="ru-RU" dirty="0"/>
          </a:p>
          <a:p>
            <a:pPr algn="just" rtl="0"/>
            <a:r>
              <a:rPr lang="ru-RU" b="0" i="0" u="none" baseline="0"/>
              <a:t>Знать свою роль: принимать решения, соблюдая правила, опираясь на них и на указания руководителей. </a:t>
            </a:r>
            <a:r>
              <a:rPr lang="ru-RU" b="0" i="0" u="none" baseline="0">
                <a:cs typeface="Arial" pitchFamily="34" charset="0"/>
              </a:rPr>
              <a:t> </a:t>
            </a:r>
            <a:endParaRPr lang="ru-RU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Академия безопасности</a:t>
            </a:r>
            <a:endParaRPr lang="ru-RU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80E5A4E4-70A4-4444-907E-C8F13D3ACE03}" type="slidenum">
              <a:rPr/>
              <a:pPr/>
              <a:t>3</a:t>
            </a:fld>
            <a:endParaRPr lang="ru-RU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Электронное обучение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4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Что такое культура безопасности?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5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4 типа культуры безопасности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6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4 типа культуры безопасности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7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lang="ru-RU" b="1" i="0" u="none" baseline="0"/>
              <a:t>Процедуры, режимы работы, инструкции ... имеют приоритет и являются частью системы управления.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4 типа культуры безопасности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8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lang="ru-RU" b="1" i="0" u="none" baseline="0"/>
              <a:t>Обмен передовыми практиками между сотрудниками одной и той же профессии (наставничество более опытными сотрудниками на рабочих местах)</a:t>
            </a:r>
            <a:endParaRPr lang="ru-RU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4 типа культуры безопасности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9EBE46A-6B96-49C1-B11B-BEFFA9E21E12}" type="slidenum">
              <a:rPr/>
              <a:pPr/>
              <a:t>9</a:t>
            </a:fld>
            <a:endParaRPr lang="ru-RU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baseline="0">
                <a:cs typeface="Helvetica"/>
              </a:rPr>
              <a:t>Общий пакет H3SE - TCG 4.4 – Каждый на своем уровне является ответственным за HSE – V1</a:t>
            </a:r>
            <a:endParaRPr lang="ru-RU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lang="ru-RU" b="1" i="0" u="none" baseline="0"/>
              <a:t>Основана на идее, что некоторые виды деятельности являются опасными и что невозможно избежать жертв.</a:t>
            </a:r>
            <a:endParaRPr lang="ru-RU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621</TotalTime>
  <Words>666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Каждый на своем уровне является ответственным за HSE</vt:lpstr>
      <vt:lpstr>ЦЕЛИ МОДУЛЯ</vt:lpstr>
      <vt:lpstr>Академия безопасности</vt:lpstr>
      <vt:lpstr>Электронное обучение</vt:lpstr>
      <vt:lpstr>Что такое культура безопасности?</vt:lpstr>
      <vt:lpstr>4 типа культуры безопасности</vt:lpstr>
      <vt:lpstr>4 типа культуры безопасности</vt:lpstr>
      <vt:lpstr>4 типа культуры безопасности</vt:lpstr>
      <vt:lpstr>4 типа культуры безопасности</vt:lpstr>
      <vt:lpstr>4 типа культуры безопасности</vt:lpstr>
      <vt:lpstr>Преимущества / недостатки</vt:lpstr>
      <vt:lpstr>Total выбирает интегрированную культуру безопасности</vt:lpstr>
      <vt:lpstr>Total выбирает интегрированную культуру безопасности</vt:lpstr>
      <vt:lpstr>Я обеспечиваю свою собственную безопасность</vt:lpstr>
      <vt:lpstr>Я обязуюсь обеспечивать безопасность моего коллеги</vt:lpstr>
      <vt:lpstr>Я обязуюсь обеспечивать безопасность всех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49</cp:revision>
  <dcterms:created xsi:type="dcterms:W3CDTF">2015-09-07T13:13:13Z</dcterms:created>
  <dcterms:modified xsi:type="dcterms:W3CDTF">2017-06-15T21:18:52Z</dcterms:modified>
</cp:coreProperties>
</file>