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90" r:id="rId2"/>
    <p:sldId id="265" r:id="rId3"/>
    <p:sldId id="280" r:id="rId4"/>
    <p:sldId id="281" r:id="rId5"/>
    <p:sldId id="282" r:id="rId6"/>
    <p:sldId id="284" r:id="rId7"/>
    <p:sldId id="285" r:id="rId8"/>
    <p:sldId id="283" r:id="rId9"/>
    <p:sldId id="286" r:id="rId10"/>
    <p:sldId id="287" r:id="rId11"/>
    <p:sldId id="279" r:id="rId12"/>
    <p:sldId id="289" r:id="rId1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96CE"/>
    <a:srgbClr val="124F96"/>
    <a:srgbClr val="33639D"/>
    <a:srgbClr val="6A88AB"/>
    <a:srgbClr val="3876AF"/>
    <a:srgbClr val="F4F0EF"/>
    <a:srgbClr val="E7851D"/>
    <a:srgbClr val="133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707" autoAdjust="0"/>
    <p:restoredTop sz="94692" autoAdjust="0"/>
  </p:normalViewPr>
  <p:slideViewPr>
    <p:cSldViewPr snapToObjects="1">
      <p:cViewPr>
        <p:scale>
          <a:sx n="69" d="100"/>
          <a:sy n="69" d="100"/>
        </p:scale>
        <p:origin x="-342" y="-378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7058C-6F62-DD46-B69B-9A8C4F14C320}" type="doc">
      <dgm:prSet loTypeId="urn:microsoft.com/office/officeart/2005/8/layout/pyramid1" loCatId="" qsTypeId="urn:microsoft.com/office/officeart/2005/8/quickstyle/simple2" qsCatId="simple" csTypeId="urn:microsoft.com/office/officeart/2005/8/colors/accent1_2" csCatId="accent1" phldr="1"/>
      <dgm:spPr/>
    </dgm:pt>
    <dgm:pt modelId="{D0610D0C-5FED-0C4D-957D-D59FEDF24E84}">
      <dgm:prSet phldrT="[Texte]" custT="1"/>
      <dgm:spPr>
        <a:solidFill>
          <a:srgbClr val="124F96"/>
        </a:solidFill>
      </dgm:spPr>
      <dgm:t>
        <a:bodyPr/>
        <a:lstStyle/>
        <a:p>
          <a:endParaRPr lang="ar" sz="1050" dirty="0" smtClean="0">
            <a:solidFill>
              <a:schemeClr val="bg1"/>
            </a:solidFill>
          </a:endParaRPr>
        </a:p>
        <a:p>
          <a:pPr algn="ctr" rtl="1"/>
          <a:r>
            <a:rPr lang="ar" sz="1050" b="0" i="0" u="none" baseline="0" dirty="0">
              <a:solidFill>
                <a:schemeClr val="bg1"/>
              </a:solidFill>
            </a:rPr>
            <a:t>حالات الوفاة</a:t>
          </a:r>
          <a:endParaRPr lang="ar" sz="1050" dirty="0">
            <a:solidFill>
              <a:schemeClr val="bg1"/>
            </a:solidFill>
          </a:endParaRPr>
        </a:p>
      </dgm:t>
    </dgm:pt>
    <dgm:pt modelId="{944ECDB3-CB03-C14F-8FDD-842F289F72E8}" type="parTrans" cxnId="{26EF1D17-EF70-5E4A-B076-32F51B46EAFD}">
      <dgm:prSet/>
      <dgm:spPr/>
      <dgm:t>
        <a:bodyPr/>
        <a:lstStyle/>
        <a:p>
          <a:endParaRPr lang="ar" sz="1050"/>
        </a:p>
      </dgm:t>
    </dgm:pt>
    <dgm:pt modelId="{1F921753-A9BD-8040-9B33-551F3C9CFF4D}" type="sibTrans" cxnId="{26EF1D17-EF70-5E4A-B076-32F51B46EAFD}">
      <dgm:prSet/>
      <dgm:spPr/>
      <dgm:t>
        <a:bodyPr/>
        <a:lstStyle/>
        <a:p>
          <a:endParaRPr lang="ar" sz="1050"/>
        </a:p>
      </dgm:t>
    </dgm:pt>
    <dgm:pt modelId="{B5E7E340-BCCC-B844-A355-B38389553C23}">
      <dgm:prSet phldrT="[Texte]" custT="1"/>
      <dgm:spPr>
        <a:solidFill>
          <a:srgbClr val="124F96">
            <a:alpha val="50000"/>
          </a:srgbClr>
        </a:solidFill>
      </dgm:spPr>
      <dgm:t>
        <a:bodyPr/>
        <a:lstStyle/>
        <a:p>
          <a:pPr algn="r" rtl="1"/>
          <a:r>
            <a:rPr lang="ar" sz="1050" b="0" i="0" u="none" baseline="0">
              <a:solidFill>
                <a:schemeClr val="bg1"/>
              </a:solidFill>
            </a:rPr>
            <a:t>أوجه القصور / موقف خطير</a:t>
          </a:r>
          <a:endParaRPr lang="ar" sz="1050" dirty="0">
            <a:solidFill>
              <a:schemeClr val="bg1"/>
            </a:solidFill>
          </a:endParaRPr>
        </a:p>
      </dgm:t>
    </dgm:pt>
    <dgm:pt modelId="{EC78EDD3-B724-4246-8C52-FCE9DDCC6A8C}" type="parTrans" cxnId="{9456D376-DF14-0E46-AFD8-7D8D3F7D0B36}">
      <dgm:prSet/>
      <dgm:spPr/>
      <dgm:t>
        <a:bodyPr/>
        <a:lstStyle/>
        <a:p>
          <a:endParaRPr lang="ar" sz="1050"/>
        </a:p>
      </dgm:t>
    </dgm:pt>
    <dgm:pt modelId="{8F33E03B-31F3-E440-940F-E4B4E31FACF6}" type="sibTrans" cxnId="{9456D376-DF14-0E46-AFD8-7D8D3F7D0B36}">
      <dgm:prSet/>
      <dgm:spPr/>
      <dgm:t>
        <a:bodyPr/>
        <a:lstStyle/>
        <a:p>
          <a:endParaRPr lang="ar" sz="1050"/>
        </a:p>
      </dgm:t>
    </dgm:pt>
    <dgm:pt modelId="{BE60044E-F1C5-4444-AD3E-5DDFA6C5CA28}">
      <dgm:prSet custT="1"/>
      <dgm:spPr>
        <a:solidFill>
          <a:srgbClr val="124F96">
            <a:alpha val="70000"/>
          </a:srgbClr>
        </a:solidFill>
      </dgm:spPr>
      <dgm:t>
        <a:bodyPr/>
        <a:lstStyle/>
        <a:p>
          <a:pPr algn="r" rtl="1"/>
          <a:r>
            <a:rPr lang="ar" sz="1050" b="0" i="0" u="none" baseline="0" dirty="0">
              <a:solidFill>
                <a:schemeClr val="bg1"/>
              </a:solidFill>
            </a:rPr>
            <a:t>الإسعافات الأولية</a:t>
          </a:r>
          <a:endParaRPr lang="ar" sz="1050" dirty="0">
            <a:solidFill>
              <a:schemeClr val="bg1"/>
            </a:solidFill>
          </a:endParaRPr>
        </a:p>
      </dgm:t>
    </dgm:pt>
    <dgm:pt modelId="{457E0E37-AFFC-064B-AFA6-D5CFB9E59253}" type="parTrans" cxnId="{6E636A17-0EB8-8442-A8BC-1B503D445A2C}">
      <dgm:prSet/>
      <dgm:spPr/>
      <dgm:t>
        <a:bodyPr/>
        <a:lstStyle/>
        <a:p>
          <a:endParaRPr lang="ar" sz="1050"/>
        </a:p>
      </dgm:t>
    </dgm:pt>
    <dgm:pt modelId="{3A14524A-769D-6E48-834F-0B0A86B48EBF}" type="sibTrans" cxnId="{6E636A17-0EB8-8442-A8BC-1B503D445A2C}">
      <dgm:prSet/>
      <dgm:spPr/>
      <dgm:t>
        <a:bodyPr/>
        <a:lstStyle/>
        <a:p>
          <a:endParaRPr lang="ar" sz="1050"/>
        </a:p>
      </dgm:t>
    </dgm:pt>
    <dgm:pt modelId="{20C2360D-F407-314C-A060-2578847D32D0}">
      <dgm:prSet custT="1"/>
      <dgm:spPr>
        <a:solidFill>
          <a:srgbClr val="124F96">
            <a:alpha val="60000"/>
          </a:srgbClr>
        </a:solidFill>
      </dgm:spPr>
      <dgm:t>
        <a:bodyPr/>
        <a:lstStyle/>
        <a:p>
          <a:pPr algn="r" rtl="1"/>
          <a:r>
            <a:rPr lang="ar" sz="1050" b="0" i="0" u="none" baseline="0">
              <a:solidFill>
                <a:schemeClr val="bg1"/>
              </a:solidFill>
            </a:rPr>
            <a:t>حادث محتمل الوقوع</a:t>
          </a:r>
          <a:endParaRPr lang="ar" sz="1050" dirty="0">
            <a:solidFill>
              <a:schemeClr val="bg1"/>
            </a:solidFill>
          </a:endParaRPr>
        </a:p>
      </dgm:t>
    </dgm:pt>
    <dgm:pt modelId="{648CA463-1DC3-DD4C-9AA8-1B461654BF60}" type="parTrans" cxnId="{7126ED5A-02A8-854D-A0C8-8550C8BAEBE2}">
      <dgm:prSet/>
      <dgm:spPr/>
      <dgm:t>
        <a:bodyPr/>
        <a:lstStyle/>
        <a:p>
          <a:endParaRPr lang="ar" sz="1050"/>
        </a:p>
      </dgm:t>
    </dgm:pt>
    <dgm:pt modelId="{2D7E2346-A929-2242-8031-3C8CF68A5721}" type="sibTrans" cxnId="{7126ED5A-02A8-854D-A0C8-8550C8BAEBE2}">
      <dgm:prSet/>
      <dgm:spPr/>
      <dgm:t>
        <a:bodyPr/>
        <a:lstStyle/>
        <a:p>
          <a:endParaRPr lang="ar" sz="1050"/>
        </a:p>
      </dgm:t>
    </dgm:pt>
    <dgm:pt modelId="{14DAD42D-1123-B54E-8888-311A5DE34A4B}">
      <dgm:prSet phldrT="[Texte]" custT="1"/>
      <dgm:spPr>
        <a:solidFill>
          <a:srgbClr val="124F96">
            <a:alpha val="90000"/>
          </a:srgbClr>
        </a:solidFill>
      </dgm:spPr>
      <dgm:t>
        <a:bodyPr/>
        <a:lstStyle/>
        <a:p>
          <a:pPr algn="ctr" rtl="1"/>
          <a:r>
            <a:rPr lang="ar" sz="1050" b="0" i="0" u="none" baseline="0" dirty="0">
              <a:solidFill>
                <a:schemeClr val="bg1"/>
              </a:solidFill>
            </a:rPr>
            <a:t>إصابة مع توقف عن العمل</a:t>
          </a:r>
          <a:endParaRPr lang="ar" sz="1050" dirty="0">
            <a:solidFill>
              <a:schemeClr val="bg1"/>
            </a:solidFill>
          </a:endParaRPr>
        </a:p>
      </dgm:t>
    </dgm:pt>
    <dgm:pt modelId="{98B283DE-957D-7143-BC8E-91AFFB0A0F1A}" type="parTrans" cxnId="{75D05018-1E51-4644-8E8B-EDA0150B24F8}">
      <dgm:prSet/>
      <dgm:spPr/>
      <dgm:t>
        <a:bodyPr/>
        <a:lstStyle/>
        <a:p>
          <a:endParaRPr lang="ar" sz="1050"/>
        </a:p>
      </dgm:t>
    </dgm:pt>
    <dgm:pt modelId="{195E4E83-AF2F-E44C-AC6E-166B636D983F}" type="sibTrans" cxnId="{75D05018-1E51-4644-8E8B-EDA0150B24F8}">
      <dgm:prSet/>
      <dgm:spPr/>
      <dgm:t>
        <a:bodyPr/>
        <a:lstStyle/>
        <a:p>
          <a:endParaRPr lang="ar" sz="1050"/>
        </a:p>
      </dgm:t>
    </dgm:pt>
    <dgm:pt modelId="{E99BF256-6957-0540-AFA6-96482AD2B240}">
      <dgm:prSet custT="1"/>
      <dgm:spPr>
        <a:solidFill>
          <a:srgbClr val="124F96">
            <a:alpha val="80000"/>
          </a:srgbClr>
        </a:solidFill>
      </dgm:spPr>
      <dgm:t>
        <a:bodyPr/>
        <a:lstStyle/>
        <a:p>
          <a:pPr algn="ctr" rtl="1"/>
          <a:r>
            <a:rPr lang="ar" sz="1050" b="0" i="0" u="none" baseline="0" dirty="0">
              <a:solidFill>
                <a:schemeClr val="bg1"/>
              </a:solidFill>
            </a:rPr>
            <a:t>حالة تستدعي علاجًا طبيًا + عملاً مخففًا</a:t>
          </a:r>
          <a:endParaRPr lang="ar" sz="1050" dirty="0">
            <a:solidFill>
              <a:schemeClr val="bg1"/>
            </a:solidFill>
          </a:endParaRPr>
        </a:p>
      </dgm:t>
    </dgm:pt>
    <dgm:pt modelId="{7E8E0314-89E9-CE48-BDC6-B5CD2AAE6F0F}" type="sibTrans" cxnId="{9D3AAC9E-9397-1346-9D79-2DC040F1508C}">
      <dgm:prSet/>
      <dgm:spPr/>
      <dgm:t>
        <a:bodyPr/>
        <a:lstStyle/>
        <a:p>
          <a:endParaRPr lang="ar" sz="1050"/>
        </a:p>
      </dgm:t>
    </dgm:pt>
    <dgm:pt modelId="{A1168C22-9DC2-6C4F-A207-FE7D22A3A468}" type="parTrans" cxnId="{9D3AAC9E-9397-1346-9D79-2DC040F1508C}">
      <dgm:prSet/>
      <dgm:spPr/>
      <dgm:t>
        <a:bodyPr/>
        <a:lstStyle/>
        <a:p>
          <a:endParaRPr lang="ar" sz="1050"/>
        </a:p>
      </dgm:t>
    </dgm:pt>
    <dgm:pt modelId="{77B3F847-309A-FD4A-BEC0-7AA111CD0418}" type="pres">
      <dgm:prSet presAssocID="{E877058C-6F62-DD46-B69B-9A8C4F14C320}" presName="Name0" presStyleCnt="0">
        <dgm:presLayoutVars>
          <dgm:dir/>
          <dgm:animLvl val="lvl"/>
          <dgm:resizeHandles val="exact"/>
        </dgm:presLayoutVars>
      </dgm:prSet>
      <dgm:spPr/>
    </dgm:pt>
    <dgm:pt modelId="{BDDEDEF6-A3D5-6445-90F1-D9ABFEE11419}" type="pres">
      <dgm:prSet presAssocID="{D0610D0C-5FED-0C4D-957D-D59FEDF24E84}" presName="Name8" presStyleCnt="0"/>
      <dgm:spPr/>
    </dgm:pt>
    <dgm:pt modelId="{1B27F42E-972E-AF49-9E90-47513E279541}" type="pres">
      <dgm:prSet presAssocID="{D0610D0C-5FED-0C4D-957D-D59FEDF24E84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ar"/>
        </a:p>
      </dgm:t>
    </dgm:pt>
    <dgm:pt modelId="{7EC28742-072C-5642-9A09-D241C8AEE48C}" type="pres">
      <dgm:prSet presAssocID="{D0610D0C-5FED-0C4D-957D-D59FEDF24E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ar"/>
        </a:p>
      </dgm:t>
    </dgm:pt>
    <dgm:pt modelId="{572BA55B-4654-5440-8962-471BA30B9DDC}" type="pres">
      <dgm:prSet presAssocID="{14DAD42D-1123-B54E-8888-311A5DE34A4B}" presName="Name8" presStyleCnt="0"/>
      <dgm:spPr/>
    </dgm:pt>
    <dgm:pt modelId="{606AF34B-6FFD-5642-91A1-717ED8419511}" type="pres">
      <dgm:prSet presAssocID="{14DAD42D-1123-B54E-8888-311A5DE34A4B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ar"/>
        </a:p>
      </dgm:t>
    </dgm:pt>
    <dgm:pt modelId="{394278DA-8233-9145-9DAF-E37464C92D50}" type="pres">
      <dgm:prSet presAssocID="{14DAD42D-1123-B54E-8888-311A5DE34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ar"/>
        </a:p>
      </dgm:t>
    </dgm:pt>
    <dgm:pt modelId="{3156FDE9-1921-BA48-AF5A-1C37BD69F18A}" type="pres">
      <dgm:prSet presAssocID="{E99BF256-6957-0540-AFA6-96482AD2B240}" presName="Name8" presStyleCnt="0"/>
      <dgm:spPr/>
    </dgm:pt>
    <dgm:pt modelId="{47312153-C0F1-D94D-8DAB-CC14615D2872}" type="pres">
      <dgm:prSet presAssocID="{E99BF256-6957-0540-AFA6-96482AD2B240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ar"/>
        </a:p>
      </dgm:t>
    </dgm:pt>
    <dgm:pt modelId="{F2D8F692-7538-524D-A6AF-21961CC2C460}" type="pres">
      <dgm:prSet presAssocID="{E99BF256-6957-0540-AFA6-96482AD2B2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ar"/>
        </a:p>
      </dgm:t>
    </dgm:pt>
    <dgm:pt modelId="{8F942908-BB33-5F47-BA8C-2096A56126B8}" type="pres">
      <dgm:prSet presAssocID="{BE60044E-F1C5-4444-AD3E-5DDFA6C5CA28}" presName="Name8" presStyleCnt="0"/>
      <dgm:spPr/>
    </dgm:pt>
    <dgm:pt modelId="{7BB1B730-9F14-4245-A326-004E3CAE4E70}" type="pres">
      <dgm:prSet presAssocID="{BE60044E-F1C5-4444-AD3E-5DDFA6C5CA2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ar"/>
        </a:p>
      </dgm:t>
    </dgm:pt>
    <dgm:pt modelId="{99A9B297-CD67-4646-929E-4DE7C61ADDD2}" type="pres">
      <dgm:prSet presAssocID="{BE60044E-F1C5-4444-AD3E-5DDFA6C5CA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ar"/>
        </a:p>
      </dgm:t>
    </dgm:pt>
    <dgm:pt modelId="{C3DAAFC9-54BE-2144-83B8-134E1487BDA5}" type="pres">
      <dgm:prSet presAssocID="{20C2360D-F407-314C-A060-2578847D32D0}" presName="Name8" presStyleCnt="0"/>
      <dgm:spPr/>
    </dgm:pt>
    <dgm:pt modelId="{FC29730D-F91B-1345-9A41-706B93DE5957}" type="pres">
      <dgm:prSet presAssocID="{20C2360D-F407-314C-A060-2578847D32D0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ar"/>
        </a:p>
      </dgm:t>
    </dgm:pt>
    <dgm:pt modelId="{2E98E4DC-3C50-1540-A76E-46A3F5F5EFD4}" type="pres">
      <dgm:prSet presAssocID="{20C2360D-F407-314C-A060-2578847D32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ar"/>
        </a:p>
      </dgm:t>
    </dgm:pt>
    <dgm:pt modelId="{1A619CF5-65B0-9841-B1F2-10F84BF3088E}" type="pres">
      <dgm:prSet presAssocID="{B5E7E340-BCCC-B844-A355-B38389553C23}" presName="Name8" presStyleCnt="0"/>
      <dgm:spPr/>
    </dgm:pt>
    <dgm:pt modelId="{DC7F84B9-A91A-064F-AC94-E87AB7F9C9AB}" type="pres">
      <dgm:prSet presAssocID="{B5E7E340-BCCC-B844-A355-B38389553C23}" presName="level" presStyleLbl="node1" presStyleIdx="5" presStyleCnt="6" custLinFactNeighborX="10937" custLinFactNeighborY="6039">
        <dgm:presLayoutVars>
          <dgm:chMax val="1"/>
          <dgm:bulletEnabled val="1"/>
        </dgm:presLayoutVars>
      </dgm:prSet>
      <dgm:spPr/>
      <dgm:t>
        <a:bodyPr/>
        <a:lstStyle/>
        <a:p>
          <a:endParaRPr lang="ar"/>
        </a:p>
      </dgm:t>
    </dgm:pt>
    <dgm:pt modelId="{4065DFB5-C601-5746-AEC9-CD4C552C7FF9}" type="pres">
      <dgm:prSet presAssocID="{B5E7E340-BCCC-B844-A355-B38389553C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ar"/>
        </a:p>
      </dgm:t>
    </dgm:pt>
  </dgm:ptLst>
  <dgm:cxnLst>
    <dgm:cxn modelId="{B66C845A-3656-6245-805A-82FC483F018B}" type="presOf" srcId="{BE60044E-F1C5-4444-AD3E-5DDFA6C5CA28}" destId="{99A9B297-CD67-4646-929E-4DE7C61ADDD2}" srcOrd="1" destOrd="0" presId="urn:microsoft.com/office/officeart/2005/8/layout/pyramid1"/>
    <dgm:cxn modelId="{C59D168C-B42C-C84D-8160-0117F85C2BF5}" type="presOf" srcId="{14DAD42D-1123-B54E-8888-311A5DE34A4B}" destId="{606AF34B-6FFD-5642-91A1-717ED8419511}" srcOrd="0" destOrd="0" presId="urn:microsoft.com/office/officeart/2005/8/layout/pyramid1"/>
    <dgm:cxn modelId="{26EF1D17-EF70-5E4A-B076-32F51B46EAFD}" srcId="{E877058C-6F62-DD46-B69B-9A8C4F14C320}" destId="{D0610D0C-5FED-0C4D-957D-D59FEDF24E84}" srcOrd="0" destOrd="0" parTransId="{944ECDB3-CB03-C14F-8FDD-842F289F72E8}" sibTransId="{1F921753-A9BD-8040-9B33-551F3C9CFF4D}"/>
    <dgm:cxn modelId="{6E636A17-0EB8-8442-A8BC-1B503D445A2C}" srcId="{E877058C-6F62-DD46-B69B-9A8C4F14C320}" destId="{BE60044E-F1C5-4444-AD3E-5DDFA6C5CA28}" srcOrd="3" destOrd="0" parTransId="{457E0E37-AFFC-064B-AFA6-D5CFB9E59253}" sibTransId="{3A14524A-769D-6E48-834F-0B0A86B48EBF}"/>
    <dgm:cxn modelId="{D08DECD4-7EA0-924E-B95D-1E715C3BD0A5}" type="presOf" srcId="{D0610D0C-5FED-0C4D-957D-D59FEDF24E84}" destId="{7EC28742-072C-5642-9A09-D241C8AEE48C}" srcOrd="1" destOrd="0" presId="urn:microsoft.com/office/officeart/2005/8/layout/pyramid1"/>
    <dgm:cxn modelId="{9456D376-DF14-0E46-AFD8-7D8D3F7D0B36}" srcId="{E877058C-6F62-DD46-B69B-9A8C4F14C320}" destId="{B5E7E340-BCCC-B844-A355-B38389553C23}" srcOrd="5" destOrd="0" parTransId="{EC78EDD3-B724-4246-8C52-FCE9DDCC6A8C}" sibTransId="{8F33E03B-31F3-E440-940F-E4B4E31FACF6}"/>
    <dgm:cxn modelId="{75D05018-1E51-4644-8E8B-EDA0150B24F8}" srcId="{E877058C-6F62-DD46-B69B-9A8C4F14C320}" destId="{14DAD42D-1123-B54E-8888-311A5DE34A4B}" srcOrd="1" destOrd="0" parTransId="{98B283DE-957D-7143-BC8E-91AFFB0A0F1A}" sibTransId="{195E4E83-AF2F-E44C-AC6E-166B636D983F}"/>
    <dgm:cxn modelId="{DC7B5F3A-432F-F041-8914-26C712ACBC0F}" type="presOf" srcId="{BE60044E-F1C5-4444-AD3E-5DDFA6C5CA28}" destId="{7BB1B730-9F14-4245-A326-004E3CAE4E70}" srcOrd="0" destOrd="0" presId="urn:microsoft.com/office/officeart/2005/8/layout/pyramid1"/>
    <dgm:cxn modelId="{0C968EC0-1323-7542-B5C0-377BF4A43A66}" type="presOf" srcId="{B5E7E340-BCCC-B844-A355-B38389553C23}" destId="{4065DFB5-C601-5746-AEC9-CD4C552C7FF9}" srcOrd="1" destOrd="0" presId="urn:microsoft.com/office/officeart/2005/8/layout/pyramid1"/>
    <dgm:cxn modelId="{7126ED5A-02A8-854D-A0C8-8550C8BAEBE2}" srcId="{E877058C-6F62-DD46-B69B-9A8C4F14C320}" destId="{20C2360D-F407-314C-A060-2578847D32D0}" srcOrd="4" destOrd="0" parTransId="{648CA463-1DC3-DD4C-9AA8-1B461654BF60}" sibTransId="{2D7E2346-A929-2242-8031-3C8CF68A5721}"/>
    <dgm:cxn modelId="{E544FCC5-F584-D846-8216-3324885275B5}" type="presOf" srcId="{E99BF256-6957-0540-AFA6-96482AD2B240}" destId="{47312153-C0F1-D94D-8DAB-CC14615D2872}" srcOrd="0" destOrd="0" presId="urn:microsoft.com/office/officeart/2005/8/layout/pyramid1"/>
    <dgm:cxn modelId="{79902FAA-CE91-0249-8C90-0805AD570847}" type="presOf" srcId="{20C2360D-F407-314C-A060-2578847D32D0}" destId="{FC29730D-F91B-1345-9A41-706B93DE5957}" srcOrd="0" destOrd="0" presId="urn:microsoft.com/office/officeart/2005/8/layout/pyramid1"/>
    <dgm:cxn modelId="{B68DAD6C-0E07-7E4A-85B4-F0FD35C191CC}" type="presOf" srcId="{14DAD42D-1123-B54E-8888-311A5DE34A4B}" destId="{394278DA-8233-9145-9DAF-E37464C92D50}" srcOrd="1" destOrd="0" presId="urn:microsoft.com/office/officeart/2005/8/layout/pyramid1"/>
    <dgm:cxn modelId="{AB36C6A4-1661-644B-B5DD-852C95AB47BA}" type="presOf" srcId="{B5E7E340-BCCC-B844-A355-B38389553C23}" destId="{DC7F84B9-A91A-064F-AC94-E87AB7F9C9AB}" srcOrd="0" destOrd="0" presId="urn:microsoft.com/office/officeart/2005/8/layout/pyramid1"/>
    <dgm:cxn modelId="{9D3AAC9E-9397-1346-9D79-2DC040F1508C}" srcId="{E877058C-6F62-DD46-B69B-9A8C4F14C320}" destId="{E99BF256-6957-0540-AFA6-96482AD2B240}" srcOrd="2" destOrd="0" parTransId="{A1168C22-9DC2-6C4F-A207-FE7D22A3A468}" sibTransId="{7E8E0314-89E9-CE48-BDC6-B5CD2AAE6F0F}"/>
    <dgm:cxn modelId="{D9A83BBB-2DBA-5C47-B135-F1BE9BA7795D}" type="presOf" srcId="{D0610D0C-5FED-0C4D-957D-D59FEDF24E84}" destId="{1B27F42E-972E-AF49-9E90-47513E279541}" srcOrd="0" destOrd="0" presId="urn:microsoft.com/office/officeart/2005/8/layout/pyramid1"/>
    <dgm:cxn modelId="{9672E8AB-BB27-1E45-BF5F-FBEDD9FAF370}" type="presOf" srcId="{E99BF256-6957-0540-AFA6-96482AD2B240}" destId="{F2D8F692-7538-524D-A6AF-21961CC2C460}" srcOrd="1" destOrd="0" presId="urn:microsoft.com/office/officeart/2005/8/layout/pyramid1"/>
    <dgm:cxn modelId="{93252294-FB44-B547-A011-B5F1ABB306D0}" type="presOf" srcId="{E877058C-6F62-DD46-B69B-9A8C4F14C320}" destId="{77B3F847-309A-FD4A-BEC0-7AA111CD0418}" srcOrd="0" destOrd="0" presId="urn:microsoft.com/office/officeart/2005/8/layout/pyramid1"/>
    <dgm:cxn modelId="{FF2DB114-F6DF-F544-9FE8-489EEF116FC3}" type="presOf" srcId="{20C2360D-F407-314C-A060-2578847D32D0}" destId="{2E98E4DC-3C50-1540-A76E-46A3F5F5EFD4}" srcOrd="1" destOrd="0" presId="urn:microsoft.com/office/officeart/2005/8/layout/pyramid1"/>
    <dgm:cxn modelId="{179EB9E7-FB2C-3B42-8B65-735510763147}" type="presParOf" srcId="{77B3F847-309A-FD4A-BEC0-7AA111CD0418}" destId="{BDDEDEF6-A3D5-6445-90F1-D9ABFEE11419}" srcOrd="0" destOrd="0" presId="urn:microsoft.com/office/officeart/2005/8/layout/pyramid1"/>
    <dgm:cxn modelId="{AB6DC347-46BB-D049-AE84-122C40E269CA}" type="presParOf" srcId="{BDDEDEF6-A3D5-6445-90F1-D9ABFEE11419}" destId="{1B27F42E-972E-AF49-9E90-47513E279541}" srcOrd="0" destOrd="0" presId="urn:microsoft.com/office/officeart/2005/8/layout/pyramid1"/>
    <dgm:cxn modelId="{1E7AEBA1-036E-844F-B800-22ECF5D38C77}" type="presParOf" srcId="{BDDEDEF6-A3D5-6445-90F1-D9ABFEE11419}" destId="{7EC28742-072C-5642-9A09-D241C8AEE48C}" srcOrd="1" destOrd="0" presId="urn:microsoft.com/office/officeart/2005/8/layout/pyramid1"/>
    <dgm:cxn modelId="{E1AF40EF-CCEC-5E48-9EA0-F37BDD084366}" type="presParOf" srcId="{77B3F847-309A-FD4A-BEC0-7AA111CD0418}" destId="{572BA55B-4654-5440-8962-471BA30B9DDC}" srcOrd="1" destOrd="0" presId="urn:microsoft.com/office/officeart/2005/8/layout/pyramid1"/>
    <dgm:cxn modelId="{C12BADA0-BBA3-4643-BC46-D45C409E18C2}" type="presParOf" srcId="{572BA55B-4654-5440-8962-471BA30B9DDC}" destId="{606AF34B-6FFD-5642-91A1-717ED8419511}" srcOrd="0" destOrd="0" presId="urn:microsoft.com/office/officeart/2005/8/layout/pyramid1"/>
    <dgm:cxn modelId="{8B862064-D5E7-D549-B75A-1018FDAE22EF}" type="presParOf" srcId="{572BA55B-4654-5440-8962-471BA30B9DDC}" destId="{394278DA-8233-9145-9DAF-E37464C92D50}" srcOrd="1" destOrd="0" presId="urn:microsoft.com/office/officeart/2005/8/layout/pyramid1"/>
    <dgm:cxn modelId="{7013C216-7F79-9B41-9627-AA50FE4BC58C}" type="presParOf" srcId="{77B3F847-309A-FD4A-BEC0-7AA111CD0418}" destId="{3156FDE9-1921-BA48-AF5A-1C37BD69F18A}" srcOrd="2" destOrd="0" presId="urn:microsoft.com/office/officeart/2005/8/layout/pyramid1"/>
    <dgm:cxn modelId="{9C3DBCE4-65D5-1744-98E8-7001A2CA2BE0}" type="presParOf" srcId="{3156FDE9-1921-BA48-AF5A-1C37BD69F18A}" destId="{47312153-C0F1-D94D-8DAB-CC14615D2872}" srcOrd="0" destOrd="0" presId="urn:microsoft.com/office/officeart/2005/8/layout/pyramid1"/>
    <dgm:cxn modelId="{E3AE9E54-2F32-2E4B-9CF9-4FFD243D1695}" type="presParOf" srcId="{3156FDE9-1921-BA48-AF5A-1C37BD69F18A}" destId="{F2D8F692-7538-524D-A6AF-21961CC2C460}" srcOrd="1" destOrd="0" presId="urn:microsoft.com/office/officeart/2005/8/layout/pyramid1"/>
    <dgm:cxn modelId="{13EF8B63-C445-8D4A-A568-FA9F1E57EF06}" type="presParOf" srcId="{77B3F847-309A-FD4A-BEC0-7AA111CD0418}" destId="{8F942908-BB33-5F47-BA8C-2096A56126B8}" srcOrd="3" destOrd="0" presId="urn:microsoft.com/office/officeart/2005/8/layout/pyramid1"/>
    <dgm:cxn modelId="{B57B7AB5-C2AD-AA4B-8CD1-C9820E3BB488}" type="presParOf" srcId="{8F942908-BB33-5F47-BA8C-2096A56126B8}" destId="{7BB1B730-9F14-4245-A326-004E3CAE4E70}" srcOrd="0" destOrd="0" presId="urn:microsoft.com/office/officeart/2005/8/layout/pyramid1"/>
    <dgm:cxn modelId="{668DC725-C8E4-4D40-B043-6FBAC4B92FF2}" type="presParOf" srcId="{8F942908-BB33-5F47-BA8C-2096A56126B8}" destId="{99A9B297-CD67-4646-929E-4DE7C61ADDD2}" srcOrd="1" destOrd="0" presId="urn:microsoft.com/office/officeart/2005/8/layout/pyramid1"/>
    <dgm:cxn modelId="{F01C714F-D1C9-CC43-8A39-8D3992989703}" type="presParOf" srcId="{77B3F847-309A-FD4A-BEC0-7AA111CD0418}" destId="{C3DAAFC9-54BE-2144-83B8-134E1487BDA5}" srcOrd="4" destOrd="0" presId="urn:microsoft.com/office/officeart/2005/8/layout/pyramid1"/>
    <dgm:cxn modelId="{8733943C-0E30-0E43-AF69-701EC7F0D0B5}" type="presParOf" srcId="{C3DAAFC9-54BE-2144-83B8-134E1487BDA5}" destId="{FC29730D-F91B-1345-9A41-706B93DE5957}" srcOrd="0" destOrd="0" presId="urn:microsoft.com/office/officeart/2005/8/layout/pyramid1"/>
    <dgm:cxn modelId="{47160B6B-CA14-354B-BA49-4BFE69D24352}" type="presParOf" srcId="{C3DAAFC9-54BE-2144-83B8-134E1487BDA5}" destId="{2E98E4DC-3C50-1540-A76E-46A3F5F5EFD4}" srcOrd="1" destOrd="0" presId="urn:microsoft.com/office/officeart/2005/8/layout/pyramid1"/>
    <dgm:cxn modelId="{5143094F-D0DD-8B4E-8F2B-3B3E835BBE7A}" type="presParOf" srcId="{77B3F847-309A-FD4A-BEC0-7AA111CD0418}" destId="{1A619CF5-65B0-9841-B1F2-10F84BF3088E}" srcOrd="5" destOrd="0" presId="urn:microsoft.com/office/officeart/2005/8/layout/pyramid1"/>
    <dgm:cxn modelId="{094D46EB-1C2D-4140-BA75-CA8EF18E7437}" type="presParOf" srcId="{1A619CF5-65B0-9841-B1F2-10F84BF3088E}" destId="{DC7F84B9-A91A-064F-AC94-E87AB7F9C9AB}" srcOrd="0" destOrd="0" presId="urn:microsoft.com/office/officeart/2005/8/layout/pyramid1"/>
    <dgm:cxn modelId="{116ECEF8-4FA1-AB42-9346-EFC6EDB85C84}" type="presParOf" srcId="{1A619CF5-65B0-9841-B1F2-10F84BF3088E}" destId="{4065DFB5-C601-5746-AEC9-CD4C552C7FF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7F42E-972E-AF49-9E90-47513E279541}">
      <dsp:nvSpPr>
        <dsp:cNvPr id="0" name=""/>
        <dsp:cNvSpPr/>
      </dsp:nvSpPr>
      <dsp:spPr>
        <a:xfrm>
          <a:off x="1919505" y="0"/>
          <a:ext cx="767802" cy="611620"/>
        </a:xfrm>
        <a:prstGeom prst="trapezoid">
          <a:avLst>
            <a:gd name="adj" fmla="val 62768"/>
          </a:avLst>
        </a:prstGeom>
        <a:solidFill>
          <a:srgbClr val="124F9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" sz="1050" kern="1200" dirty="0" smtClean="0">
            <a:solidFill>
              <a:schemeClr val="bg1"/>
            </a:solidFill>
          </a:endParaRPr>
        </a:p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" sz="1050" b="0" i="0" u="none" kern="1200" baseline="0" dirty="0">
              <a:solidFill>
                <a:schemeClr val="bg1"/>
              </a:solidFill>
            </a:rPr>
            <a:t>حالات الوفاة</a:t>
          </a:r>
          <a:endParaRPr lang="ar" sz="1050" kern="1200" dirty="0">
            <a:solidFill>
              <a:schemeClr val="bg1"/>
            </a:solidFill>
          </a:endParaRPr>
        </a:p>
      </dsp:txBody>
      <dsp:txXfrm>
        <a:off x="1919505" y="0"/>
        <a:ext cx="767802" cy="611620"/>
      </dsp:txXfrm>
    </dsp:sp>
    <dsp:sp modelId="{606AF34B-6FFD-5642-91A1-717ED8419511}">
      <dsp:nvSpPr>
        <dsp:cNvPr id="0" name=""/>
        <dsp:cNvSpPr/>
      </dsp:nvSpPr>
      <dsp:spPr>
        <a:xfrm>
          <a:off x="1535604" y="611620"/>
          <a:ext cx="1535604" cy="611620"/>
        </a:xfrm>
        <a:prstGeom prst="trapezoid">
          <a:avLst>
            <a:gd name="adj" fmla="val 62768"/>
          </a:avLst>
        </a:prstGeom>
        <a:solidFill>
          <a:srgbClr val="124F96">
            <a:alpha val="9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" sz="1050" b="0" i="0" u="none" kern="1200" baseline="0" dirty="0">
              <a:solidFill>
                <a:schemeClr val="bg1"/>
              </a:solidFill>
            </a:rPr>
            <a:t>إصابة مع توقف عن العمل</a:t>
          </a:r>
          <a:endParaRPr lang="ar" sz="1050" kern="1200" dirty="0">
            <a:solidFill>
              <a:schemeClr val="bg1"/>
            </a:solidFill>
          </a:endParaRPr>
        </a:p>
      </dsp:txBody>
      <dsp:txXfrm>
        <a:off x="1804335" y="611620"/>
        <a:ext cx="998142" cy="611620"/>
      </dsp:txXfrm>
    </dsp:sp>
    <dsp:sp modelId="{47312153-C0F1-D94D-8DAB-CC14615D2872}">
      <dsp:nvSpPr>
        <dsp:cNvPr id="0" name=""/>
        <dsp:cNvSpPr/>
      </dsp:nvSpPr>
      <dsp:spPr>
        <a:xfrm>
          <a:off x="1151703" y="1223240"/>
          <a:ext cx="2303406" cy="611620"/>
        </a:xfrm>
        <a:prstGeom prst="trapezoid">
          <a:avLst>
            <a:gd name="adj" fmla="val 62768"/>
          </a:avLst>
        </a:prstGeom>
        <a:solidFill>
          <a:srgbClr val="124F96">
            <a:alpha val="8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" sz="1050" b="0" i="0" u="none" kern="1200" baseline="0" dirty="0">
              <a:solidFill>
                <a:schemeClr val="bg1"/>
              </a:solidFill>
            </a:rPr>
            <a:t>حالة تستدعي علاجًا طبيًا + عملاً مخففًا</a:t>
          </a:r>
          <a:endParaRPr lang="ar" sz="1050" kern="1200" dirty="0">
            <a:solidFill>
              <a:schemeClr val="bg1"/>
            </a:solidFill>
          </a:endParaRPr>
        </a:p>
      </dsp:txBody>
      <dsp:txXfrm>
        <a:off x="1554799" y="1223240"/>
        <a:ext cx="1497214" cy="611620"/>
      </dsp:txXfrm>
    </dsp:sp>
    <dsp:sp modelId="{7BB1B730-9F14-4245-A326-004E3CAE4E70}">
      <dsp:nvSpPr>
        <dsp:cNvPr id="0" name=""/>
        <dsp:cNvSpPr/>
      </dsp:nvSpPr>
      <dsp:spPr>
        <a:xfrm>
          <a:off x="767802" y="1834860"/>
          <a:ext cx="3071208" cy="611620"/>
        </a:xfrm>
        <a:prstGeom prst="trapezoid">
          <a:avLst>
            <a:gd name="adj" fmla="val 62768"/>
          </a:avLst>
        </a:prstGeom>
        <a:solidFill>
          <a:srgbClr val="124F96">
            <a:alpha val="7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" sz="1050" b="0" i="0" u="none" kern="1200" baseline="0" dirty="0">
              <a:solidFill>
                <a:schemeClr val="bg1"/>
              </a:solidFill>
            </a:rPr>
            <a:t>الإسعافات الأولية</a:t>
          </a:r>
          <a:endParaRPr lang="ar" sz="1050" kern="1200" dirty="0">
            <a:solidFill>
              <a:schemeClr val="bg1"/>
            </a:solidFill>
          </a:endParaRPr>
        </a:p>
      </dsp:txBody>
      <dsp:txXfrm>
        <a:off x="1305263" y="1834860"/>
        <a:ext cx="1996285" cy="611620"/>
      </dsp:txXfrm>
    </dsp:sp>
    <dsp:sp modelId="{FC29730D-F91B-1345-9A41-706B93DE5957}">
      <dsp:nvSpPr>
        <dsp:cNvPr id="0" name=""/>
        <dsp:cNvSpPr/>
      </dsp:nvSpPr>
      <dsp:spPr>
        <a:xfrm>
          <a:off x="383901" y="2446480"/>
          <a:ext cx="3839010" cy="611620"/>
        </a:xfrm>
        <a:prstGeom prst="trapezoid">
          <a:avLst>
            <a:gd name="adj" fmla="val 62768"/>
          </a:avLst>
        </a:prstGeom>
        <a:solidFill>
          <a:srgbClr val="124F96">
            <a:alpha val="6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" sz="1050" b="0" i="0" u="none" kern="1200" baseline="0">
              <a:solidFill>
                <a:schemeClr val="bg1"/>
              </a:solidFill>
            </a:rPr>
            <a:t>حادث محتمل الوقوع</a:t>
          </a:r>
          <a:endParaRPr lang="ar" sz="1050" kern="1200" dirty="0">
            <a:solidFill>
              <a:schemeClr val="bg1"/>
            </a:solidFill>
          </a:endParaRPr>
        </a:p>
      </dsp:txBody>
      <dsp:txXfrm>
        <a:off x="1055727" y="2446480"/>
        <a:ext cx="2495357" cy="611620"/>
      </dsp:txXfrm>
    </dsp:sp>
    <dsp:sp modelId="{DC7F84B9-A91A-064F-AC94-E87AB7F9C9AB}">
      <dsp:nvSpPr>
        <dsp:cNvPr id="0" name=""/>
        <dsp:cNvSpPr/>
      </dsp:nvSpPr>
      <dsp:spPr>
        <a:xfrm>
          <a:off x="0" y="3058100"/>
          <a:ext cx="4606813" cy="611620"/>
        </a:xfrm>
        <a:prstGeom prst="trapezoid">
          <a:avLst>
            <a:gd name="adj" fmla="val 62768"/>
          </a:avLst>
        </a:prstGeom>
        <a:solidFill>
          <a:srgbClr val="124F96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" sz="1050" b="0" i="0" u="none" kern="1200" baseline="0">
              <a:solidFill>
                <a:schemeClr val="bg1"/>
              </a:solidFill>
            </a:rPr>
            <a:t>أوجه القصور / موقف خطير</a:t>
          </a:r>
          <a:endParaRPr lang="ar" sz="1050" kern="1200" dirty="0">
            <a:solidFill>
              <a:schemeClr val="bg1"/>
            </a:solidFill>
          </a:endParaRPr>
        </a:p>
      </dsp:txBody>
      <dsp:txXfrm>
        <a:off x="806192" y="3058100"/>
        <a:ext cx="2994428" cy="611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C21D049-A497-3748-B9EB-0F8E12C8D23D}" type="datetimeFigureOut">
              <a:rPr lang="fr-FR" altLang="fr-FR"/>
              <a:pPr/>
              <a:t>11/07/2017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89FE447-0B1C-1849-ACA7-B231B37FC2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1733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B5804F1-FBE6-704F-9F20-87E4A3ED9159}" type="datetimeFigureOut">
              <a:rPr lang="fr-FR" altLang="fr-FR"/>
              <a:pPr/>
              <a:t>11/07/2017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E3C77AA-2344-FB4A-9185-A1A9119991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64595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EE3C77AA-2344-FB4A-9185-A1A911999188}" type="slidenum">
              <a:rPr/>
              <a:pPr/>
              <a:t>2</a:t>
            </a:fld>
            <a:endParaRPr lang="ar" altLang="fr-FR"/>
          </a:p>
        </p:txBody>
      </p:sp>
    </p:spTree>
    <p:extLst>
      <p:ext uri="{BB962C8B-B14F-4D97-AF65-F5344CB8AC3E}">
        <p14:creationId xmlns:p14="http://schemas.microsoft.com/office/powerpoint/2010/main" val="70109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EE3C77AA-2344-FB4A-9185-A1A911999188}" type="slidenum">
              <a:rPr/>
              <a:pPr/>
              <a:t>5</a:t>
            </a:fld>
            <a:endParaRPr lang="ar" altLang="fr-FR"/>
          </a:p>
        </p:txBody>
      </p:sp>
    </p:spTree>
    <p:extLst>
      <p:ext uri="{BB962C8B-B14F-4D97-AF65-F5344CB8AC3E}">
        <p14:creationId xmlns:p14="http://schemas.microsoft.com/office/powerpoint/2010/main" val="108216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1382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6C85EC-E428-EB4C-95EA-DF0DD23F446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944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7F61CF3-2ED3-484D-9DBF-0D20B6239C8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984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999A90-5C0B-8E45-9750-A8ACF87DE0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61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08AA4A-2DDE-9345-AA77-74A109BEEFC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868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2919103-F5D9-5B40-B78E-CFB56D5D88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099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6C9098B-CFA0-D541-942F-C9495E1A43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021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FECF9AA-319C-8B45-A997-93D8BBB2D0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611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71CD1AD-6125-414A-8491-5ED8A652CF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19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6186D3-8196-E645-810A-3049916504D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34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5.2 – La remontée d’anomalie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D06BC6EA-7088-384D-81DF-7D773DBBE69F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 eaLnBrk="1" hangingPunct="1"/>
            <a:endParaRPr lang="ar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" b="1" i="0" u="none" baseline="0">
                <a:ea typeface="+mj-ea"/>
              </a:rPr>
              <a:t>القضاء على أوجه القصور</a:t>
            </a:r>
            <a:endParaRPr lang="ar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r" rtl="1" eaLnBrk="1" hangingPunct="1"/>
            <a:r>
              <a:rPr lang="ar" b="0" i="0" u="none" baseline="0" dirty="0">
                <a:cs typeface="Arial" charset="0"/>
              </a:rPr>
              <a:t>مجموعة دمج الصحة والسلامة والأمن والمجتمع والبيئة </a:t>
            </a:r>
            <a:r>
              <a:rPr lang="ar" b="0" i="0" u="none" baseline="0" dirty="0" smtClean="0">
                <a:cs typeface="Arial" charset="0"/>
              </a:rPr>
              <a:t>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b="0" i="0" u="none" baseline="0" dirty="0" smtClean="0">
                <a:cs typeface="Arial" charset="0"/>
              </a:rPr>
              <a:t>)</a:t>
            </a:r>
            <a:endParaRPr lang="ar" b="0" i="0" u="none" baseline="0" dirty="0">
              <a:cs typeface="Arial" charset="0"/>
            </a:endParaRPr>
          </a:p>
          <a:p>
            <a:pPr algn="r" rtl="1" eaLnBrk="1" hangingPunct="1"/>
            <a:r>
              <a:rPr lang="ar" b="0" i="0" u="none" baseline="0" dirty="0">
                <a:cs typeface="Arial" charset="0"/>
              </a:rPr>
              <a:t>وحدة المناهج الدراسية الأساسية العامة 5.2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1"/>
            <a:r>
              <a:rPr lang="ar" b="1" i="0" u="none" cap="none" baseline="0">
                <a:cs typeface="Arial" charset="0"/>
              </a:rPr>
              <a:t>موجز حول أوجه القصور</a:t>
            </a:r>
            <a:r>
              <a:rPr lang="ar" cap="none">
                <a:cs typeface="Arial" charset="0"/>
              </a:rPr>
              <a:t/>
            </a:r>
            <a:br>
              <a:rPr lang="ar" cap="none">
                <a:cs typeface="Arial" charset="0"/>
              </a:rPr>
            </a:br>
            <a:endParaRPr lang="ar" altLang="fr-FR" cap="none" dirty="0">
              <a:cs typeface="Arial" charset="0"/>
            </a:endParaRPr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69900" y="1268413"/>
            <a:ext cx="8218488" cy="5040312"/>
          </a:xfrm>
        </p:spPr>
        <p:txBody>
          <a:bodyPr/>
          <a:lstStyle/>
          <a:p>
            <a:pPr marL="0" indent="0" algn="r" rtl="1">
              <a:buFont typeface="Lucida Grande" charset="0"/>
              <a:buNone/>
            </a:pPr>
            <a:r>
              <a:rPr lang="ar" b="1" i="0" u="none" baseline="0">
                <a:cs typeface="Arial" charset="0"/>
              </a:rPr>
              <a:t>من الضروري الكشف عن أوجه القصور والإبلاغ عنها من أجل تصحيحها. </a:t>
            </a:r>
          </a:p>
          <a:p>
            <a:pPr marL="0" indent="0" algn="r" rtl="1">
              <a:buFont typeface="Lucida Grande" charset="0"/>
              <a:buNone/>
            </a:pPr>
            <a:endParaRPr lang="ar" altLang="fr-FR" b="1" dirty="0">
              <a:cs typeface="Arial" charset="0"/>
            </a:endParaRPr>
          </a:p>
          <a:p>
            <a:pPr algn="r" rtl="1"/>
            <a:r>
              <a:rPr lang="ar" b="0" i="0" u="none" baseline="0">
                <a:cs typeface="Arial" charset="0"/>
              </a:rPr>
              <a:t>الأسباب المحتملة للوقائع والحوادث ذات العواقب الوخيمة في بعض الأحيان (الخسائر المادية، والإصابات، وحتى حالات الوفاة).</a:t>
            </a:r>
          </a:p>
          <a:p>
            <a:pPr algn="r" rtl="1"/>
            <a:r>
              <a:rPr lang="ar" b="0" i="0" u="none" baseline="0">
                <a:cs typeface="Arial" charset="0"/>
              </a:rPr>
              <a:t>عند ملاحظتكم لوجود أوجه قصور، ينبغي لكم القيام بتصحيحها عندما تستطيعون القيام بذلك، والقضاء عليها / الإبلاغ عنها كي يتم التعامل معها وتصحيحها عن طريق جهة الاتصال المحددة في موقعكم.</a:t>
            </a:r>
          </a:p>
          <a:p>
            <a:pPr algn="r" rtl="1"/>
            <a:r>
              <a:rPr lang="ar" b="0" i="0" u="none" baseline="0">
                <a:cs typeface="Arial" charset="0"/>
              </a:rPr>
              <a:t>وسيلة مفيدة: بطاقة التوقف "STOP Card".</a:t>
            </a:r>
          </a:p>
          <a:p>
            <a:pPr algn="r" rtl="1"/>
            <a:r>
              <a:rPr lang="ar" b="0" i="0" u="none" baseline="0">
                <a:cs typeface="Arial" charset="0"/>
              </a:rPr>
              <a:t>إنها تعد إحدى الممارسات العملية الشائعة للصحة والسلامة والبيئة "HSE" في جميع أنحاء مجموعه توتال "Total" من خلال DIR GR SEC 002. </a:t>
            </a:r>
            <a:endParaRPr lang="ar" altLang="fr-FR" dirty="0">
              <a:cs typeface="Arial" charset="0"/>
            </a:endParaRPr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81339FD7-F2E2-B54C-BD1D-6B761D9912C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sz="1200" dirty="0"/>
              <a:t>مجموعة دمج الصحة والسلامة والأمن والمجتمع والبيئة (</a:t>
            </a:r>
            <a:r>
              <a:rPr lang="fr-FR" altLang="fr-FR" sz="1200" dirty="0">
                <a:cs typeface="Arial" pitchFamily="34" charset="0"/>
              </a:rPr>
              <a:t>H3SE</a:t>
            </a:r>
            <a:r>
              <a:rPr lang="ar" sz="1200" dirty="0"/>
              <a:t>) - المناهج الدراسية الأساسية العامة 5.2 - القضاء على أوجه القصور – الإصدار الثاني</a:t>
            </a:r>
            <a:endParaRPr lang="ar" alt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1"/>
            <a:r>
              <a:rPr lang="ar" b="1" i="0" u="none" cap="none" baseline="0">
                <a:cs typeface="Arial" charset="0"/>
              </a:rPr>
              <a:t>أدوات الإبلاغ</a:t>
            </a:r>
          </a:p>
        </p:txBody>
      </p:sp>
      <p:sp>
        <p:nvSpPr>
          <p:cNvPr id="2457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  <a:solidFill>
            <a:srgbClr val="FFFF00"/>
          </a:solidFill>
        </p:spPr>
        <p:txBody>
          <a:bodyPr/>
          <a:lstStyle/>
          <a:p>
            <a:pPr algn="r" rtl="1"/>
            <a:r>
              <a:rPr lang="ar" b="0" i="0" u="none" baseline="0">
                <a:cs typeface="Arial" charset="0"/>
              </a:rPr>
              <a:t>قُم بتخصيص شريحة لعرض أدوات الإبلاغ المحددة في هذا الفرع.</a:t>
            </a:r>
          </a:p>
        </p:txBody>
      </p:sp>
      <p:sp>
        <p:nvSpPr>
          <p:cNvPr id="2457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3679C47B-A227-F24E-AC1E-564B0D64550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dirty="0"/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/>
              <a:t>) - المناهج الدراسية الأساسية العامة 5.2 - القضاء على أوجه القصور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1"/>
            <a:r>
              <a:rPr lang="ar" b="1" i="0" u="none" cap="none" baseline="0">
                <a:cs typeface="Arial" charset="0"/>
              </a:rPr>
              <a:t>بطاقة أوجه القصور</a:t>
            </a:r>
          </a:p>
        </p:txBody>
      </p:sp>
      <p:sp>
        <p:nvSpPr>
          <p:cNvPr id="2560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  <a:solidFill>
            <a:srgbClr val="FFFF00"/>
          </a:solidFill>
        </p:spPr>
        <p:txBody>
          <a:bodyPr/>
          <a:lstStyle/>
          <a:p>
            <a:pPr algn="r" rtl="1"/>
            <a:r>
              <a:rPr lang="ar" b="0" i="0" u="none" baseline="0">
                <a:cs typeface="Arial" charset="0"/>
              </a:rPr>
              <a:t>قُم بتخصيص شريحة لعرض بطاقة أوجه القصور المحددة في هذا الفرع.</a:t>
            </a:r>
          </a:p>
        </p:txBody>
      </p:sp>
      <p:sp>
        <p:nvSpPr>
          <p:cNvPr id="2560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CBFE2ED0-2F26-D14F-9602-550417D8914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dirty="0"/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/>
              <a:t>) - المناهج الدراسية الأساسية العامة 5.2 - القضاء على أوجه القصور – الإصدار الثاني</a:t>
            </a:r>
            <a:endParaRPr lang="ar" alt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1" y="1845850"/>
            <a:ext cx="277994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659" y="1845850"/>
            <a:ext cx="272433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ar" b="1" i="0" u="none" baseline="0"/>
              <a:t>أهداف الوحدة</a:t>
            </a:r>
            <a:endParaRPr lang="ar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844675"/>
            <a:ext cx="8218488" cy="2735263"/>
          </a:xfrm>
        </p:spPr>
        <p:txBody>
          <a:bodyPr/>
          <a:lstStyle/>
          <a:p>
            <a:pPr marL="0" indent="0" algn="r" rtl="1" eaLnBrk="1" hangingPunct="1">
              <a:buFont typeface="Lucida Grande" charset="0"/>
              <a:buNone/>
            </a:pPr>
            <a:r>
              <a:rPr lang="ar" sz="1800" b="0" i="0" u="none" baseline="0">
                <a:cs typeface="Arial" charset="0"/>
              </a:rPr>
              <a:t>بعد الانتهاء من هذه الوحدة، سوف تكون قادرًا على:</a:t>
            </a:r>
          </a:p>
          <a:p>
            <a:pPr marL="0" indent="0" algn="r" rtl="1" eaLnBrk="1" hangingPunct="1">
              <a:buFont typeface="Lucida Grande" charset="0"/>
              <a:buNone/>
            </a:pPr>
            <a:endParaRPr lang="ar" altLang="fr-FR" sz="1800" dirty="0">
              <a:cs typeface="Arial" charset="0"/>
            </a:endParaRPr>
          </a:p>
          <a:p>
            <a:pPr algn="r" rtl="1"/>
            <a:r>
              <a:rPr lang="ar" sz="1800" b="0" i="0" u="none" baseline="0">
                <a:cs typeface="Arial" charset="0"/>
              </a:rPr>
              <a:t>فهم المقصود بأوجه القصور، وأهمية علاجها.</a:t>
            </a:r>
          </a:p>
          <a:p>
            <a:endParaRPr lang="ar" altLang="fr-FR" sz="1800" dirty="0" smtClean="0">
              <a:cs typeface="Arial" charset="0"/>
            </a:endParaRPr>
          </a:p>
          <a:p>
            <a:pPr algn="r" rtl="1"/>
            <a:r>
              <a:rPr lang="ar" sz="1800" b="0" i="0" u="none" baseline="0">
                <a:cs typeface="Arial" charset="0"/>
              </a:rPr>
              <a:t>معرفة أدوات الإبلاغ عن أوجه القصور في فرعك.</a:t>
            </a:r>
          </a:p>
          <a:p>
            <a:endParaRPr lang="ar" altLang="fr-FR" sz="1800" dirty="0" smtClean="0">
              <a:cs typeface="Arial" charset="0"/>
            </a:endParaRPr>
          </a:p>
          <a:p>
            <a:pPr algn="r" rtl="1"/>
            <a:r>
              <a:rPr lang="ar" sz="1800" b="0" i="0" u="none" baseline="0">
                <a:cs typeface="Arial" charset="0"/>
              </a:rPr>
              <a:t>التعرف على كيفية اكتشاف أوجه القصور ذات الصلة بالقواعد الذهبية. </a:t>
            </a:r>
          </a:p>
          <a:p>
            <a:pPr marL="0" indent="0" algn="r" rtl="1" eaLnBrk="1" hangingPunct="1"/>
            <a:endParaRPr lang="ar" altLang="fr-FR" sz="1800" dirty="0">
              <a:cs typeface="Arial" charset="0"/>
            </a:endParaRP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B1FEE9B3-EA93-4441-90A9-55D9680B660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b="0" i="0" u="none" baseline="0" dirty="0"/>
              <a:t>مجموعة دمج الصحة والسلامة والأمن والمجتمع والبيئة </a:t>
            </a:r>
            <a:r>
              <a:rPr lang="ar" b="0" i="0" u="none" baseline="0" dirty="0" smtClean="0"/>
              <a:t>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b="0" i="0" u="none" baseline="0" dirty="0" smtClean="0"/>
              <a:t>) </a:t>
            </a:r>
            <a:r>
              <a:rPr lang="ar" b="0" i="0" u="none" baseline="0" dirty="0"/>
              <a:t>- المناهج الدراسية الأساسية العامة 5.2 - القضاء على أوجه القصور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453013C0-A39B-5441-B828-D010481B627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ar" b="1" i="0" u="none" baseline="0"/>
              <a:t>فيلم: أوجه القصور</a:t>
            </a:r>
            <a:endParaRPr lang="ar" dirty="0"/>
          </a:p>
        </p:txBody>
      </p:sp>
      <p:pic>
        <p:nvPicPr>
          <p:cNvPr id="1638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523162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dirty="0"/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/>
              <a:t>) - المناهج الدراسية الأساسية العامة 5.2 - القضاء على أوجه القصور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ما المقصود بأوجه القصور؟</a:t>
            </a:r>
            <a:endParaRPr lang="ar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908050"/>
            <a:ext cx="8218488" cy="4176713"/>
          </a:xfrm>
        </p:spPr>
        <p:txBody>
          <a:bodyPr/>
          <a:lstStyle/>
          <a:p>
            <a:pPr marL="0" indent="0" algn="r" rtl="1">
              <a:buFont typeface="Lucida Grande" charset="0"/>
              <a:buNone/>
            </a:pPr>
            <a:r>
              <a:rPr lang="ar" b="1" i="0" u="none" baseline="0" dirty="0">
                <a:cs typeface="Arial" charset="0"/>
              </a:rPr>
              <a:t>أوجه القصور</a:t>
            </a:r>
            <a:r>
              <a:rPr lang="ar" b="0" i="0" u="none" baseline="0" dirty="0">
                <a:cs typeface="Arial" charset="0"/>
              </a:rPr>
              <a:t>: أي حالة أو عمل غير طبيعي، وهذا يعني، أيّ انحراف عن معايير، أو قاعدة، أو إجراء. بدون عواقب فورية.</a:t>
            </a:r>
          </a:p>
          <a:p>
            <a:pPr marL="0" indent="0" algn="r" rtl="1">
              <a:buFont typeface="Lucida Grande" charset="0"/>
              <a:buNone/>
            </a:pPr>
            <a:endParaRPr lang="ar" altLang="fr-FR" dirty="0">
              <a:cs typeface="Arial" charset="0"/>
            </a:endParaRPr>
          </a:p>
          <a:p>
            <a:pPr marL="0" indent="0" algn="r" rtl="1">
              <a:buFont typeface="Lucida Grande" charset="0"/>
              <a:buNone/>
            </a:pPr>
            <a:endParaRPr lang="ar" altLang="fr-FR" dirty="0">
              <a:cs typeface="Arial" charset="0"/>
            </a:endParaRPr>
          </a:p>
          <a:p>
            <a:pPr marL="0" indent="0" algn="r" rtl="1">
              <a:buFont typeface="Lucida Grande" charset="0"/>
              <a:buNone/>
            </a:pPr>
            <a:r>
              <a:rPr lang="ar" b="1" i="0" u="none" baseline="0" dirty="0">
                <a:cs typeface="Arial" charset="0"/>
              </a:rPr>
              <a:t>واقعة / حادث</a:t>
            </a:r>
            <a:r>
              <a:rPr lang="ar" b="0" i="0" u="none" baseline="0" dirty="0">
                <a:cs typeface="Arial" charset="0"/>
              </a:rPr>
              <a:t>: حدث أو سلسلة من الأحداث السلبية الناتجة عن مزيج من الأخطار و/ أو مزيج من حالات أوجه القصور. مصحوبة بعواقب مباشرة.</a:t>
            </a:r>
          </a:p>
          <a:p>
            <a:pPr marL="0" indent="0" algn="r" rtl="1">
              <a:buFont typeface="Lucida Grande" charset="0"/>
              <a:buNone/>
            </a:pPr>
            <a:endParaRPr lang="ar" altLang="fr-FR" sz="600" dirty="0">
              <a:cs typeface="Arial" charset="0"/>
            </a:endParaRPr>
          </a:p>
          <a:p>
            <a:pPr marL="0" indent="0" algn="r" rtl="1">
              <a:buFont typeface="Lucida Grande" charset="0"/>
              <a:buNone/>
            </a:pPr>
            <a:endParaRPr lang="ar" altLang="fr-FR" dirty="0">
              <a:cs typeface="Arial" charset="0"/>
            </a:endParaRPr>
          </a:p>
          <a:p>
            <a:pPr marL="0" indent="0" algn="r" rtl="1">
              <a:buFont typeface="Lucida Grande" charset="0"/>
              <a:buNone/>
            </a:pPr>
            <a:endParaRPr lang="ar" altLang="fr-FR" dirty="0">
              <a:cs typeface="Arial" charset="0"/>
            </a:endParaRPr>
          </a:p>
          <a:p>
            <a:pPr marL="0" indent="0" algn="r" rtl="1">
              <a:buFont typeface="Lucida Grande" charset="0"/>
              <a:buNone/>
            </a:pPr>
            <a:r>
              <a:rPr lang="ar" b="1" i="0" u="none" baseline="0" dirty="0">
                <a:cs typeface="Arial" charset="0"/>
              </a:rPr>
              <a:t>حادث محتمل الوقوع</a:t>
            </a:r>
            <a:r>
              <a:rPr lang="ar" b="0" i="0" u="none" baseline="0" dirty="0">
                <a:cs typeface="Arial" charset="0"/>
              </a:rPr>
              <a:t>: أي حدث، في ظروف أخرى، قد تكون له عواقب على حادث ما. بدون عواقب فورية، ولكنه مصحوب بعواقب محتملة.</a:t>
            </a:r>
          </a:p>
          <a:p>
            <a:pPr marL="0" indent="0" algn="r" rtl="1"/>
            <a:endParaRPr lang="ar" altLang="fr-FR" dirty="0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91CA86A9-AE50-5745-AD28-BED63BE0AA7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Picture 3" descr="W:\Entity\Holding\SG\SEI\30OPS\3020 Axes de progrès\JMS\JMS 2014\Supports JMS\Utilité Ano\Pyramide BD\FA\Risque 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19987" r="2773" b="22903"/>
          <a:stretch>
            <a:fillRect/>
          </a:stretch>
        </p:blipFill>
        <p:spPr bwMode="auto">
          <a:xfrm>
            <a:off x="465138" y="3068960"/>
            <a:ext cx="45005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W:\Entity\Holding\SG\SEI\30OPS\3020 Axes de progrès\JMS\JMS 2014\Supports JMS\Utilité Ano\Pyramide BD\NM\Risque N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9086" r="2209" b="17332"/>
          <a:stretch>
            <a:fillRect/>
          </a:stretch>
        </p:blipFill>
        <p:spPr bwMode="auto">
          <a:xfrm>
            <a:off x="457200" y="5085184"/>
            <a:ext cx="3486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W:\Entity\Holding\SG\SEI\30OPS\3020 Axes de progrès\JMS\JMS 2014\Supports JMS\Utilité Ano\Pyramide BD\ANO\Risque 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20233" r="1128" b="16946"/>
          <a:stretch>
            <a:fillRect/>
          </a:stretch>
        </p:blipFill>
        <p:spPr bwMode="auto">
          <a:xfrm>
            <a:off x="463550" y="1412776"/>
            <a:ext cx="3556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dirty="0"/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/>
              <a:t>) - المناهج الدراسية الأساسية العامة 5.2 - القضاء على أوجه القصور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هرم بيرد للمخاطر</a:t>
            </a:r>
            <a:endParaRPr lang="ar" dirty="0"/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1FCEFF62-9047-5543-A6F3-AEB81BFD04B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pSp>
        <p:nvGrpSpPr>
          <p:cNvPr id="18435" name="Grouper 56"/>
          <p:cNvGrpSpPr>
            <a:grpSpLocks/>
          </p:cNvGrpSpPr>
          <p:nvPr/>
        </p:nvGrpSpPr>
        <p:grpSpPr bwMode="auto">
          <a:xfrm>
            <a:off x="1619672" y="1340768"/>
            <a:ext cx="6241146" cy="4195762"/>
            <a:chOff x="611560" y="755749"/>
            <a:chExt cx="6569733" cy="4195649"/>
          </a:xfrm>
        </p:grpSpPr>
        <p:graphicFrame>
          <p:nvGraphicFramePr>
            <p:cNvPr id="7" name="Diagramme 6"/>
            <p:cNvGraphicFramePr/>
            <p:nvPr>
              <p:extLst>
                <p:ext uri="{D42A27DB-BD31-4B8C-83A1-F6EECF244321}">
                  <p14:modId xmlns:p14="http://schemas.microsoft.com/office/powerpoint/2010/main" val="2110392925"/>
                </p:ext>
              </p:extLst>
            </p:nvPr>
          </p:nvGraphicFramePr>
          <p:xfrm>
            <a:off x="1801577" y="1280827"/>
            <a:ext cx="4849355" cy="36696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11560" y="1855498"/>
              <a:ext cx="432048" cy="2520280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1">
                <a:defRPr/>
              </a:pPr>
              <a:r>
                <a:rPr lang="ar" b="1" i="0" u="none" baseline="0">
                  <a:ln w="0"/>
                  <a:solidFill>
                    <a:srgbClr val="3876AF"/>
                  </a:solidFill>
                </a:rPr>
                <a:t>حدث خاص بالصحة والسلامة والبيئة "HSE"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14628" y="1860251"/>
              <a:ext cx="432048" cy="1501494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1">
                <a:defRPr/>
              </a:pPr>
              <a:r>
                <a:rPr lang="ar" b="1" i="0" u="none" baseline="0">
                  <a:ln w="0"/>
                  <a:solidFill>
                    <a:srgbClr val="3876AF"/>
                  </a:solidFill>
                </a:rPr>
                <a:t>واقعة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825861" y="4949811"/>
              <a:ext cx="100959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1332248" y="3716356"/>
              <a:ext cx="129533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>
              <a:endCxn id="7" idx="0"/>
            </p:cNvCxnSpPr>
            <p:nvPr/>
          </p:nvCxnSpPr>
          <p:spPr>
            <a:xfrm>
              <a:off x="825861" y="1281197"/>
              <a:ext cx="3400249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824274" y="4376738"/>
              <a:ext cx="1587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>
              <a:off x="1330660" y="3362354"/>
              <a:ext cx="0" cy="35400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V="1">
              <a:off x="824274" y="1281197"/>
              <a:ext cx="0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V="1">
              <a:off x="1321135" y="1281197"/>
              <a:ext cx="0" cy="5746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lèche vers la droite 39"/>
            <p:cNvSpPr/>
            <p:nvPr/>
          </p:nvSpPr>
          <p:spPr>
            <a:xfrm rot="16200000">
              <a:off x="4826898" y="2871039"/>
              <a:ext cx="3948007" cy="209539"/>
            </a:xfrm>
            <a:prstGeom prst="rightArrow">
              <a:avLst/>
            </a:prstGeom>
            <a:gradFill>
              <a:gsLst>
                <a:gs pos="0">
                  <a:srgbClr val="00B050"/>
                </a:gs>
                <a:gs pos="73000">
                  <a:srgbClr val="FFFF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1"/>
              <a:endParaRPr lang="ar" altLang="fr-FR">
                <a:solidFill>
                  <a:srgbClr val="FFFFFF"/>
                </a:solidFill>
              </a:endParaRPr>
            </a:p>
          </p:txBody>
        </p:sp>
        <p:sp>
          <p:nvSpPr>
            <p:cNvPr id="18451" name="ZoneTexte 42"/>
            <p:cNvSpPr txBox="1">
              <a:spLocks noChangeArrowheads="1"/>
            </p:cNvSpPr>
            <p:nvPr/>
          </p:nvSpPr>
          <p:spPr bwMode="auto">
            <a:xfrm>
              <a:off x="6419546" y="755749"/>
              <a:ext cx="7617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rtl="1"/>
              <a:r>
                <a:rPr lang="ar" sz="1400" b="0" i="0" u="none" baseline="0"/>
                <a:t>الخطورة</a:t>
              </a:r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4622964" y="1907846"/>
              <a:ext cx="2181511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flipV="1">
              <a:off x="5003945" y="2486271"/>
              <a:ext cx="1800530" cy="615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5794479" y="3716356"/>
              <a:ext cx="100999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5413499" y="3098836"/>
              <a:ext cx="1390976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6205620" y="4352927"/>
              <a:ext cx="598855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801577" y="3098836"/>
              <a:ext cx="1295333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619435" y="1829727"/>
              <a:ext cx="432048" cy="1039537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rtl="1">
                <a:defRPr/>
              </a:pPr>
              <a:r>
                <a:rPr lang="ar" b="1" i="0" u="none" baseline="0">
                  <a:ln w="0"/>
                  <a:solidFill>
                    <a:srgbClr val="3876AF"/>
                  </a:solidFill>
                </a:rPr>
                <a:t>مؤشر TRIR</a:t>
              </a:r>
              <a:endParaRPr lang="ar" b="1" dirty="0">
                <a:ln w="0"/>
                <a:solidFill>
                  <a:srgbClr val="3876AF"/>
                </a:solidFill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V="1">
              <a:off x="1825942" y="1280827"/>
              <a:ext cx="9518" cy="54450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>
              <a:stCxn id="24" idx="2"/>
            </p:cNvCxnSpPr>
            <p:nvPr/>
          </p:nvCxnSpPr>
          <p:spPr>
            <a:xfrm>
              <a:off x="1835460" y="2869264"/>
              <a:ext cx="0" cy="22957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dirty="0"/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/>
              <a:t>) - المناهج الدراسية الأساسية العامة 5.2 - القضاء على أوجه القصور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بعض الأمثلة العملية</a:t>
            </a:r>
            <a:endParaRPr lang="ar" dirty="0"/>
          </a:p>
        </p:txBody>
      </p:sp>
      <p:sp>
        <p:nvSpPr>
          <p:cNvPr id="1945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EB695F8A-6807-0E4D-BD5C-B3AFD1C1630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4824412"/>
          </a:xfrm>
        </p:spPr>
        <p:txBody>
          <a:bodyPr/>
          <a:lstStyle/>
          <a:p>
            <a:pPr algn="r" rtl="1"/>
            <a:r>
              <a:rPr lang="ar" b="1" i="0" u="none" baseline="0">
                <a:cs typeface="Arial" charset="0"/>
              </a:rPr>
              <a:t>موقف 1:</a:t>
            </a:r>
            <a:endParaRPr lang="ar" altLang="fr-FR" dirty="0">
              <a:cs typeface="Arial" charset="0"/>
            </a:endParaRPr>
          </a:p>
          <a:p>
            <a:pPr marL="0" indent="0" algn="r" rtl="1">
              <a:buFont typeface="Lucida Grande" charset="0"/>
              <a:buNone/>
            </a:pPr>
            <a:r>
              <a:rPr lang="ar" b="0" i="0" u="none" baseline="0">
                <a:cs typeface="Arial" charset="0"/>
              </a:rPr>
              <a:t>خلال عملية الرفع، تنزل الحمولة بطريقة غير منظمة، وتتوقف على ارتفاع متر من سطح الأرض. لا توجد عواقب.</a:t>
            </a:r>
          </a:p>
          <a:p>
            <a:pPr algn="r" rtl="1">
              <a:buFont typeface="Lucida Grande" charset="0"/>
              <a:buNone/>
            </a:pPr>
            <a:r>
              <a:rPr lang="ar" b="0" i="0" u="none" baseline="0">
                <a:cs typeface="Arial" charset="0"/>
              </a:rPr>
              <a:t>تم تنفيذ عملية الرفع بدون الحصول على إذن.</a:t>
            </a:r>
          </a:p>
          <a:p>
            <a:pPr marL="0" indent="0" algn="r" rtl="1">
              <a:buFont typeface="Lucida Grande" charset="0"/>
              <a:buNone/>
            </a:pPr>
            <a:r>
              <a:rPr lang="ar" b="0" i="0" u="none" baseline="0">
                <a:cs typeface="Arial" charset="0"/>
              </a:rPr>
              <a:t>خلال عملية الرفع، تنزل الحمولة بطريقة غير منظمة، وتقع على الأرض. وهناك خسائر مادية.</a:t>
            </a:r>
          </a:p>
          <a:p>
            <a:pPr algn="r" rtl="1">
              <a:buFont typeface="Lucida Grande" charset="0"/>
              <a:buNone/>
            </a:pPr>
            <a:r>
              <a:rPr lang="ar" b="0" i="0" u="none" baseline="0">
                <a:cs typeface="Arial" charset="0"/>
              </a:rPr>
              <a:t> </a:t>
            </a:r>
            <a:endParaRPr lang="ar" altLang="fr-FR" dirty="0">
              <a:cs typeface="Arial" charset="0"/>
            </a:endParaRPr>
          </a:p>
          <a:p>
            <a:pPr algn="r" rtl="1"/>
            <a:r>
              <a:rPr lang="ar" b="1" i="0" u="none" baseline="0">
                <a:cs typeface="Arial" charset="0"/>
              </a:rPr>
              <a:t>موقف 2: </a:t>
            </a:r>
            <a:endParaRPr lang="ar" altLang="fr-FR" dirty="0">
              <a:cs typeface="Arial" charset="0"/>
            </a:endParaRPr>
          </a:p>
          <a:p>
            <a:pPr marL="0" indent="0" algn="r" rtl="1">
              <a:buFont typeface="Lucida Grande" charset="0"/>
              <a:buNone/>
            </a:pPr>
            <a:r>
              <a:rPr lang="ar" b="0" i="0" u="none" baseline="0">
                <a:cs typeface="Arial" charset="0"/>
              </a:rPr>
              <a:t>يوجد كائن في منتصف الطريق، وقد أدرك السائق وجوده واستطاع تفاديه في اللحظة الأخيرة. لا توجد عواقب.</a:t>
            </a:r>
          </a:p>
          <a:p>
            <a:pPr marL="0" indent="0" algn="r" rtl="1">
              <a:buFont typeface="Lucida Grande" charset="0"/>
              <a:buNone/>
            </a:pPr>
            <a:r>
              <a:rPr lang="ar" b="0" i="0" u="none" baseline="0">
                <a:cs typeface="Arial" charset="0"/>
              </a:rPr>
              <a:t>فقد سائق السيطرة على سيارته، وخرجت عن مسار الطريق، وانقلبت. أصيب السائق وحدث تلف بالسيارة.</a:t>
            </a:r>
          </a:p>
          <a:p>
            <a:pPr marL="0" indent="0" algn="r" rtl="1">
              <a:buFont typeface="Lucida Grande" charset="0"/>
              <a:buNone/>
            </a:pPr>
            <a:r>
              <a:rPr lang="ar" b="0" i="0" u="none" baseline="0">
                <a:cs typeface="Arial" charset="0"/>
              </a:rPr>
              <a:t>يقوم موظف بقيادة سيارة بعد انتهاء تاريخ فحصها.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dirty="0"/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/>
              <a:t>) - المناهج الدراسية الأساسية العامة 5.2 - القضاء على أوجه القصور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بعض الأمثلة العملية</a:t>
            </a:r>
            <a:endParaRPr lang="ar" dirty="0"/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1E618056-B44F-E742-8C7C-17DC25A33A4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0483" name="Picture 2" descr="P1010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65263"/>
            <a:ext cx="24209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P1010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417638"/>
            <a:ext cx="28622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465263"/>
            <a:ext cx="287178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dirty="0"/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/>
              <a:t>) - المناهج الدراسية الأساسية العامة 5.2 - القضاء على أوجه القصور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ar" b="1" i="0" u="none" baseline="0"/>
              <a:t>أوجه القصور والقاعدة الذهبية</a:t>
            </a:r>
            <a:endParaRPr lang="ar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6D5D7817-6699-6A4F-9FF1-A2868A8A939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998663" cy="532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51280"/>
            <a:ext cx="520700" cy="812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76" y="1700808"/>
            <a:ext cx="673100" cy="635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76" y="2474605"/>
            <a:ext cx="558800" cy="393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42" y="2857442"/>
            <a:ext cx="533400" cy="533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92084"/>
            <a:ext cx="520700" cy="825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6" y="2564904"/>
            <a:ext cx="442742" cy="8259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65" y="2347784"/>
            <a:ext cx="317500" cy="3683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72" y="1564080"/>
            <a:ext cx="356219" cy="4658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49" y="2296984"/>
            <a:ext cx="431800" cy="469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90842"/>
            <a:ext cx="711200" cy="1079500"/>
          </a:xfrm>
          <a:prstGeom prst="rect">
            <a:avLst/>
          </a:prstGeom>
        </p:spPr>
      </p:pic>
      <p:sp>
        <p:nvSpPr>
          <p:cNvPr id="1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dirty="0"/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/>
              <a:t>) - المناهج الدراسية الأساسية العامة 5.2 - القضاء على أوجه القصور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ar" altLang="fr-FR" cap="none">
              <a:cs typeface="Arial" charset="0"/>
            </a:endParaRPr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1"/>
            <a:fld id="{FB58B1F8-0A92-114F-BCA6-593F1AB6893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a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1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268413"/>
            <a:ext cx="6300788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r>
              <a:rPr lang="ar" dirty="0"/>
              <a:t>مجموعة دمج الصحة والسلامة والأمن والمجتمع والبيئة (</a:t>
            </a:r>
            <a:r>
              <a:rPr lang="fr-FR" altLang="fr-FR" dirty="0">
                <a:cs typeface="Arial" pitchFamily="34" charset="0"/>
              </a:rPr>
              <a:t>H3SE</a:t>
            </a:r>
            <a:r>
              <a:rPr lang="ar" dirty="0"/>
              <a:t>) - المناهج الدراسية الأساسية العامة 5.2 - القضاء على أوجه القصور – الإصدار الثاني</a:t>
            </a:r>
            <a:endParaRPr lang="a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659</TotalTime>
  <Words>665</Words>
  <Application>Microsoft Office PowerPoint</Application>
  <PresentationFormat>Affichage à l'écran (4:3)</PresentationFormat>
  <Paragraphs>80</Paragraphs>
  <Slides>12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fr_total_modele_rouge_fonce</vt:lpstr>
      <vt:lpstr>القضاء على أوجه القصور</vt:lpstr>
      <vt:lpstr>أهداف الوحدة</vt:lpstr>
      <vt:lpstr>فيلم: أوجه القصور</vt:lpstr>
      <vt:lpstr>ما المقصود بأوجه القصور؟</vt:lpstr>
      <vt:lpstr>هرم بيرد للمخاطر</vt:lpstr>
      <vt:lpstr>بعض الأمثلة العملية</vt:lpstr>
      <vt:lpstr>بعض الأمثلة العملية</vt:lpstr>
      <vt:lpstr>أوجه القصور والقاعدة الذهبية</vt:lpstr>
      <vt:lpstr>Présentation PowerPoint</vt:lpstr>
      <vt:lpstr>موجز حول أوجه القصور </vt:lpstr>
      <vt:lpstr>أدوات الإبلاغ</vt:lpstr>
      <vt:lpstr>بطاقة أوجه القصور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64</cp:revision>
  <dcterms:created xsi:type="dcterms:W3CDTF">2015-09-07T13:13:13Z</dcterms:created>
  <dcterms:modified xsi:type="dcterms:W3CDTF">2017-07-11T20:43:56Z</dcterms:modified>
</cp:coreProperties>
</file>