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07" autoAdjust="0"/>
    <p:restoredTop sz="94692" autoAdjust="0"/>
  </p:normalViewPr>
  <p:slideViewPr>
    <p:cSldViewPr snapToObjects="1">
      <p:cViewPr>
        <p:scale>
          <a:sx n="87" d="100"/>
          <a:sy n="87" d="100"/>
        </p:scale>
        <p:origin x="-156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zh-CN" sz="1050" dirty="0" smtClean="0">
            <a:solidFill>
              <a:schemeClr val="bg1"/>
            </a:solidFill>
          </a:endParaRPr>
        </a:p>
        <a:p>
          <a:pPr algn="ctr" rtl="0"/>
          <a:r>
            <a:rPr lang="zh-CN" sz="1050" b="0" i="0" u="none" baseline="0" dirty="0">
              <a:solidFill>
                <a:schemeClr val="bg1"/>
              </a:solidFill>
            </a:rPr>
            <a:t>死亡</a:t>
          </a:r>
          <a:endParaRPr lang="zh-CN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zh-CN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zh-CN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l" rtl="0"/>
          <a:r>
            <a:rPr lang="zh-CN" sz="1050" b="0" i="0" u="none" baseline="0">
              <a:solidFill>
                <a:schemeClr val="bg1"/>
              </a:solidFill>
            </a:rPr>
            <a:t>异常/危险情况</a:t>
          </a:r>
          <a:endParaRPr lang="zh-CN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zh-CN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zh-CN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l" rtl="0"/>
          <a:r>
            <a:rPr lang="zh-CN" sz="1050" b="0" i="0" u="none" baseline="0" dirty="0">
              <a:solidFill>
                <a:schemeClr val="bg1"/>
              </a:solidFill>
            </a:rPr>
            <a:t>急救</a:t>
          </a:r>
          <a:endParaRPr lang="zh-CN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zh-CN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zh-CN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l" rtl="0"/>
          <a:r>
            <a:rPr lang="zh-CN" sz="1050" b="0" i="0" u="none" baseline="0">
              <a:solidFill>
                <a:schemeClr val="bg1"/>
              </a:solidFill>
            </a:rPr>
            <a:t>准事故</a:t>
          </a:r>
          <a:endParaRPr lang="zh-CN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zh-CN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zh-CN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zh-CN" sz="1050" b="0" i="0" u="none" baseline="0" dirty="0">
              <a:solidFill>
                <a:schemeClr val="bg1"/>
              </a:solidFill>
            </a:rPr>
            <a:t>受伤并停工</a:t>
          </a:r>
          <a:endParaRPr lang="zh-CN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zh-CN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zh-CN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ctr" rtl="0"/>
          <a:r>
            <a:rPr lang="zh-CN" sz="1050" b="0" i="0" u="none" baseline="0" dirty="0">
              <a:solidFill>
                <a:schemeClr val="bg1"/>
              </a:solidFill>
            </a:rPr>
            <a:t>需要进行治疗 + 调整工作安排</a:t>
          </a:r>
          <a:endParaRPr lang="zh-CN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zh-CN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zh-CN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sz="1050" kern="1200" dirty="0" smtClean="0">
            <a:solidFill>
              <a:schemeClr val="bg1"/>
            </a:solidFill>
          </a:endParaRP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 dirty="0">
              <a:solidFill>
                <a:schemeClr val="bg1"/>
              </a:solidFill>
            </a:rPr>
            <a:t>死亡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 dirty="0">
              <a:solidFill>
                <a:schemeClr val="bg1"/>
              </a:solidFill>
            </a:rPr>
            <a:t>受伤并停工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 dirty="0">
              <a:solidFill>
                <a:schemeClr val="bg1"/>
              </a:solidFill>
            </a:rPr>
            <a:t>需要进行治疗 + 调整工作安排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 dirty="0">
              <a:solidFill>
                <a:schemeClr val="bg1"/>
              </a:solidFill>
            </a:rPr>
            <a:t>急救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>
              <a:solidFill>
                <a:schemeClr val="bg1"/>
              </a:solidFill>
            </a:rPr>
            <a:t>准事故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050" b="0" i="0" u="none" kern="1200" baseline="0">
              <a:solidFill>
                <a:schemeClr val="bg1"/>
              </a:solidFill>
            </a:rPr>
            <a:t>异常/危险情况</a:t>
          </a:r>
          <a:endParaRPr lang="zh-CN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16/06/2017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16/06/2017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5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ea typeface="+mj-ea"/>
              </a:rPr>
              <a:t>异常情况汇报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zh-CN" b="0" i="0" u="none" baseline="0">
                <a:cs typeface="Arial" charset="0"/>
              </a:rPr>
              <a:t>H3SE 入职培训</a:t>
            </a:r>
          </a:p>
          <a:p>
            <a:pPr algn="l" rtl="0" eaLnBrk="1" hangingPunct="1"/>
            <a:r>
              <a:rPr lang="zh-CN" b="0" i="0" u="none" baseline="0">
                <a:cs typeface="Arial" charset="0"/>
              </a:rPr>
              <a:t>TCG 5.2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异常情况概述</a:t>
            </a:r>
            <a:r>
              <a:rPr lang="zh-CN" cap="none">
                <a:cs typeface="Arial" charset="0"/>
              </a:rPr>
              <a:t/>
            </a:r>
            <a:br>
              <a:rPr lang="zh-CN" cap="none">
                <a:cs typeface="Arial" charset="0"/>
              </a:rPr>
            </a:br>
            <a:endParaRPr lang="zh-CN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zh-CN" b="1" i="0" u="none" baseline="0">
                <a:cs typeface="Arial" charset="0"/>
              </a:rPr>
              <a:t>重要的是识别并报告异常情况，从而对异常进行纠正。 </a:t>
            </a:r>
          </a:p>
          <a:p>
            <a:pPr marL="0" indent="0" algn="l" rtl="0">
              <a:buFont typeface="Lucida Grande" charset="0"/>
              <a:buNone/>
            </a:pPr>
            <a:endParaRPr lang="zh-CN" altLang="fr-FR" b="1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异常情况有时是导致严重后果（物质损失、伤害甚至死亡）的事故、事件发生的潜在原因。</a:t>
            </a:r>
          </a:p>
          <a:p>
            <a:pPr algn="l" rtl="0"/>
            <a:r>
              <a:rPr lang="zh-CN" b="0" i="0" u="none" baseline="0">
                <a:cs typeface="Arial" charset="0"/>
              </a:rPr>
              <a:t>当您发现异常情况时，在能力范围内必须进行纠正，同时提交/汇报异常情况，确保您所属工地的负责人可以对其进行及时处理和纠正。</a:t>
            </a:r>
          </a:p>
          <a:p>
            <a:pPr algn="l" rtl="0"/>
            <a:r>
              <a:rPr lang="zh-CN" b="0" i="0" u="none" baseline="0">
                <a:cs typeface="Arial" charset="0"/>
              </a:rPr>
              <a:t>有效方法：隐患报告卡。</a:t>
            </a:r>
          </a:p>
          <a:p>
            <a:pPr algn="l" rtl="0"/>
            <a:r>
              <a:rPr lang="zh-CN" b="0" i="0" u="none" baseline="0">
                <a:cs typeface="Arial" charset="0"/>
              </a:rPr>
              <a:t>整个道达尔集团使用DIR GR SEC 002 的常见做法。 </a:t>
            </a:r>
            <a:endParaRPr lang="zh-CN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sz="1200" b="0" i="0" u="none" baseline="0"/>
              <a:t>H3SE 入职培训E - TCG 5.2 – 异常情况汇报 – V1</a:t>
            </a:r>
            <a:endParaRPr lang="zh-CN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报告工具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zh-CN" b="0" i="0" u="none" baseline="0">
                <a:cs typeface="Arial" charset="0"/>
              </a:rPr>
              <a:t>准备一个展现分公司专用报告工具的演示幻灯片。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异常报告卡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zh-CN" b="0" i="0" u="none" baseline="0">
                <a:cs typeface="Arial" charset="0"/>
              </a:rPr>
              <a:t>准备一个展现分公司专用异常报告卡的演示幻灯片。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本模块的目标</a:t>
            </a:r>
            <a:endParaRPr lang="zh-C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zh-CN" sz="1800" b="0" i="0" u="none" baseline="0">
                <a:cs typeface="Arial" charset="0"/>
              </a:rPr>
              <a:t>本模块结束时，您会：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zh-CN" altLang="fr-FR" sz="1800" dirty="0">
              <a:cs typeface="Arial" charset="0"/>
            </a:endParaRPr>
          </a:p>
          <a:p>
            <a:pPr algn="l" rtl="0"/>
            <a:r>
              <a:rPr lang="zh-CN" sz="1800" b="0" i="0" u="none" baseline="0">
                <a:cs typeface="Arial" charset="0"/>
              </a:rPr>
              <a:t>明白什么是异常情况，以及为什么处理异常非常重要</a:t>
            </a:r>
          </a:p>
          <a:p>
            <a:endParaRPr lang="zh-CN" altLang="fr-FR" sz="1800" dirty="0" smtClean="0">
              <a:cs typeface="Arial" charset="0"/>
            </a:endParaRPr>
          </a:p>
          <a:p>
            <a:pPr algn="l" rtl="0"/>
            <a:r>
              <a:rPr lang="zh-CN" sz="1800" b="0" i="0" u="none" baseline="0">
                <a:cs typeface="Arial" charset="0"/>
              </a:rPr>
              <a:t>了解您所在分公司的异常情况汇报工具。</a:t>
            </a:r>
          </a:p>
          <a:p>
            <a:endParaRPr lang="zh-CN" altLang="fr-FR" sz="1800" dirty="0" smtClean="0">
              <a:cs typeface="Arial" charset="0"/>
            </a:endParaRPr>
          </a:p>
          <a:p>
            <a:pPr algn="l" rtl="0"/>
            <a:r>
              <a:rPr lang="zh-CN" sz="1800" b="0" i="0" u="none" baseline="0">
                <a:cs typeface="Arial" charset="0"/>
              </a:rPr>
              <a:t>知道如何利用黄金规则识别异常情况。 </a:t>
            </a:r>
          </a:p>
          <a:p>
            <a:pPr marL="0" indent="0" algn="l" rtl="0" eaLnBrk="1" hangingPunct="1"/>
            <a:endParaRPr lang="zh-CN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视频 :异常情况</a:t>
            </a:r>
            <a:endParaRPr lang="zh-CN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什么是异常情况？</a:t>
            </a:r>
            <a:endParaRPr lang="zh-CN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zh-CN" b="1" i="0" u="none" baseline="0" dirty="0">
                <a:cs typeface="Arial" charset="0"/>
              </a:rPr>
              <a:t>异常情况</a:t>
            </a:r>
            <a:r>
              <a:rPr lang="zh-CN" b="0" i="0" u="none" baseline="0" dirty="0">
                <a:cs typeface="Arial" charset="0"/>
              </a:rPr>
              <a:t>：偏离标准、规则或程序的任何异常情况或行为。不会造成直接的负面后果。</a:t>
            </a:r>
          </a:p>
          <a:p>
            <a:pPr marL="0" indent="0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zh-CN" b="1" i="0" u="none" baseline="0" dirty="0">
                <a:cs typeface="Arial" charset="0"/>
              </a:rPr>
              <a:t>事件/事故</a:t>
            </a:r>
            <a:r>
              <a:rPr lang="zh-CN" b="0" i="0" u="none" baseline="0" dirty="0">
                <a:cs typeface="Arial" charset="0"/>
              </a:rPr>
              <a:t>：危险和/或异常情况造成的不利事件或一系列不利事件。会直接导致负面后果。</a:t>
            </a:r>
          </a:p>
          <a:p>
            <a:pPr marL="0" indent="0" algn="l" rtl="0">
              <a:buFont typeface="Lucida Grande" charset="0"/>
              <a:buNone/>
            </a:pPr>
            <a:endParaRPr lang="zh-CN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zh-CN" b="1" i="0" u="none" baseline="0" dirty="0">
                <a:cs typeface="Arial" charset="0"/>
              </a:rPr>
              <a:t>准事故</a:t>
            </a:r>
            <a:r>
              <a:rPr lang="zh-CN" b="0" i="0" u="none" baseline="0" dirty="0">
                <a:cs typeface="Arial" charset="0"/>
              </a:rPr>
              <a:t>：在其他情况下可能造成负面后果的事件。不造成直接的负面后果，但是存在潜在后果。</a:t>
            </a:r>
          </a:p>
          <a:p>
            <a:pPr marL="0" indent="0" algn="l" rtl="0"/>
            <a:endParaRPr lang="zh-CN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14096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412829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556792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金字塔( pyramide de bird )</a:t>
            </a:r>
            <a:endParaRPr lang="zh-CN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4080886445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zh-CN" b="1" i="0" u="none" baseline="0">
                  <a:ln w="0"/>
                  <a:solidFill>
                    <a:srgbClr val="3876AF"/>
                  </a:solidFill>
                </a:rPr>
                <a:t>HSE 事件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zh-CN" b="1" i="0" u="none" baseline="0">
                  <a:ln w="0"/>
                  <a:solidFill>
                    <a:srgbClr val="3876AF"/>
                  </a:solidFill>
                </a:rPr>
                <a:t>事故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zh-CN" sz="1400" b="0" i="0" u="none" baseline="0"/>
                <a:t>严重程度 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zh-CN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zh-CN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一些实际例子</a:t>
            </a:r>
            <a:endParaRPr lang="zh-CN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l" rtl="0"/>
            <a:r>
              <a:rPr lang="zh-CN" b="1" i="0" u="none" baseline="0">
                <a:cs typeface="Arial" charset="0"/>
              </a:rPr>
              <a:t>情况 1：</a:t>
            </a: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在吊装作业期间，起吊重物失控掉下，在离地面一米处停下。未导致任何负面后果。</a:t>
            </a:r>
          </a:p>
          <a:p>
            <a:pPr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吊装作业在未经允许的情况下擅自进行。</a:t>
            </a:r>
          </a:p>
          <a:p>
            <a:pPr marL="0" indent="0"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在吊装作业期间，起吊重物失控掉到地面。造成财产损失。</a:t>
            </a:r>
          </a:p>
          <a:p>
            <a:pPr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 </a:t>
            </a:r>
            <a:endParaRPr lang="zh-CN" altLang="fr-FR" dirty="0">
              <a:cs typeface="Arial" charset="0"/>
            </a:endParaRPr>
          </a:p>
          <a:p>
            <a:pPr algn="l" rtl="0"/>
            <a:r>
              <a:rPr lang="zh-CN" b="1" i="0" u="none" baseline="0">
                <a:cs typeface="Arial" charset="0"/>
              </a:rPr>
              <a:t>情况 2： </a:t>
            </a:r>
            <a:endParaRPr lang="zh-C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马路中间有一个物体，司机发现了，在最后关头避让了过去。未造成任何负面后果。</a:t>
            </a:r>
          </a:p>
          <a:p>
            <a:pPr marL="0" indent="0"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一名司机对车辆失去控制，冲出马路并翻滚。司机受伤，车辆受损。</a:t>
            </a:r>
          </a:p>
          <a:p>
            <a:pPr marL="0" indent="0" algn="l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一名员工驾驶已经超过检验日期的车辆。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一些实际例子</a:t>
            </a:r>
            <a:endParaRPr lang="zh-CN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异常情况和黄金规则</a:t>
            </a:r>
            <a:endParaRPr lang="zh-CN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CN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H3SE 入职培训E - TCG 5.2 – 异常情况汇报 – V2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806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异常情况汇报</vt:lpstr>
      <vt:lpstr>本模块的目标</vt:lpstr>
      <vt:lpstr>视频 :异常情况</vt:lpstr>
      <vt:lpstr>什么是异常情况？</vt:lpstr>
      <vt:lpstr>金字塔( pyramide de bird )</vt:lpstr>
      <vt:lpstr>一些实际例子</vt:lpstr>
      <vt:lpstr>一些实际例子</vt:lpstr>
      <vt:lpstr>异常情况和黄金规则</vt:lpstr>
      <vt:lpstr>Présentation PowerPoint</vt:lpstr>
      <vt:lpstr>异常情况概述 </vt:lpstr>
      <vt:lpstr>报告工具</vt:lpstr>
      <vt:lpstr>异常报告卡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63</cp:revision>
  <dcterms:created xsi:type="dcterms:W3CDTF">2015-09-07T13:13:13Z</dcterms:created>
  <dcterms:modified xsi:type="dcterms:W3CDTF">2017-06-16T20:13:11Z</dcterms:modified>
</cp:coreProperties>
</file>