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</p:sldMasterIdLst>
  <p:notesMasterIdLst>
    <p:notesMasterId r:id="rId15"/>
  </p:notesMasterIdLst>
  <p:handoutMasterIdLst>
    <p:handoutMasterId r:id="rId16"/>
  </p:handoutMasterIdLst>
  <p:sldIdLst>
    <p:sldId id="26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162">
          <p15:clr>
            <a:srgbClr val="A4A3A4"/>
          </p15:clr>
        </p15:guide>
        <p15:guide id="2" orient="horz" pos="3412">
          <p15:clr>
            <a:srgbClr val="A4A3A4"/>
          </p15:clr>
        </p15:guide>
        <p15:guide id="3" orient="horz" pos="2264">
          <p15:clr>
            <a:srgbClr val="A4A3A4"/>
          </p15:clr>
        </p15:guide>
        <p15:guide id="4" orient="horz" pos="165">
          <p15:clr>
            <a:srgbClr val="A4A3A4"/>
          </p15:clr>
        </p15:guide>
        <p15:guide id="5" orient="horz" pos="2292">
          <p15:clr>
            <a:srgbClr val="A4A3A4"/>
          </p15:clr>
        </p15:guide>
        <p15:guide id="6" pos="756">
          <p15:clr>
            <a:srgbClr val="A4A3A4"/>
          </p15:clr>
        </p15:guide>
        <p15:guide id="7" pos="532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76AF"/>
    <a:srgbClr val="133C75"/>
    <a:srgbClr val="BD2B0B"/>
    <a:srgbClr val="7ABFC0"/>
    <a:srgbClr val="CAEBEA"/>
    <a:srgbClr val="55DD61"/>
    <a:srgbClr val="3AAFC3"/>
    <a:srgbClr val="FFAA00"/>
    <a:srgbClr val="ABCE36"/>
    <a:srgbClr val="00241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8" autoAdjust="0"/>
    <p:restoredTop sz="94692" autoAdjust="0"/>
  </p:normalViewPr>
  <p:slideViewPr>
    <p:cSldViewPr snapToObjects="1" showGuides="1">
      <p:cViewPr varScale="1">
        <p:scale>
          <a:sx n="102" d="100"/>
          <a:sy n="102" d="100"/>
        </p:scale>
        <p:origin x="-96" y="-156"/>
      </p:cViewPr>
      <p:guideLst>
        <p:guide orient="horz" pos="1162"/>
        <p:guide orient="horz" pos="3412"/>
        <p:guide orient="horz" pos="2264"/>
        <p:guide orient="horz" pos="165"/>
        <p:guide orient="horz" pos="2292"/>
        <p:guide pos="756"/>
        <p:guide pos="53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77058C-6F62-DD46-B69B-9A8C4F14C320}" type="doc">
      <dgm:prSet loTypeId="urn:microsoft.com/office/officeart/2005/8/layout/pyramid1" loCatId="" qsTypeId="urn:microsoft.com/office/officeart/2005/8/quickstyle/simple2" qsCatId="simple" csTypeId="urn:microsoft.com/office/officeart/2005/8/colors/accent1_2" csCatId="accent1" phldr="1"/>
      <dgm:spPr/>
    </dgm:pt>
    <dgm:pt modelId="{D0610D0C-5FED-0C4D-957D-D59FEDF24E84}">
      <dgm:prSet phldrT="[Texte]" custT="1"/>
      <dgm:spPr>
        <a:solidFill>
          <a:srgbClr val="124F96"/>
        </a:solidFill>
      </dgm:spPr>
      <dgm:t>
        <a:bodyPr/>
        <a:lstStyle/>
        <a:p>
          <a:endParaRPr lang="de" sz="1050" dirty="0" smtClean="0">
            <a:solidFill>
              <a:schemeClr val="bg1"/>
            </a:solidFill>
          </a:endParaRPr>
        </a:p>
        <a:p>
          <a:pPr algn="ctr" rtl="0"/>
          <a:r>
            <a:rPr lang="de" sz="1050" b="0" i="0" u="none" baseline="0" dirty="0">
              <a:solidFill>
                <a:schemeClr val="bg1"/>
              </a:solidFill>
            </a:rPr>
            <a:t>Tod</a:t>
          </a:r>
          <a:endParaRPr lang="de" sz="1050" dirty="0">
            <a:solidFill>
              <a:schemeClr val="bg1"/>
            </a:solidFill>
          </a:endParaRPr>
        </a:p>
      </dgm:t>
    </dgm:pt>
    <dgm:pt modelId="{944ECDB3-CB03-C14F-8FDD-842F289F72E8}" type="parTrans" cxnId="{26EF1D17-EF70-5E4A-B076-32F51B46EAFD}">
      <dgm:prSet/>
      <dgm:spPr/>
      <dgm:t>
        <a:bodyPr/>
        <a:lstStyle/>
        <a:p>
          <a:endParaRPr lang="de" sz="1050"/>
        </a:p>
      </dgm:t>
    </dgm:pt>
    <dgm:pt modelId="{1F921753-A9BD-8040-9B33-551F3C9CFF4D}" type="sibTrans" cxnId="{26EF1D17-EF70-5E4A-B076-32F51B46EAFD}">
      <dgm:prSet/>
      <dgm:spPr/>
      <dgm:t>
        <a:bodyPr/>
        <a:lstStyle/>
        <a:p>
          <a:endParaRPr lang="de" sz="1050"/>
        </a:p>
      </dgm:t>
    </dgm:pt>
    <dgm:pt modelId="{B5E7E340-BCCC-B844-A355-B38389553C23}">
      <dgm:prSet phldrT="[Texte]" custT="1"/>
      <dgm:spPr>
        <a:solidFill>
          <a:srgbClr val="124F96">
            <a:alpha val="50000"/>
          </a:srgbClr>
        </a:solidFill>
      </dgm:spPr>
      <dgm:t>
        <a:bodyPr/>
        <a:lstStyle/>
        <a:p>
          <a:pPr algn="ctr" rtl="0"/>
          <a:r>
            <a:rPr lang="de" sz="1050" b="0" i="0" u="none" baseline="0" dirty="0">
              <a:solidFill>
                <a:schemeClr val="bg1"/>
              </a:solidFill>
            </a:rPr>
            <a:t>Anomalie/gefährliche Situation</a:t>
          </a:r>
          <a:endParaRPr lang="de" sz="1050" dirty="0">
            <a:solidFill>
              <a:schemeClr val="bg1"/>
            </a:solidFill>
          </a:endParaRPr>
        </a:p>
      </dgm:t>
    </dgm:pt>
    <dgm:pt modelId="{EC78EDD3-B724-4246-8C52-FCE9DDCC6A8C}" type="parTrans" cxnId="{9456D376-DF14-0E46-AFD8-7D8D3F7D0B36}">
      <dgm:prSet/>
      <dgm:spPr/>
      <dgm:t>
        <a:bodyPr/>
        <a:lstStyle/>
        <a:p>
          <a:endParaRPr lang="de" sz="1050"/>
        </a:p>
      </dgm:t>
    </dgm:pt>
    <dgm:pt modelId="{8F33E03B-31F3-E440-940F-E4B4E31FACF6}" type="sibTrans" cxnId="{9456D376-DF14-0E46-AFD8-7D8D3F7D0B36}">
      <dgm:prSet/>
      <dgm:spPr/>
      <dgm:t>
        <a:bodyPr/>
        <a:lstStyle/>
        <a:p>
          <a:endParaRPr lang="de" sz="1050"/>
        </a:p>
      </dgm:t>
    </dgm:pt>
    <dgm:pt modelId="{BE60044E-F1C5-4444-AD3E-5DDFA6C5CA28}">
      <dgm:prSet custT="1"/>
      <dgm:spPr>
        <a:solidFill>
          <a:srgbClr val="124F96">
            <a:alpha val="70000"/>
          </a:srgbClr>
        </a:solidFill>
      </dgm:spPr>
      <dgm:t>
        <a:bodyPr/>
        <a:lstStyle/>
        <a:p>
          <a:pPr algn="ctr" rtl="0"/>
          <a:r>
            <a:rPr lang="de" sz="1050" b="0" i="0" u="none" baseline="0" dirty="0">
              <a:solidFill>
                <a:schemeClr val="bg1"/>
              </a:solidFill>
            </a:rPr>
            <a:t>Erste Hilfe</a:t>
          </a:r>
          <a:endParaRPr lang="de" sz="1050" dirty="0">
            <a:solidFill>
              <a:schemeClr val="bg1"/>
            </a:solidFill>
          </a:endParaRPr>
        </a:p>
      </dgm:t>
    </dgm:pt>
    <dgm:pt modelId="{457E0E37-AFFC-064B-AFA6-D5CFB9E59253}" type="parTrans" cxnId="{6E636A17-0EB8-8442-A8BC-1B503D445A2C}">
      <dgm:prSet/>
      <dgm:spPr/>
      <dgm:t>
        <a:bodyPr/>
        <a:lstStyle/>
        <a:p>
          <a:endParaRPr lang="de" sz="1050"/>
        </a:p>
      </dgm:t>
    </dgm:pt>
    <dgm:pt modelId="{3A14524A-769D-6E48-834F-0B0A86B48EBF}" type="sibTrans" cxnId="{6E636A17-0EB8-8442-A8BC-1B503D445A2C}">
      <dgm:prSet/>
      <dgm:spPr/>
      <dgm:t>
        <a:bodyPr/>
        <a:lstStyle/>
        <a:p>
          <a:endParaRPr lang="de" sz="1050"/>
        </a:p>
      </dgm:t>
    </dgm:pt>
    <dgm:pt modelId="{20C2360D-F407-314C-A060-2578847D32D0}">
      <dgm:prSet custT="1"/>
      <dgm:spPr>
        <a:solidFill>
          <a:srgbClr val="124F96">
            <a:alpha val="60000"/>
          </a:srgbClr>
        </a:solidFill>
      </dgm:spPr>
      <dgm:t>
        <a:bodyPr/>
        <a:lstStyle/>
        <a:p>
          <a:pPr algn="ctr" rtl="0"/>
          <a:r>
            <a:rPr lang="de" sz="1050" b="0" i="0" u="none" baseline="0" dirty="0">
              <a:solidFill>
                <a:schemeClr val="bg1"/>
              </a:solidFill>
            </a:rPr>
            <a:t>Beinahe-Unfall</a:t>
          </a:r>
          <a:endParaRPr lang="de" sz="1050" dirty="0">
            <a:solidFill>
              <a:schemeClr val="bg1"/>
            </a:solidFill>
          </a:endParaRPr>
        </a:p>
      </dgm:t>
    </dgm:pt>
    <dgm:pt modelId="{648CA463-1DC3-DD4C-9AA8-1B461654BF60}" type="parTrans" cxnId="{7126ED5A-02A8-854D-A0C8-8550C8BAEBE2}">
      <dgm:prSet/>
      <dgm:spPr/>
      <dgm:t>
        <a:bodyPr/>
        <a:lstStyle/>
        <a:p>
          <a:endParaRPr lang="de" sz="1050"/>
        </a:p>
      </dgm:t>
    </dgm:pt>
    <dgm:pt modelId="{2D7E2346-A929-2242-8031-3C8CF68A5721}" type="sibTrans" cxnId="{7126ED5A-02A8-854D-A0C8-8550C8BAEBE2}">
      <dgm:prSet/>
      <dgm:spPr/>
      <dgm:t>
        <a:bodyPr/>
        <a:lstStyle/>
        <a:p>
          <a:endParaRPr lang="de" sz="1050"/>
        </a:p>
      </dgm:t>
    </dgm:pt>
    <dgm:pt modelId="{14DAD42D-1123-B54E-8888-311A5DE34A4B}">
      <dgm:prSet phldrT="[Texte]" custT="1"/>
      <dgm:spPr>
        <a:solidFill>
          <a:srgbClr val="124F96">
            <a:alpha val="90000"/>
          </a:srgbClr>
        </a:solidFill>
      </dgm:spPr>
      <dgm:t>
        <a:bodyPr/>
        <a:lstStyle/>
        <a:p>
          <a:pPr algn="ctr" rtl="0"/>
          <a:r>
            <a:rPr lang="de" sz="1050" b="0" i="0" u="none" baseline="0" dirty="0">
              <a:solidFill>
                <a:schemeClr val="bg1"/>
              </a:solidFill>
            </a:rPr>
            <a:t>Verletzung mit Arbeitsunterbrechung</a:t>
          </a:r>
          <a:endParaRPr lang="de" sz="1050" dirty="0">
            <a:solidFill>
              <a:schemeClr val="bg1"/>
            </a:solidFill>
          </a:endParaRPr>
        </a:p>
      </dgm:t>
    </dgm:pt>
    <dgm:pt modelId="{98B283DE-957D-7143-BC8E-91AFFB0A0F1A}" type="parTrans" cxnId="{75D05018-1E51-4644-8E8B-EDA0150B24F8}">
      <dgm:prSet/>
      <dgm:spPr/>
      <dgm:t>
        <a:bodyPr/>
        <a:lstStyle/>
        <a:p>
          <a:endParaRPr lang="de" sz="1050"/>
        </a:p>
      </dgm:t>
    </dgm:pt>
    <dgm:pt modelId="{195E4E83-AF2F-E44C-AC6E-166B636D983F}" type="sibTrans" cxnId="{75D05018-1E51-4644-8E8B-EDA0150B24F8}">
      <dgm:prSet/>
      <dgm:spPr/>
      <dgm:t>
        <a:bodyPr/>
        <a:lstStyle/>
        <a:p>
          <a:endParaRPr lang="de" sz="1050"/>
        </a:p>
      </dgm:t>
    </dgm:pt>
    <dgm:pt modelId="{E99BF256-6957-0540-AFA6-96482AD2B240}">
      <dgm:prSet custT="1"/>
      <dgm:spPr>
        <a:solidFill>
          <a:srgbClr val="124F96">
            <a:alpha val="80000"/>
          </a:srgbClr>
        </a:solidFill>
      </dgm:spPr>
      <dgm:t>
        <a:bodyPr/>
        <a:lstStyle/>
        <a:p>
          <a:pPr algn="ctr" rtl="0"/>
          <a:r>
            <a:rPr lang="de" sz="1050" b="0" i="0" u="none" baseline="0" dirty="0">
              <a:solidFill>
                <a:schemeClr val="bg1"/>
              </a:solidFill>
            </a:rPr>
            <a:t>Fall, der eine medizinische Behandlung erfordert, + angepasste Arbeit</a:t>
          </a:r>
          <a:endParaRPr lang="de" sz="1050" dirty="0">
            <a:solidFill>
              <a:schemeClr val="bg1"/>
            </a:solidFill>
          </a:endParaRPr>
        </a:p>
      </dgm:t>
    </dgm:pt>
    <dgm:pt modelId="{7E8E0314-89E9-CE48-BDC6-B5CD2AAE6F0F}" type="sibTrans" cxnId="{9D3AAC9E-9397-1346-9D79-2DC040F1508C}">
      <dgm:prSet/>
      <dgm:spPr/>
      <dgm:t>
        <a:bodyPr/>
        <a:lstStyle/>
        <a:p>
          <a:endParaRPr lang="de" sz="1050"/>
        </a:p>
      </dgm:t>
    </dgm:pt>
    <dgm:pt modelId="{A1168C22-9DC2-6C4F-A207-FE7D22A3A468}" type="parTrans" cxnId="{9D3AAC9E-9397-1346-9D79-2DC040F1508C}">
      <dgm:prSet/>
      <dgm:spPr/>
      <dgm:t>
        <a:bodyPr/>
        <a:lstStyle/>
        <a:p>
          <a:endParaRPr lang="de" sz="1050"/>
        </a:p>
      </dgm:t>
    </dgm:pt>
    <dgm:pt modelId="{77B3F847-309A-FD4A-BEC0-7AA111CD0418}" type="pres">
      <dgm:prSet presAssocID="{E877058C-6F62-DD46-B69B-9A8C4F14C320}" presName="Name0" presStyleCnt="0">
        <dgm:presLayoutVars>
          <dgm:dir/>
          <dgm:animLvl val="lvl"/>
          <dgm:resizeHandles val="exact"/>
        </dgm:presLayoutVars>
      </dgm:prSet>
      <dgm:spPr/>
    </dgm:pt>
    <dgm:pt modelId="{BDDEDEF6-A3D5-6445-90F1-D9ABFEE11419}" type="pres">
      <dgm:prSet presAssocID="{D0610D0C-5FED-0C4D-957D-D59FEDF24E84}" presName="Name8" presStyleCnt="0"/>
      <dgm:spPr/>
    </dgm:pt>
    <dgm:pt modelId="{1B27F42E-972E-AF49-9E90-47513E279541}" type="pres">
      <dgm:prSet presAssocID="{D0610D0C-5FED-0C4D-957D-D59FEDF24E84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de"/>
        </a:p>
      </dgm:t>
    </dgm:pt>
    <dgm:pt modelId="{7EC28742-072C-5642-9A09-D241C8AEE48C}" type="pres">
      <dgm:prSet presAssocID="{D0610D0C-5FED-0C4D-957D-D59FEDF24E8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e"/>
        </a:p>
      </dgm:t>
    </dgm:pt>
    <dgm:pt modelId="{572BA55B-4654-5440-8962-471BA30B9DDC}" type="pres">
      <dgm:prSet presAssocID="{14DAD42D-1123-B54E-8888-311A5DE34A4B}" presName="Name8" presStyleCnt="0"/>
      <dgm:spPr/>
    </dgm:pt>
    <dgm:pt modelId="{606AF34B-6FFD-5642-91A1-717ED8419511}" type="pres">
      <dgm:prSet presAssocID="{14DAD42D-1123-B54E-8888-311A5DE34A4B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de"/>
        </a:p>
      </dgm:t>
    </dgm:pt>
    <dgm:pt modelId="{394278DA-8233-9145-9DAF-E37464C92D50}" type="pres">
      <dgm:prSet presAssocID="{14DAD42D-1123-B54E-8888-311A5DE34A4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e"/>
        </a:p>
      </dgm:t>
    </dgm:pt>
    <dgm:pt modelId="{3156FDE9-1921-BA48-AF5A-1C37BD69F18A}" type="pres">
      <dgm:prSet presAssocID="{E99BF256-6957-0540-AFA6-96482AD2B240}" presName="Name8" presStyleCnt="0"/>
      <dgm:spPr/>
    </dgm:pt>
    <dgm:pt modelId="{47312153-C0F1-D94D-8DAB-CC14615D2872}" type="pres">
      <dgm:prSet presAssocID="{E99BF256-6957-0540-AFA6-96482AD2B240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de"/>
        </a:p>
      </dgm:t>
    </dgm:pt>
    <dgm:pt modelId="{F2D8F692-7538-524D-A6AF-21961CC2C460}" type="pres">
      <dgm:prSet presAssocID="{E99BF256-6957-0540-AFA6-96482AD2B24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e"/>
        </a:p>
      </dgm:t>
    </dgm:pt>
    <dgm:pt modelId="{8F942908-BB33-5F47-BA8C-2096A56126B8}" type="pres">
      <dgm:prSet presAssocID="{BE60044E-F1C5-4444-AD3E-5DDFA6C5CA28}" presName="Name8" presStyleCnt="0"/>
      <dgm:spPr/>
    </dgm:pt>
    <dgm:pt modelId="{7BB1B730-9F14-4245-A326-004E3CAE4E70}" type="pres">
      <dgm:prSet presAssocID="{BE60044E-F1C5-4444-AD3E-5DDFA6C5CA28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de"/>
        </a:p>
      </dgm:t>
    </dgm:pt>
    <dgm:pt modelId="{99A9B297-CD67-4646-929E-4DE7C61ADDD2}" type="pres">
      <dgm:prSet presAssocID="{BE60044E-F1C5-4444-AD3E-5DDFA6C5CA2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e"/>
        </a:p>
      </dgm:t>
    </dgm:pt>
    <dgm:pt modelId="{C3DAAFC9-54BE-2144-83B8-134E1487BDA5}" type="pres">
      <dgm:prSet presAssocID="{20C2360D-F407-314C-A060-2578847D32D0}" presName="Name8" presStyleCnt="0"/>
      <dgm:spPr/>
    </dgm:pt>
    <dgm:pt modelId="{FC29730D-F91B-1345-9A41-706B93DE5957}" type="pres">
      <dgm:prSet presAssocID="{20C2360D-F407-314C-A060-2578847D32D0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de"/>
        </a:p>
      </dgm:t>
    </dgm:pt>
    <dgm:pt modelId="{2E98E4DC-3C50-1540-A76E-46A3F5F5EFD4}" type="pres">
      <dgm:prSet presAssocID="{20C2360D-F407-314C-A060-2578847D32D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e"/>
        </a:p>
      </dgm:t>
    </dgm:pt>
    <dgm:pt modelId="{1A619CF5-65B0-9841-B1F2-10F84BF3088E}" type="pres">
      <dgm:prSet presAssocID="{B5E7E340-BCCC-B844-A355-B38389553C23}" presName="Name8" presStyleCnt="0"/>
      <dgm:spPr/>
    </dgm:pt>
    <dgm:pt modelId="{DC7F84B9-A91A-064F-AC94-E87AB7F9C9AB}" type="pres">
      <dgm:prSet presAssocID="{B5E7E340-BCCC-B844-A355-B38389553C23}" presName="level" presStyleLbl="node1" presStyleIdx="5" presStyleCnt="6" custLinFactNeighborX="10937" custLinFactNeighborY="6039">
        <dgm:presLayoutVars>
          <dgm:chMax val="1"/>
          <dgm:bulletEnabled val="1"/>
        </dgm:presLayoutVars>
      </dgm:prSet>
      <dgm:spPr/>
      <dgm:t>
        <a:bodyPr/>
        <a:lstStyle/>
        <a:p>
          <a:endParaRPr lang="de"/>
        </a:p>
      </dgm:t>
    </dgm:pt>
    <dgm:pt modelId="{4065DFB5-C601-5746-AEC9-CD4C552C7FF9}" type="pres">
      <dgm:prSet presAssocID="{B5E7E340-BCCC-B844-A355-B38389553C2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e"/>
        </a:p>
      </dgm:t>
    </dgm:pt>
  </dgm:ptLst>
  <dgm:cxnLst>
    <dgm:cxn modelId="{75D05018-1E51-4644-8E8B-EDA0150B24F8}" srcId="{E877058C-6F62-DD46-B69B-9A8C4F14C320}" destId="{14DAD42D-1123-B54E-8888-311A5DE34A4B}" srcOrd="1" destOrd="0" parTransId="{98B283DE-957D-7143-BC8E-91AFFB0A0F1A}" sibTransId="{195E4E83-AF2F-E44C-AC6E-166B636D983F}"/>
    <dgm:cxn modelId="{7550D2AD-7088-4105-A874-1956550E520D}" type="presOf" srcId="{B5E7E340-BCCC-B844-A355-B38389553C23}" destId="{DC7F84B9-A91A-064F-AC94-E87AB7F9C9AB}" srcOrd="0" destOrd="0" presId="urn:microsoft.com/office/officeart/2005/8/layout/pyramid1"/>
    <dgm:cxn modelId="{437B04A9-BEA4-4F80-A9CD-245D1ED951B2}" type="presOf" srcId="{E99BF256-6957-0540-AFA6-96482AD2B240}" destId="{F2D8F692-7538-524D-A6AF-21961CC2C460}" srcOrd="1" destOrd="0" presId="urn:microsoft.com/office/officeart/2005/8/layout/pyramid1"/>
    <dgm:cxn modelId="{4DF1E9E6-4348-4404-B2B3-6D75269E6AB2}" type="presOf" srcId="{D0610D0C-5FED-0C4D-957D-D59FEDF24E84}" destId="{1B27F42E-972E-AF49-9E90-47513E279541}" srcOrd="0" destOrd="0" presId="urn:microsoft.com/office/officeart/2005/8/layout/pyramid1"/>
    <dgm:cxn modelId="{3E57706E-E0C6-4333-BBA0-59222CB4E7B7}" type="presOf" srcId="{E877058C-6F62-DD46-B69B-9A8C4F14C320}" destId="{77B3F847-309A-FD4A-BEC0-7AA111CD0418}" srcOrd="0" destOrd="0" presId="urn:microsoft.com/office/officeart/2005/8/layout/pyramid1"/>
    <dgm:cxn modelId="{26EF1D17-EF70-5E4A-B076-32F51B46EAFD}" srcId="{E877058C-6F62-DD46-B69B-9A8C4F14C320}" destId="{D0610D0C-5FED-0C4D-957D-D59FEDF24E84}" srcOrd="0" destOrd="0" parTransId="{944ECDB3-CB03-C14F-8FDD-842F289F72E8}" sibTransId="{1F921753-A9BD-8040-9B33-551F3C9CFF4D}"/>
    <dgm:cxn modelId="{34B41A21-B15D-4BC1-8549-2729E7B30D4A}" type="presOf" srcId="{14DAD42D-1123-B54E-8888-311A5DE34A4B}" destId="{394278DA-8233-9145-9DAF-E37464C92D50}" srcOrd="1" destOrd="0" presId="urn:microsoft.com/office/officeart/2005/8/layout/pyramid1"/>
    <dgm:cxn modelId="{867CDA69-FD29-45A3-95DF-7AB3037232C8}" type="presOf" srcId="{14DAD42D-1123-B54E-8888-311A5DE34A4B}" destId="{606AF34B-6FFD-5642-91A1-717ED8419511}" srcOrd="0" destOrd="0" presId="urn:microsoft.com/office/officeart/2005/8/layout/pyramid1"/>
    <dgm:cxn modelId="{2BEAA2E2-2FCC-4AE8-9C89-361197E9FA3E}" type="presOf" srcId="{20C2360D-F407-314C-A060-2578847D32D0}" destId="{FC29730D-F91B-1345-9A41-706B93DE5957}" srcOrd="0" destOrd="0" presId="urn:microsoft.com/office/officeart/2005/8/layout/pyramid1"/>
    <dgm:cxn modelId="{C4E5022A-8FE0-4D21-8501-22F3EE3D5D8A}" type="presOf" srcId="{D0610D0C-5FED-0C4D-957D-D59FEDF24E84}" destId="{7EC28742-072C-5642-9A09-D241C8AEE48C}" srcOrd="1" destOrd="0" presId="urn:microsoft.com/office/officeart/2005/8/layout/pyramid1"/>
    <dgm:cxn modelId="{9D3AAC9E-9397-1346-9D79-2DC040F1508C}" srcId="{E877058C-6F62-DD46-B69B-9A8C4F14C320}" destId="{E99BF256-6957-0540-AFA6-96482AD2B240}" srcOrd="2" destOrd="0" parTransId="{A1168C22-9DC2-6C4F-A207-FE7D22A3A468}" sibTransId="{7E8E0314-89E9-CE48-BDC6-B5CD2AAE6F0F}"/>
    <dgm:cxn modelId="{77A84115-7061-417B-915B-B5588EE20C79}" type="presOf" srcId="{E99BF256-6957-0540-AFA6-96482AD2B240}" destId="{47312153-C0F1-D94D-8DAB-CC14615D2872}" srcOrd="0" destOrd="0" presId="urn:microsoft.com/office/officeart/2005/8/layout/pyramid1"/>
    <dgm:cxn modelId="{E568C449-2F22-49E4-AC6A-376686948E4F}" type="presOf" srcId="{B5E7E340-BCCC-B844-A355-B38389553C23}" destId="{4065DFB5-C601-5746-AEC9-CD4C552C7FF9}" srcOrd="1" destOrd="0" presId="urn:microsoft.com/office/officeart/2005/8/layout/pyramid1"/>
    <dgm:cxn modelId="{C79A1398-FA6B-4A1F-AA0F-7A1B25F4966C}" type="presOf" srcId="{BE60044E-F1C5-4444-AD3E-5DDFA6C5CA28}" destId="{99A9B297-CD67-4646-929E-4DE7C61ADDD2}" srcOrd="1" destOrd="0" presId="urn:microsoft.com/office/officeart/2005/8/layout/pyramid1"/>
    <dgm:cxn modelId="{38ECDE7C-4A00-4965-B02A-790162529310}" type="presOf" srcId="{20C2360D-F407-314C-A060-2578847D32D0}" destId="{2E98E4DC-3C50-1540-A76E-46A3F5F5EFD4}" srcOrd="1" destOrd="0" presId="urn:microsoft.com/office/officeart/2005/8/layout/pyramid1"/>
    <dgm:cxn modelId="{7126ED5A-02A8-854D-A0C8-8550C8BAEBE2}" srcId="{E877058C-6F62-DD46-B69B-9A8C4F14C320}" destId="{20C2360D-F407-314C-A060-2578847D32D0}" srcOrd="4" destOrd="0" parTransId="{648CA463-1DC3-DD4C-9AA8-1B461654BF60}" sibTransId="{2D7E2346-A929-2242-8031-3C8CF68A5721}"/>
    <dgm:cxn modelId="{43991604-16F6-469F-BB24-581C4141C7D4}" type="presOf" srcId="{BE60044E-F1C5-4444-AD3E-5DDFA6C5CA28}" destId="{7BB1B730-9F14-4245-A326-004E3CAE4E70}" srcOrd="0" destOrd="0" presId="urn:microsoft.com/office/officeart/2005/8/layout/pyramid1"/>
    <dgm:cxn modelId="{6E636A17-0EB8-8442-A8BC-1B503D445A2C}" srcId="{E877058C-6F62-DD46-B69B-9A8C4F14C320}" destId="{BE60044E-F1C5-4444-AD3E-5DDFA6C5CA28}" srcOrd="3" destOrd="0" parTransId="{457E0E37-AFFC-064B-AFA6-D5CFB9E59253}" sibTransId="{3A14524A-769D-6E48-834F-0B0A86B48EBF}"/>
    <dgm:cxn modelId="{9456D376-DF14-0E46-AFD8-7D8D3F7D0B36}" srcId="{E877058C-6F62-DD46-B69B-9A8C4F14C320}" destId="{B5E7E340-BCCC-B844-A355-B38389553C23}" srcOrd="5" destOrd="0" parTransId="{EC78EDD3-B724-4246-8C52-FCE9DDCC6A8C}" sibTransId="{8F33E03B-31F3-E440-940F-E4B4E31FACF6}"/>
    <dgm:cxn modelId="{C6268668-F471-457C-A4D3-9A2A9C717EA3}" type="presParOf" srcId="{77B3F847-309A-FD4A-BEC0-7AA111CD0418}" destId="{BDDEDEF6-A3D5-6445-90F1-D9ABFEE11419}" srcOrd="0" destOrd="0" presId="urn:microsoft.com/office/officeart/2005/8/layout/pyramid1"/>
    <dgm:cxn modelId="{8619AB30-A911-432B-A8F8-BCE961DFBF1E}" type="presParOf" srcId="{BDDEDEF6-A3D5-6445-90F1-D9ABFEE11419}" destId="{1B27F42E-972E-AF49-9E90-47513E279541}" srcOrd="0" destOrd="0" presId="urn:microsoft.com/office/officeart/2005/8/layout/pyramid1"/>
    <dgm:cxn modelId="{D39C7ABB-4E99-486B-8C20-00C29E6BF13F}" type="presParOf" srcId="{BDDEDEF6-A3D5-6445-90F1-D9ABFEE11419}" destId="{7EC28742-072C-5642-9A09-D241C8AEE48C}" srcOrd="1" destOrd="0" presId="urn:microsoft.com/office/officeart/2005/8/layout/pyramid1"/>
    <dgm:cxn modelId="{B977B386-B6D5-4E12-A419-D86BFF7B8B5F}" type="presParOf" srcId="{77B3F847-309A-FD4A-BEC0-7AA111CD0418}" destId="{572BA55B-4654-5440-8962-471BA30B9DDC}" srcOrd="1" destOrd="0" presId="urn:microsoft.com/office/officeart/2005/8/layout/pyramid1"/>
    <dgm:cxn modelId="{B06E89AB-25F7-40D5-889F-6ED31CF5B109}" type="presParOf" srcId="{572BA55B-4654-5440-8962-471BA30B9DDC}" destId="{606AF34B-6FFD-5642-91A1-717ED8419511}" srcOrd="0" destOrd="0" presId="urn:microsoft.com/office/officeart/2005/8/layout/pyramid1"/>
    <dgm:cxn modelId="{689CCA73-AC97-4FAE-ABDE-5C85F94E2BF2}" type="presParOf" srcId="{572BA55B-4654-5440-8962-471BA30B9DDC}" destId="{394278DA-8233-9145-9DAF-E37464C92D50}" srcOrd="1" destOrd="0" presId="urn:microsoft.com/office/officeart/2005/8/layout/pyramid1"/>
    <dgm:cxn modelId="{3F55BA13-E719-45E2-8B4F-C94C3EACB1E7}" type="presParOf" srcId="{77B3F847-309A-FD4A-BEC0-7AA111CD0418}" destId="{3156FDE9-1921-BA48-AF5A-1C37BD69F18A}" srcOrd="2" destOrd="0" presId="urn:microsoft.com/office/officeart/2005/8/layout/pyramid1"/>
    <dgm:cxn modelId="{02C24486-0AB6-4B76-8086-EB33D3E1B5EE}" type="presParOf" srcId="{3156FDE9-1921-BA48-AF5A-1C37BD69F18A}" destId="{47312153-C0F1-D94D-8DAB-CC14615D2872}" srcOrd="0" destOrd="0" presId="urn:microsoft.com/office/officeart/2005/8/layout/pyramid1"/>
    <dgm:cxn modelId="{F4BA736B-20EA-4818-9BE6-9454965E0E7D}" type="presParOf" srcId="{3156FDE9-1921-BA48-AF5A-1C37BD69F18A}" destId="{F2D8F692-7538-524D-A6AF-21961CC2C460}" srcOrd="1" destOrd="0" presId="urn:microsoft.com/office/officeart/2005/8/layout/pyramid1"/>
    <dgm:cxn modelId="{88C5646F-6E77-4BFD-8C84-A10D3792B282}" type="presParOf" srcId="{77B3F847-309A-FD4A-BEC0-7AA111CD0418}" destId="{8F942908-BB33-5F47-BA8C-2096A56126B8}" srcOrd="3" destOrd="0" presId="urn:microsoft.com/office/officeart/2005/8/layout/pyramid1"/>
    <dgm:cxn modelId="{8DCFBA68-4E8B-4F1B-A1B6-B36A283415A0}" type="presParOf" srcId="{8F942908-BB33-5F47-BA8C-2096A56126B8}" destId="{7BB1B730-9F14-4245-A326-004E3CAE4E70}" srcOrd="0" destOrd="0" presId="urn:microsoft.com/office/officeart/2005/8/layout/pyramid1"/>
    <dgm:cxn modelId="{1E0FD800-9996-43F2-837F-5A3B039AA328}" type="presParOf" srcId="{8F942908-BB33-5F47-BA8C-2096A56126B8}" destId="{99A9B297-CD67-4646-929E-4DE7C61ADDD2}" srcOrd="1" destOrd="0" presId="urn:microsoft.com/office/officeart/2005/8/layout/pyramid1"/>
    <dgm:cxn modelId="{CA778AFF-4378-40D6-99DA-D5380C98E53C}" type="presParOf" srcId="{77B3F847-309A-FD4A-BEC0-7AA111CD0418}" destId="{C3DAAFC9-54BE-2144-83B8-134E1487BDA5}" srcOrd="4" destOrd="0" presId="urn:microsoft.com/office/officeart/2005/8/layout/pyramid1"/>
    <dgm:cxn modelId="{8FD2DF81-4AF1-4C53-A5EC-F71A73AA7195}" type="presParOf" srcId="{C3DAAFC9-54BE-2144-83B8-134E1487BDA5}" destId="{FC29730D-F91B-1345-9A41-706B93DE5957}" srcOrd="0" destOrd="0" presId="urn:microsoft.com/office/officeart/2005/8/layout/pyramid1"/>
    <dgm:cxn modelId="{49DBBFFF-46D5-4FBF-A89D-2BE08CCE8B25}" type="presParOf" srcId="{C3DAAFC9-54BE-2144-83B8-134E1487BDA5}" destId="{2E98E4DC-3C50-1540-A76E-46A3F5F5EFD4}" srcOrd="1" destOrd="0" presId="urn:microsoft.com/office/officeart/2005/8/layout/pyramid1"/>
    <dgm:cxn modelId="{3893CF4B-BB02-421F-805D-8F77A4BE8992}" type="presParOf" srcId="{77B3F847-309A-FD4A-BEC0-7AA111CD0418}" destId="{1A619CF5-65B0-9841-B1F2-10F84BF3088E}" srcOrd="5" destOrd="0" presId="urn:microsoft.com/office/officeart/2005/8/layout/pyramid1"/>
    <dgm:cxn modelId="{9CF59959-BA9D-4CDC-ADF2-061EB3CB8215}" type="presParOf" srcId="{1A619CF5-65B0-9841-B1F2-10F84BF3088E}" destId="{DC7F84B9-A91A-064F-AC94-E87AB7F9C9AB}" srcOrd="0" destOrd="0" presId="urn:microsoft.com/office/officeart/2005/8/layout/pyramid1"/>
    <dgm:cxn modelId="{083457E5-39F9-4009-A651-C46DE36AAE5E}" type="presParOf" srcId="{1A619CF5-65B0-9841-B1F2-10F84BF3088E}" destId="{4065DFB5-C601-5746-AEC9-CD4C552C7FF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27F42E-972E-AF49-9E90-47513E279541}">
      <dsp:nvSpPr>
        <dsp:cNvPr id="0" name=""/>
        <dsp:cNvSpPr/>
      </dsp:nvSpPr>
      <dsp:spPr>
        <a:xfrm>
          <a:off x="1919505" y="0"/>
          <a:ext cx="767802" cy="611620"/>
        </a:xfrm>
        <a:prstGeom prst="trapezoid">
          <a:avLst>
            <a:gd name="adj" fmla="val 62768"/>
          </a:avLst>
        </a:prstGeom>
        <a:solidFill>
          <a:srgbClr val="124F9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" sz="1050" kern="1200" dirty="0" smtClean="0">
            <a:solidFill>
              <a:schemeClr val="bg1"/>
            </a:solidFill>
          </a:endParaRP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" sz="1050" b="0" i="0" u="none" kern="1200" baseline="0" dirty="0">
              <a:solidFill>
                <a:schemeClr val="bg1"/>
              </a:solidFill>
            </a:rPr>
            <a:t>Tod</a:t>
          </a:r>
          <a:endParaRPr lang="de" sz="1050" kern="1200" dirty="0">
            <a:solidFill>
              <a:schemeClr val="bg1"/>
            </a:solidFill>
          </a:endParaRPr>
        </a:p>
      </dsp:txBody>
      <dsp:txXfrm>
        <a:off x="1919505" y="0"/>
        <a:ext cx="767802" cy="611620"/>
      </dsp:txXfrm>
    </dsp:sp>
    <dsp:sp modelId="{606AF34B-6FFD-5642-91A1-717ED8419511}">
      <dsp:nvSpPr>
        <dsp:cNvPr id="0" name=""/>
        <dsp:cNvSpPr/>
      </dsp:nvSpPr>
      <dsp:spPr>
        <a:xfrm>
          <a:off x="1535604" y="611620"/>
          <a:ext cx="1535604" cy="611620"/>
        </a:xfrm>
        <a:prstGeom prst="trapezoid">
          <a:avLst>
            <a:gd name="adj" fmla="val 62768"/>
          </a:avLst>
        </a:prstGeom>
        <a:solidFill>
          <a:srgbClr val="124F96">
            <a:alpha val="90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" sz="1050" b="0" i="0" u="none" kern="1200" baseline="0" dirty="0">
              <a:solidFill>
                <a:schemeClr val="bg1"/>
              </a:solidFill>
            </a:rPr>
            <a:t>Verletzung mit Arbeitsunterbrechung</a:t>
          </a:r>
          <a:endParaRPr lang="de" sz="1050" kern="1200" dirty="0">
            <a:solidFill>
              <a:schemeClr val="bg1"/>
            </a:solidFill>
          </a:endParaRPr>
        </a:p>
      </dsp:txBody>
      <dsp:txXfrm>
        <a:off x="1804335" y="611620"/>
        <a:ext cx="998142" cy="611620"/>
      </dsp:txXfrm>
    </dsp:sp>
    <dsp:sp modelId="{47312153-C0F1-D94D-8DAB-CC14615D2872}">
      <dsp:nvSpPr>
        <dsp:cNvPr id="0" name=""/>
        <dsp:cNvSpPr/>
      </dsp:nvSpPr>
      <dsp:spPr>
        <a:xfrm>
          <a:off x="1151703" y="1223240"/>
          <a:ext cx="2303406" cy="611620"/>
        </a:xfrm>
        <a:prstGeom prst="trapezoid">
          <a:avLst>
            <a:gd name="adj" fmla="val 62768"/>
          </a:avLst>
        </a:prstGeom>
        <a:solidFill>
          <a:srgbClr val="124F96">
            <a:alpha val="80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" sz="1050" b="0" i="0" u="none" kern="1200" baseline="0" dirty="0">
              <a:solidFill>
                <a:schemeClr val="bg1"/>
              </a:solidFill>
            </a:rPr>
            <a:t>Fall, der eine medizinische Behandlung erfordert, + angepasste Arbeit</a:t>
          </a:r>
          <a:endParaRPr lang="de" sz="1050" kern="1200" dirty="0">
            <a:solidFill>
              <a:schemeClr val="bg1"/>
            </a:solidFill>
          </a:endParaRPr>
        </a:p>
      </dsp:txBody>
      <dsp:txXfrm>
        <a:off x="1554799" y="1223240"/>
        <a:ext cx="1497214" cy="611620"/>
      </dsp:txXfrm>
    </dsp:sp>
    <dsp:sp modelId="{7BB1B730-9F14-4245-A326-004E3CAE4E70}">
      <dsp:nvSpPr>
        <dsp:cNvPr id="0" name=""/>
        <dsp:cNvSpPr/>
      </dsp:nvSpPr>
      <dsp:spPr>
        <a:xfrm>
          <a:off x="767802" y="1834860"/>
          <a:ext cx="3071208" cy="611620"/>
        </a:xfrm>
        <a:prstGeom prst="trapezoid">
          <a:avLst>
            <a:gd name="adj" fmla="val 62768"/>
          </a:avLst>
        </a:prstGeom>
        <a:solidFill>
          <a:srgbClr val="124F96">
            <a:alpha val="70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" sz="1050" b="0" i="0" u="none" kern="1200" baseline="0" dirty="0">
              <a:solidFill>
                <a:schemeClr val="bg1"/>
              </a:solidFill>
            </a:rPr>
            <a:t>Erste Hilfe</a:t>
          </a:r>
          <a:endParaRPr lang="de" sz="1050" kern="1200" dirty="0">
            <a:solidFill>
              <a:schemeClr val="bg1"/>
            </a:solidFill>
          </a:endParaRPr>
        </a:p>
      </dsp:txBody>
      <dsp:txXfrm>
        <a:off x="1305263" y="1834860"/>
        <a:ext cx="1996285" cy="611620"/>
      </dsp:txXfrm>
    </dsp:sp>
    <dsp:sp modelId="{FC29730D-F91B-1345-9A41-706B93DE5957}">
      <dsp:nvSpPr>
        <dsp:cNvPr id="0" name=""/>
        <dsp:cNvSpPr/>
      </dsp:nvSpPr>
      <dsp:spPr>
        <a:xfrm>
          <a:off x="383901" y="2446480"/>
          <a:ext cx="3839010" cy="611620"/>
        </a:xfrm>
        <a:prstGeom prst="trapezoid">
          <a:avLst>
            <a:gd name="adj" fmla="val 62768"/>
          </a:avLst>
        </a:prstGeom>
        <a:solidFill>
          <a:srgbClr val="124F96">
            <a:alpha val="60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" sz="1050" b="0" i="0" u="none" kern="1200" baseline="0" dirty="0">
              <a:solidFill>
                <a:schemeClr val="bg1"/>
              </a:solidFill>
            </a:rPr>
            <a:t>Beinahe-Unfall</a:t>
          </a:r>
          <a:endParaRPr lang="de" sz="1050" kern="1200" dirty="0">
            <a:solidFill>
              <a:schemeClr val="bg1"/>
            </a:solidFill>
          </a:endParaRPr>
        </a:p>
      </dsp:txBody>
      <dsp:txXfrm>
        <a:off x="1055727" y="2446480"/>
        <a:ext cx="2495357" cy="611620"/>
      </dsp:txXfrm>
    </dsp:sp>
    <dsp:sp modelId="{DC7F84B9-A91A-064F-AC94-E87AB7F9C9AB}">
      <dsp:nvSpPr>
        <dsp:cNvPr id="0" name=""/>
        <dsp:cNvSpPr/>
      </dsp:nvSpPr>
      <dsp:spPr>
        <a:xfrm>
          <a:off x="0" y="3058100"/>
          <a:ext cx="4606813" cy="611620"/>
        </a:xfrm>
        <a:prstGeom prst="trapezoid">
          <a:avLst>
            <a:gd name="adj" fmla="val 62768"/>
          </a:avLst>
        </a:prstGeom>
        <a:solidFill>
          <a:srgbClr val="124F96">
            <a:alpha val="50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" sz="1050" b="0" i="0" u="none" kern="1200" baseline="0" dirty="0">
              <a:solidFill>
                <a:schemeClr val="bg1"/>
              </a:solidFill>
            </a:rPr>
            <a:t>Anomalie/gefährliche Situation</a:t>
          </a:r>
          <a:endParaRPr lang="de" sz="1050" kern="1200" dirty="0">
            <a:solidFill>
              <a:schemeClr val="bg1"/>
            </a:solidFill>
          </a:endParaRPr>
        </a:p>
      </dsp:txBody>
      <dsp:txXfrm>
        <a:off x="806192" y="3058100"/>
        <a:ext cx="2994428" cy="6116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26C1A-E9C0-3649-8DE0-0F721770D521}" type="datetimeFigureOut">
              <a:rPr lang="fr-FR" smtClean="0"/>
              <a:pPr/>
              <a:t>02/10/2017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351CB-C7E3-8F4F-AA6E-DB407BF173D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1562076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6820A-C1B1-9944-A68D-DA5B884778EE}" type="datetimeFigureOut">
              <a:rPr lang="fr-FR" smtClean="0"/>
              <a:pPr/>
              <a:t>02/10/2017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EBCA58-F001-2A42-AB6A-B366B18E47A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2721086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EE3C77AA-2344-FB4A-9185-A1A911999188}" type="slidenum">
              <a:rPr/>
              <a:pPr algn="l" rtl="0"/>
              <a:t>3</a:t>
            </a:fld>
            <a:endParaRPr lang="de" altLang="fr-FR"/>
          </a:p>
        </p:txBody>
      </p:sp>
    </p:spTree>
    <p:extLst>
      <p:ext uri="{BB962C8B-B14F-4D97-AF65-F5344CB8AC3E}">
        <p14:creationId xmlns="" xmlns:p14="http://schemas.microsoft.com/office/powerpoint/2010/main" val="701096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EE3C77AA-2344-FB4A-9185-A1A911999188}" type="slidenum">
              <a:rPr/>
              <a:pPr algn="l" rtl="0"/>
              <a:t>6</a:t>
            </a:fld>
            <a:endParaRPr lang="de" altLang="fr-FR"/>
          </a:p>
        </p:txBody>
      </p:sp>
    </p:spTree>
    <p:extLst>
      <p:ext uri="{BB962C8B-B14F-4D97-AF65-F5344CB8AC3E}">
        <p14:creationId xmlns="" xmlns:p14="http://schemas.microsoft.com/office/powerpoint/2010/main" val="1082164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433" y="0"/>
            <a:ext cx="9146433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188000" y="2106000"/>
            <a:ext cx="7276629" cy="1487487"/>
          </a:xfrm>
        </p:spPr>
        <p:txBody>
          <a:bodyPr lIns="0" rIns="0"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0" hasCustomPrompt="1"/>
          </p:nvPr>
        </p:nvSpPr>
        <p:spPr>
          <a:xfrm>
            <a:off x="1188000" y="3639600"/>
            <a:ext cx="7276629" cy="1778000"/>
          </a:xfrm>
        </p:spPr>
        <p:txBody>
          <a:bodyPr lIns="0" r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 smtClean="0"/>
              <a:t>Cliquez pour modifier les styles des sous-titres du masque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750000"/>
            <a:ext cx="9144000" cy="10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TOTAL_LOGO_bandeau_01_haut_T_RGB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363225"/>
            <a:ext cx="6084167" cy="8609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smtClean="0"/>
              <a:t>Presentation title - Place and Country - Date Month Day Year</a:t>
            </a:r>
            <a:endParaRPr lang="fr-FR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smtClean="0"/>
              <a:t>Presentation title - Place and Country - Date Month Day Year</a:t>
            </a:r>
            <a:endParaRPr lang="fr-FR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457200" y="1125538"/>
            <a:ext cx="8218800" cy="5040311"/>
          </a:xfrm>
        </p:spPr>
        <p:txBody>
          <a:bodyPr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</p:txBody>
      </p:sp>
    </p:spTree>
    <p:extLst>
      <p:ext uri="{BB962C8B-B14F-4D97-AF65-F5344CB8AC3E}">
        <p14:creationId xmlns="" xmlns:p14="http://schemas.microsoft.com/office/powerpoint/2010/main" val="365818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2493952"/>
            <a:ext cx="7772400" cy="1362075"/>
          </a:xfrm>
        </p:spPr>
        <p:txBody>
          <a:bodyPr anchor="ctr">
            <a:noAutofit/>
          </a:bodyPr>
          <a:lstStyle>
            <a:lvl1pPr algn="l">
              <a:defRPr sz="3200" b="1" cap="all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Presentation title - Place and Country - Date Month Day Year</a:t>
            </a:r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8928000" y="0"/>
            <a:ext cx="216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Helvetica"/>
              <a:cs typeface="Helvetic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4038600" cy="50006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1080000" indent="-180000"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038600" cy="50006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Presentation title - Place and Country - Date Month Day Year</a:t>
            </a:r>
            <a:endParaRPr lang="fr-FR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bar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1695600"/>
            <a:ext cx="8218800" cy="428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 smtClean="0"/>
              <a:t>Bar graph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 - Place and Country - Date Month Day Year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2267744" y="1418400"/>
            <a:ext cx="4608512" cy="338554"/>
          </a:xfrm>
        </p:spPr>
        <p:txBody>
          <a:bodyPr wrap="square" anchor="t" anchorCtr="1">
            <a:spAutoFit/>
          </a:bodyPr>
          <a:lstStyle>
            <a:lvl1pPr algn="ctr">
              <a:buNone/>
              <a:defRPr sz="1600"/>
            </a:lvl1pPr>
          </a:lstStyle>
          <a:p>
            <a:pPr lvl="0"/>
            <a:r>
              <a:rPr lang="fr-FR" dirty="0" smtClean="0"/>
              <a:t>Bar graph </a:t>
            </a:r>
            <a:r>
              <a:rPr lang="fr-FR" dirty="0" err="1" smtClean="0"/>
              <a:t>title</a:t>
            </a:r>
            <a:endParaRPr lang="fr-FR" dirty="0"/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dirty="0" smtClean="0"/>
              <a:t>Source</a:t>
            </a:r>
          </a:p>
        </p:txBody>
      </p:sp>
    </p:spTree>
    <p:extLst>
      <p:ext uri="{BB962C8B-B14F-4D97-AF65-F5344CB8AC3E}">
        <p14:creationId xmlns="" xmlns:p14="http://schemas.microsoft.com/office/powerpoint/2010/main" val="2300454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Graphiques bar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972000"/>
            <a:ext cx="8218800" cy="248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 smtClean="0"/>
              <a:t>Bar graph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 - Place and Country - Date Month Day Year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457200" y="3510000"/>
            <a:ext cx="8218800" cy="248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 smtClean="0"/>
              <a:t>Bar graph</a:t>
            </a:r>
            <a:endParaRPr lang="fr-FR" dirty="0"/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dirty="0" smtClean="0"/>
              <a:t>Source</a:t>
            </a:r>
          </a:p>
        </p:txBody>
      </p:sp>
    </p:spTree>
    <p:extLst>
      <p:ext uri="{BB962C8B-B14F-4D97-AF65-F5344CB8AC3E}">
        <p14:creationId xmlns="" xmlns:p14="http://schemas.microsoft.com/office/powerpoint/2010/main" val="2300454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ann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1767600"/>
            <a:ext cx="8218800" cy="42480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fr-FR" dirty="0" smtClean="0"/>
              <a:t>Ring graph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 - Place and Country - Date Month Day Year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2267744" y="1418400"/>
            <a:ext cx="4608512" cy="338554"/>
          </a:xfrm>
        </p:spPr>
        <p:txBody>
          <a:bodyPr wrap="square" anchor="t" anchorCtr="1">
            <a:spAutoFit/>
          </a:bodyPr>
          <a:lstStyle>
            <a:lvl1pPr algn="ctr">
              <a:spcBef>
                <a:spcPct val="50000"/>
              </a:spcBef>
              <a:buNone/>
              <a:defRPr sz="1600"/>
            </a:lvl1pPr>
          </a:lstStyle>
          <a:p>
            <a:pPr algn="ctr">
              <a:spcBef>
                <a:spcPct val="50000"/>
              </a:spcBef>
            </a:pPr>
            <a:r>
              <a:rPr lang="en-GB" sz="1600" dirty="0" smtClean="0">
                <a:cs typeface="Arial"/>
              </a:rPr>
              <a:t>Ring graph title</a:t>
            </a:r>
            <a:endParaRPr lang="en-GB" sz="1600" dirty="0">
              <a:cs typeface="Arial"/>
            </a:endParaRP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dirty="0" smtClean="0"/>
              <a:t>Source</a:t>
            </a:r>
          </a:p>
        </p:txBody>
      </p:sp>
    </p:spTree>
    <p:extLst>
      <p:ext uri="{BB962C8B-B14F-4D97-AF65-F5344CB8AC3E}">
        <p14:creationId xmlns="" xmlns:p14="http://schemas.microsoft.com/office/powerpoint/2010/main" val="2300454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1125538"/>
            <a:ext cx="8218488" cy="4896000"/>
          </a:xfrm>
          <a:prstGeom prst="rect">
            <a:avLst/>
          </a:prstGeom>
        </p:spPr>
        <p:txBody>
          <a:bodyPr anchor="t" anchorCtr="0"/>
          <a:lstStyle>
            <a:lvl1pPr>
              <a:defRPr/>
            </a:lvl1pPr>
          </a:lstStyle>
          <a:p>
            <a:pPr lvl="0"/>
            <a:r>
              <a:rPr lang="fr-FR" dirty="0" smtClean="0"/>
              <a:t>Table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 - Place and Country - Date Month Day Year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dirty="0" smtClean="0"/>
              <a:t>Source</a:t>
            </a:r>
          </a:p>
        </p:txBody>
      </p:sp>
    </p:spTree>
    <p:extLst>
      <p:ext uri="{BB962C8B-B14F-4D97-AF65-F5344CB8AC3E}">
        <p14:creationId xmlns="" xmlns:p14="http://schemas.microsoft.com/office/powerpoint/2010/main" val="2300454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Presentation title - Place and Country - Date Month Day Year</a:t>
            </a:r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957685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8488" cy="635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noProof="0" dirty="0" smtClean="0"/>
              <a:t>Cliquez et modifiez le titre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57200" y="6411916"/>
            <a:ext cx="55626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n-lt"/>
                <a:cs typeface="Helvetica"/>
              </a:defRPr>
            </a:lvl1pPr>
          </a:lstStyle>
          <a:p>
            <a:r>
              <a:rPr lang="en-US" dirty="0" smtClean="0"/>
              <a:t>Presentation title - Place and Country - Date Month Day Year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411916"/>
            <a:ext cx="725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Helvetica"/>
              </a:defRPr>
            </a:lvl1pPr>
          </a:lstStyle>
          <a:p>
            <a:fld id="{21F90BE8-D879-4F46-ACF9-7BCC67DCFB7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9031305" y="0"/>
            <a:ext cx="112695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Helvetica"/>
              <a:cs typeface="Helvetica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457200" y="6311850"/>
            <a:ext cx="8686800" cy="1588"/>
          </a:xfrm>
          <a:prstGeom prst="line">
            <a:avLst/>
          </a:prstGeom>
          <a:ln w="9525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rot="5400000">
            <a:off x="7334251" y="6594478"/>
            <a:ext cx="365125" cy="1588"/>
          </a:xfrm>
          <a:prstGeom prst="line">
            <a:avLst/>
          </a:prstGeom>
          <a:ln w="6350" cap="flat" cmpd="sng" algn="ctr">
            <a:solidFill>
              <a:schemeClr val="tx1">
                <a:alpha val="7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8218488" cy="5001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dirty="0" smtClean="0"/>
              <a:t>Modifiez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r>
              <a:rPr lang="fr-FR" noProof="0" dirty="0" smtClean="0"/>
              <a:t>Quatrième niveau</a:t>
            </a:r>
          </a:p>
        </p:txBody>
      </p:sp>
      <p:pic>
        <p:nvPicPr>
          <p:cNvPr id="11" name="Image 10" descr="TOTAL_AD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087" y="6374892"/>
            <a:ext cx="1008000" cy="4021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90" r:id="rId2"/>
    <p:sldLayoutId id="2147483658" r:id="rId3"/>
    <p:sldLayoutId id="2147483659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200" b="1" i="0" kern="1200" cap="all">
          <a:solidFill>
            <a:schemeClr val="accent3">
              <a:lumMod val="75000"/>
            </a:schemeClr>
          </a:solidFill>
          <a:latin typeface="+mj-lt"/>
          <a:ea typeface="+mj-ea"/>
          <a:cs typeface="Arial"/>
        </a:defRPr>
      </a:lvl1pPr>
    </p:titleStyle>
    <p:bodyStyle>
      <a:lvl1pPr marL="285750" indent="-285750" algn="l" defTabSz="457200" rtl="0" eaLnBrk="1" latinLnBrk="0" hangingPunct="1">
        <a:spcBef>
          <a:spcPts val="300"/>
        </a:spcBef>
        <a:spcAft>
          <a:spcPts val="300"/>
        </a:spcAft>
        <a:buClr>
          <a:schemeClr val="accent3">
            <a:lumMod val="75000"/>
          </a:schemeClr>
        </a:buClr>
        <a:buSzPct val="120000"/>
        <a:buFont typeface="Lucida Grande"/>
        <a:buChar char="●"/>
        <a:defRPr sz="2000" kern="1200">
          <a:solidFill>
            <a:schemeClr val="tx1"/>
          </a:solidFill>
          <a:latin typeface="+mn-lt"/>
          <a:ea typeface="+mn-ea"/>
          <a:cs typeface="Arial"/>
        </a:defRPr>
      </a:lvl1pPr>
      <a:lvl2pPr marL="447675" indent="-180975" algn="l" defTabSz="533400" rtl="0" eaLnBrk="1" latinLnBrk="0" hangingPunct="1">
        <a:spcBef>
          <a:spcPts val="300"/>
        </a:spcBef>
        <a:spcAft>
          <a:spcPts val="300"/>
        </a:spcAft>
        <a:buClr>
          <a:schemeClr val="accent3">
            <a:lumMod val="75000"/>
          </a:schemeClr>
        </a:buClr>
        <a:buFont typeface="Lucida Grande"/>
        <a:buChar char="-"/>
        <a:defRPr sz="1800" kern="1200">
          <a:solidFill>
            <a:schemeClr val="tx1"/>
          </a:solidFill>
          <a:latin typeface="+mn-lt"/>
          <a:ea typeface="+mn-ea"/>
          <a:cs typeface="Arial"/>
        </a:defRPr>
      </a:lvl2pPr>
      <a:lvl3pPr marL="806450" indent="-180975" algn="l" defTabSz="457200" rtl="0" eaLnBrk="1" latinLnBrk="0" hangingPunct="1">
        <a:spcBef>
          <a:spcPts val="300"/>
        </a:spcBef>
        <a:spcAft>
          <a:spcPts val="300"/>
        </a:spcAft>
        <a:buClr>
          <a:schemeClr val="accent3">
            <a:lumMod val="75000"/>
          </a:schemeClr>
        </a:buClr>
        <a:buSzPct val="100000"/>
        <a:buFont typeface="Lucida Grande"/>
        <a:buChar char="•"/>
        <a:defRPr sz="1600" kern="1200">
          <a:solidFill>
            <a:schemeClr val="tx1"/>
          </a:solidFill>
          <a:latin typeface="+mn-lt"/>
          <a:ea typeface="+mn-ea"/>
          <a:cs typeface="Arial"/>
        </a:defRPr>
      </a:lvl3pPr>
      <a:lvl4pPr marL="1076325" indent="-171450" algn="l" defTabSz="457200" rtl="0" eaLnBrk="1" latinLnBrk="0" hangingPunct="1">
        <a:spcBef>
          <a:spcPts val="300"/>
        </a:spcBef>
        <a:spcAft>
          <a:spcPts val="300"/>
        </a:spcAft>
        <a:buClr>
          <a:schemeClr val="accent3">
            <a:lumMod val="75000"/>
          </a:schemeClr>
        </a:buClr>
        <a:buSzPct val="80000"/>
        <a:buFont typeface="Lucida Grande"/>
        <a:buChar char="-"/>
        <a:tabLst/>
        <a:defRPr sz="1600" kern="1200">
          <a:solidFill>
            <a:schemeClr val="tx1"/>
          </a:solidFill>
          <a:latin typeface="+mn-lt"/>
          <a:ea typeface="+mn-ea"/>
          <a:cs typeface="Helvetica"/>
        </a:defRPr>
      </a:lvl4pPr>
      <a:lvl5pPr marL="1260000" indent="-180975" algn="l" defTabSz="352425" rtl="0" eaLnBrk="1" latinLnBrk="0" hangingPunct="1">
        <a:spcBef>
          <a:spcPts val="300"/>
        </a:spcBef>
        <a:spcAft>
          <a:spcPts val="300"/>
        </a:spcAft>
        <a:buClr>
          <a:srgbClr val="800000"/>
        </a:buClr>
        <a:buSzPct val="100000"/>
        <a:buFont typeface="Lucida Grande"/>
        <a:buNone/>
        <a:defRPr sz="1600" kern="1200">
          <a:solidFill>
            <a:schemeClr val="tx1"/>
          </a:solidFill>
          <a:latin typeface="+mn-lt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ZoneTexte 1"/>
          <p:cNvSpPr txBox="1">
            <a:spLocks noChangeArrowheads="1"/>
          </p:cNvSpPr>
          <p:nvPr/>
        </p:nvSpPr>
        <p:spPr bwMode="auto">
          <a:xfrm>
            <a:off x="3200400" y="3276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rtl="0" eaLnBrk="1" hangingPunct="1"/>
            <a:endParaRPr lang="en" alt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87450" y="2106613"/>
            <a:ext cx="7277100" cy="1487487"/>
          </a:xfrm>
        </p:spPr>
        <p:txBody>
          <a:bodyPr/>
          <a:lstStyle/>
          <a:p>
            <a:pPr algn="l" rtl="0" eaLnBrk="1" fontAlgn="auto" hangingPunct="1">
              <a:spcAft>
                <a:spcPts val="0"/>
              </a:spcAft>
              <a:defRPr/>
            </a:pPr>
            <a:r>
              <a:rPr lang="en" b="1" i="0" u="none" baseline="0">
                <a:ea typeface="+mj-ea"/>
              </a:rPr>
              <a:t>Anomaly Reporting</a:t>
            </a:r>
            <a:endParaRPr lang="en" dirty="0">
              <a:ea typeface="+mj-ea"/>
            </a:endParaRPr>
          </a:p>
        </p:txBody>
      </p:sp>
      <p:sp>
        <p:nvSpPr>
          <p:cNvPr id="14339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1187450" y="3640138"/>
            <a:ext cx="7277100" cy="1778000"/>
          </a:xfrm>
        </p:spPr>
        <p:txBody>
          <a:bodyPr/>
          <a:lstStyle/>
          <a:p>
            <a:r>
              <a:rPr lang="en" dirty="0" smtClean="0">
                <a:cs typeface="Arial" pitchFamily="34" charset="0"/>
              </a:rPr>
              <a:t>Safety Training for New Recruits</a:t>
            </a:r>
          </a:p>
          <a:p>
            <a:pPr algn="l" rtl="0" eaLnBrk="1" hangingPunct="1"/>
            <a:r>
              <a:rPr lang="en" b="0" i="0" u="none" baseline="0" dirty="0" smtClean="0">
                <a:cs typeface="Arial" charset="0"/>
              </a:rPr>
              <a:t>Module </a:t>
            </a:r>
            <a:r>
              <a:rPr lang="en" b="0" i="0" u="none" baseline="0" dirty="0">
                <a:cs typeface="Arial" charset="0"/>
              </a:rPr>
              <a:t>TCG 5.2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r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de" altLang="fr-FR" cap="none">
              <a:cs typeface="Arial" charset="0"/>
            </a:endParaRPr>
          </a:p>
        </p:txBody>
      </p:sp>
      <p:sp>
        <p:nvSpPr>
          <p:cNvPr id="22530" name="Espace réservé du numéro de diapositive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rtl="0"/>
            <a:fld id="{FB58B1F8-0A92-114F-BCA6-593F1AB68938}" type="slidenum">
              <a:rPr>
                <a:solidFill>
                  <a:srgbClr val="898989"/>
                </a:solidFill>
                <a:ea typeface="Helvetica" charset="0"/>
                <a:cs typeface="Helvetica" charset="0"/>
              </a:rPr>
              <a:pPr algn="r" rtl="0"/>
              <a:t>10</a:t>
            </a:fld>
            <a:endParaRPr lang="de" altLang="fr-FR">
              <a:solidFill>
                <a:srgbClr val="898989"/>
              </a:solidFill>
              <a:ea typeface="Helvetica" charset="0"/>
              <a:cs typeface="Helvetica" charset="0"/>
            </a:endParaRPr>
          </a:p>
        </p:txBody>
      </p:sp>
      <p:pic>
        <p:nvPicPr>
          <p:cNvPr id="22531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1268413"/>
            <a:ext cx="6300788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anchor="t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rtl="0"/>
            <a:r>
              <a:rPr lang="de" sz="1000" b="0" i="0" u="none" baseline="0" dirty="0"/>
              <a:t>Integrationskit H3SE - TCG 5.2 – Die Meldung einer Anomalie – V2</a:t>
            </a:r>
            <a:endParaRPr lang="de" altLang="fr-FR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r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rtl="0"/>
            <a:r>
              <a:rPr lang="de" b="1" i="0" u="none" cap="none" baseline="0">
                <a:cs typeface="Arial" charset="0"/>
              </a:rPr>
              <a:t>ZUSAMMENFASSUNG ÜBER DIE ANOMALIEN:</a:t>
            </a:r>
            <a:r>
              <a:rPr lang="de" cap="none">
                <a:cs typeface="Arial" charset="0"/>
              </a:rPr>
              <a:t/>
            </a:r>
            <a:br>
              <a:rPr lang="de" cap="none">
                <a:cs typeface="Arial" charset="0"/>
              </a:rPr>
            </a:br>
            <a:endParaRPr lang="de" altLang="fr-FR" cap="none" dirty="0">
              <a:cs typeface="Arial" charset="0"/>
            </a:endParaRPr>
          </a:p>
        </p:txBody>
      </p:sp>
      <p:sp>
        <p:nvSpPr>
          <p:cNvPr id="23554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469900" y="1268413"/>
            <a:ext cx="8218488" cy="5040312"/>
          </a:xfrm>
        </p:spPr>
        <p:txBody>
          <a:bodyPr/>
          <a:lstStyle/>
          <a:p>
            <a:pPr marL="0" indent="0" algn="l" rtl="0">
              <a:buFont typeface="Lucida Grande" charset="0"/>
              <a:buNone/>
            </a:pPr>
            <a:r>
              <a:rPr lang="de" b="1" i="0" u="none" baseline="0">
                <a:cs typeface="Arial" charset="0"/>
              </a:rPr>
              <a:t>Es ist unerlässlich, die Anomalien zu erkennen und dann zu melden, damit sie korrigiert werden. </a:t>
            </a:r>
          </a:p>
          <a:p>
            <a:pPr marL="0" indent="0" algn="l" rtl="0">
              <a:buFont typeface="Lucida Grande" charset="0"/>
              <a:buNone/>
            </a:pPr>
            <a:endParaRPr lang="de" altLang="fr-FR" b="1" dirty="0">
              <a:cs typeface="Arial" charset="0"/>
            </a:endParaRPr>
          </a:p>
          <a:p>
            <a:pPr algn="l" rtl="0"/>
            <a:r>
              <a:rPr lang="de" b="0" i="0" u="none" baseline="0">
                <a:cs typeface="Arial" charset="0"/>
              </a:rPr>
              <a:t>Mögliche Ursachen von Vorfällen und Unfällen mit zuweilen ernsten Folgen (von materiellem Schaden über Verletzungen bis hin zum Tod).</a:t>
            </a:r>
          </a:p>
          <a:p>
            <a:pPr algn="l" rtl="0"/>
            <a:r>
              <a:rPr lang="de" b="0" i="0" u="none" baseline="0">
                <a:cs typeface="Arial" charset="0"/>
              </a:rPr>
              <a:t>Wenn Sie eine Anomalie feststellen, müssen Sie sie wenn möglich korrigieren und sie zurückverfolgen/melden, damit sie von der für Ihren Standort bestimmten Kontaktperson behandelt und korrigiert werden kann.</a:t>
            </a:r>
          </a:p>
          <a:p>
            <a:pPr algn="l" rtl="0"/>
            <a:r>
              <a:rPr lang="de" b="0" i="0" u="none" baseline="0">
                <a:cs typeface="Arial" charset="0"/>
              </a:rPr>
              <a:t>Ein nützliches Mittel: die STOPP-Karte.</a:t>
            </a:r>
          </a:p>
          <a:p>
            <a:pPr algn="l" rtl="0"/>
            <a:r>
              <a:rPr lang="de" b="0" i="0" u="none" baseline="0">
                <a:cs typeface="Arial" charset="0"/>
              </a:rPr>
              <a:t>Eine gemeinsame HSE-Praxis der ganzen Total-Gruppe mittels der DIR GR SEK 002. </a:t>
            </a:r>
            <a:endParaRPr lang="de" altLang="fr-FR" dirty="0">
              <a:cs typeface="Arial" charset="0"/>
            </a:endParaRPr>
          </a:p>
        </p:txBody>
      </p:sp>
      <p:sp>
        <p:nvSpPr>
          <p:cNvPr id="23555" name="Espace réservé du numéro de diapositive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rtl="0"/>
            <a:fld id="{81339FD7-F2E2-B54C-BD1D-6B761D9912C4}" type="slidenum">
              <a:rPr>
                <a:solidFill>
                  <a:srgbClr val="898989"/>
                </a:solidFill>
                <a:ea typeface="Helvetica" charset="0"/>
                <a:cs typeface="Helvetica" charset="0"/>
              </a:rPr>
              <a:pPr algn="r" rtl="0"/>
              <a:t>11</a:t>
            </a:fld>
            <a:endParaRPr lang="de" altLang="fr-FR">
              <a:solidFill>
                <a:srgbClr val="898989"/>
              </a:solidFill>
              <a:ea typeface="Helvetica" charset="0"/>
              <a:cs typeface="Helvetica" charset="0"/>
            </a:endParaRPr>
          </a:p>
        </p:txBody>
      </p:sp>
      <p:sp>
        <p:nvSpPr>
          <p:cNvPr id="23556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anchor="t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rtl="0"/>
            <a:r>
              <a:rPr lang="de" sz="1000" b="0" i="0" u="none" baseline="0" dirty="0"/>
              <a:t>Integrationskit H3SE - TCG 5.2 – Die Meldung einer Anomalie – V1</a:t>
            </a:r>
            <a:endParaRPr lang="de" altLang="fr-FR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r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rtl="0"/>
            <a:r>
              <a:rPr lang="de" b="1" i="0" u="none" cap="none" baseline="0">
                <a:cs typeface="Arial" charset="0"/>
              </a:rPr>
              <a:t>DAS BERICHTSTOOL</a:t>
            </a:r>
          </a:p>
        </p:txBody>
      </p:sp>
      <p:sp>
        <p:nvSpPr>
          <p:cNvPr id="24578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457200" y="1125538"/>
            <a:ext cx="8218488" cy="5040312"/>
          </a:xfrm>
          <a:solidFill>
            <a:srgbClr val="FFFF00"/>
          </a:solidFill>
        </p:spPr>
        <p:txBody>
          <a:bodyPr/>
          <a:lstStyle/>
          <a:p>
            <a:pPr algn="l" rtl="0"/>
            <a:r>
              <a:rPr lang="de" b="0" i="0" u="none" baseline="0">
                <a:cs typeface="Arial" charset="0"/>
              </a:rPr>
              <a:t>Eine Folie für die Präsentation des Berichtstools vorbereiten, das für den Bereich spezifisch ist.</a:t>
            </a:r>
          </a:p>
        </p:txBody>
      </p:sp>
      <p:sp>
        <p:nvSpPr>
          <p:cNvPr id="24579" name="Espace réservé du numéro de diapositive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rtl="0"/>
            <a:fld id="{3679C47B-A227-F24E-AC1E-564B0D645501}" type="slidenum">
              <a:rPr>
                <a:solidFill>
                  <a:srgbClr val="898989"/>
                </a:solidFill>
                <a:ea typeface="Helvetica" charset="0"/>
                <a:cs typeface="Helvetica" charset="0"/>
              </a:rPr>
              <a:pPr algn="r" rtl="0"/>
              <a:t>12</a:t>
            </a:fld>
            <a:endParaRPr lang="de" altLang="fr-FR">
              <a:solidFill>
                <a:srgbClr val="898989"/>
              </a:solidFill>
              <a:ea typeface="Helvetica" charset="0"/>
              <a:cs typeface="Helvetica" charset="0"/>
            </a:endParaRPr>
          </a:p>
        </p:txBody>
      </p:sp>
      <p:sp>
        <p:nvSpPr>
          <p:cNvPr id="6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anchor="t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rtl="0"/>
            <a:r>
              <a:rPr lang="de" sz="1000" b="0" i="0" u="none" baseline="0" dirty="0"/>
              <a:t>Integrationskit H3SE - TCG 5.2 – Die Meldung einer Anomalie – V2</a:t>
            </a:r>
            <a:endParaRPr lang="de" altLang="fr-FR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r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rtl="0"/>
            <a:r>
              <a:rPr lang="de" b="1" i="0" u="none" cap="none" baseline="0">
                <a:cs typeface="Arial" charset="0"/>
              </a:rPr>
              <a:t>ANOMALIENKARTE</a:t>
            </a:r>
          </a:p>
        </p:txBody>
      </p:sp>
      <p:sp>
        <p:nvSpPr>
          <p:cNvPr id="25602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457200" y="1125538"/>
            <a:ext cx="8218488" cy="5040312"/>
          </a:xfrm>
          <a:solidFill>
            <a:srgbClr val="FFFF00"/>
          </a:solidFill>
        </p:spPr>
        <p:txBody>
          <a:bodyPr/>
          <a:lstStyle/>
          <a:p>
            <a:pPr algn="l" rtl="0"/>
            <a:r>
              <a:rPr lang="de" b="0" i="0" u="none" baseline="0">
                <a:cs typeface="Arial" charset="0"/>
              </a:rPr>
              <a:t>Eine Folie für die Präsentation der Anomalienkarte vorbereiten, die für den Bereich spezifisch ist.</a:t>
            </a:r>
          </a:p>
        </p:txBody>
      </p:sp>
      <p:sp>
        <p:nvSpPr>
          <p:cNvPr id="25603" name="Espace réservé du numéro de diapositive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rtl="0"/>
            <a:fld id="{CBFE2ED0-2F26-D14F-9602-550417D89148}" type="slidenum">
              <a:rPr>
                <a:solidFill>
                  <a:srgbClr val="898989"/>
                </a:solidFill>
                <a:ea typeface="Helvetica" charset="0"/>
                <a:cs typeface="Helvetica" charset="0"/>
              </a:rPr>
              <a:pPr algn="r" rtl="0"/>
              <a:t>13</a:t>
            </a:fld>
            <a:endParaRPr lang="de" altLang="fr-FR">
              <a:solidFill>
                <a:srgbClr val="898989"/>
              </a:solidFill>
              <a:ea typeface="Helvetica" charset="0"/>
              <a:cs typeface="Helvetica" charset="0"/>
            </a:endParaRPr>
          </a:p>
        </p:txBody>
      </p:sp>
      <p:sp>
        <p:nvSpPr>
          <p:cNvPr id="6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48251"/>
            <a:ext cx="5562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anchor="t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rtl="0"/>
            <a:r>
              <a:rPr lang="de" sz="1000" b="0" i="0" u="none" baseline="0" dirty="0"/>
              <a:t>Integrationskit H3SE - TCG 5.2 – Die Meldung einer Anomalie – V2</a:t>
            </a:r>
            <a:endParaRPr lang="de" altLang="fr-FR" sz="1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631" y="1845850"/>
            <a:ext cx="277994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9659" y="1845850"/>
            <a:ext cx="2724334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ZoneTexte 1"/>
          <p:cNvSpPr txBox="1">
            <a:spLocks noChangeArrowheads="1"/>
          </p:cNvSpPr>
          <p:nvPr/>
        </p:nvSpPr>
        <p:spPr bwMode="auto">
          <a:xfrm>
            <a:off x="3200400" y="3276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rtl="0" eaLnBrk="1" hangingPunct="1"/>
            <a:endParaRPr lang="de" alt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87450" y="2106613"/>
            <a:ext cx="7277100" cy="1487487"/>
          </a:xfrm>
        </p:spPr>
        <p:txBody>
          <a:bodyPr/>
          <a:lstStyle/>
          <a:p>
            <a:pPr algn="l" rtl="0" eaLnBrk="1" fontAlgn="auto" hangingPunct="1">
              <a:spcAft>
                <a:spcPts val="0"/>
              </a:spcAft>
              <a:defRPr/>
            </a:pPr>
            <a:r>
              <a:rPr lang="de" b="1" i="0" u="none" baseline="0">
                <a:ea typeface="+mj-ea"/>
              </a:rPr>
              <a:t>Die Meldung einer Anomalie</a:t>
            </a:r>
            <a:endParaRPr lang="de" dirty="0">
              <a:ea typeface="+mj-ea"/>
            </a:endParaRPr>
          </a:p>
        </p:txBody>
      </p:sp>
      <p:sp>
        <p:nvSpPr>
          <p:cNvPr id="14339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1187450" y="3640138"/>
            <a:ext cx="7277100" cy="1778000"/>
          </a:xfrm>
        </p:spPr>
        <p:txBody>
          <a:bodyPr/>
          <a:lstStyle/>
          <a:p>
            <a:pPr algn="l" rtl="0" eaLnBrk="1" hangingPunct="1"/>
            <a:r>
              <a:rPr lang="de" b="0" i="0" u="none" baseline="0">
                <a:cs typeface="Arial" charset="0"/>
              </a:rPr>
              <a:t>H3SE-Integrationskit</a:t>
            </a:r>
          </a:p>
          <a:p>
            <a:pPr algn="l" rtl="0" eaLnBrk="1" hangingPunct="1"/>
            <a:r>
              <a:rPr lang="de" b="0" i="0" u="none" baseline="0">
                <a:cs typeface="Arial" charset="0"/>
              </a:rPr>
              <a:t>TCG-Modul 5.2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 eaLnBrk="1" hangingPunct="1">
              <a:defRPr/>
            </a:pPr>
            <a:r>
              <a:rPr lang="de" b="1" i="0" u="none" baseline="0"/>
              <a:t>Ziele des Moduls</a:t>
            </a:r>
            <a:endParaRPr lang="de" dirty="0"/>
          </a:p>
        </p:txBody>
      </p:sp>
      <p:sp>
        <p:nvSpPr>
          <p:cNvPr id="15362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457200" y="1844675"/>
            <a:ext cx="8218488" cy="2735263"/>
          </a:xfrm>
        </p:spPr>
        <p:txBody>
          <a:bodyPr>
            <a:normAutofit lnSpcReduction="10000"/>
          </a:bodyPr>
          <a:lstStyle/>
          <a:p>
            <a:pPr marL="0" indent="0" algn="l" rtl="0" eaLnBrk="1" hangingPunct="1">
              <a:buFont typeface="Lucida Grande" charset="0"/>
              <a:buNone/>
            </a:pPr>
            <a:r>
              <a:rPr lang="de" sz="1800" b="0" i="0" u="none" baseline="0">
                <a:cs typeface="Arial" charset="0"/>
              </a:rPr>
              <a:t>Am Ende dieses Moduls:</a:t>
            </a:r>
          </a:p>
          <a:p>
            <a:pPr marL="0" indent="0" algn="l" rtl="0" eaLnBrk="1" hangingPunct="1">
              <a:buFont typeface="Lucida Grande" charset="0"/>
              <a:buNone/>
            </a:pPr>
            <a:endParaRPr lang="de" altLang="fr-FR" sz="1800" dirty="0">
              <a:cs typeface="Arial" charset="0"/>
            </a:endParaRPr>
          </a:p>
          <a:p>
            <a:pPr algn="l" rtl="0"/>
            <a:r>
              <a:rPr lang="de" sz="1800" b="0" i="0" u="none" baseline="0">
                <a:cs typeface="Arial" charset="0"/>
              </a:rPr>
              <a:t>Sie werden begriffen haben, was eine Anomalie ist, weswegen es wichtig ist, sie zu behandeln</a:t>
            </a:r>
          </a:p>
          <a:p>
            <a:endParaRPr lang="de" altLang="fr-FR" sz="1800" dirty="0" smtClean="0">
              <a:cs typeface="Arial" charset="0"/>
            </a:endParaRPr>
          </a:p>
          <a:p>
            <a:pPr algn="l" rtl="0"/>
            <a:r>
              <a:rPr lang="de" sz="1800" b="0" i="0" u="none" baseline="0">
                <a:cs typeface="Arial" charset="0"/>
              </a:rPr>
              <a:t>Sie werden das Berichtstool von Anomalien Ihres Bereichs kennen.</a:t>
            </a:r>
          </a:p>
          <a:p>
            <a:endParaRPr lang="de" altLang="fr-FR" sz="1800" dirty="0" smtClean="0">
              <a:cs typeface="Arial" charset="0"/>
            </a:endParaRPr>
          </a:p>
          <a:p>
            <a:pPr algn="l" rtl="0"/>
            <a:r>
              <a:rPr lang="de" sz="1800" b="0" i="0" u="none" baseline="0">
                <a:cs typeface="Arial" charset="0"/>
              </a:rPr>
              <a:t>Sie können Anomalien mit den goldenen Regeln entdecken. </a:t>
            </a:r>
          </a:p>
          <a:p>
            <a:pPr marL="0" indent="0" algn="l" rtl="0" eaLnBrk="1" hangingPunct="1"/>
            <a:endParaRPr lang="de" altLang="fr-FR" sz="1800" dirty="0">
              <a:cs typeface="Arial" charset="0"/>
            </a:endParaRPr>
          </a:p>
        </p:txBody>
      </p:sp>
      <p:sp>
        <p:nvSpPr>
          <p:cNvPr id="15363" name="Espace réservé du numéro de diapositive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rtl="0"/>
            <a:fld id="{B1FEE9B3-EA93-4441-90A9-55D9680B6600}" type="slidenum">
              <a:rPr>
                <a:solidFill>
                  <a:srgbClr val="898989"/>
                </a:solidFill>
                <a:ea typeface="Helvetica" charset="0"/>
                <a:cs typeface="Helvetica" charset="0"/>
              </a:rPr>
              <a:pPr algn="r" rtl="0"/>
              <a:t>3</a:t>
            </a:fld>
            <a:endParaRPr lang="de" altLang="fr-FR">
              <a:solidFill>
                <a:srgbClr val="898989"/>
              </a:solidFill>
              <a:ea typeface="Helvetica" charset="0"/>
              <a:cs typeface="Helvetica" charset="0"/>
            </a:endParaRPr>
          </a:p>
        </p:txBody>
      </p:sp>
      <p:sp>
        <p:nvSpPr>
          <p:cNvPr id="15364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anchor="t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rtl="0"/>
            <a:r>
              <a:rPr lang="de" sz="1000" b="0" i="0" u="none" baseline="0" dirty="0"/>
              <a:t>Integrationskit H3SE - TCG 5.2 – Die Meldung einer Anomalie – V2</a:t>
            </a:r>
            <a:endParaRPr lang="de" altLang="fr-FR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u numéro de diapositive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rtl="0"/>
            <a:fld id="{453013C0-A39B-5441-B828-D010481B627C}" type="slidenum">
              <a:rPr>
                <a:solidFill>
                  <a:srgbClr val="898989"/>
                </a:solidFill>
                <a:ea typeface="Helvetica" charset="0"/>
                <a:cs typeface="Helvetica" charset="0"/>
              </a:rPr>
              <a:pPr algn="r" rtl="0"/>
              <a:t>4</a:t>
            </a:fld>
            <a:endParaRPr lang="de" altLang="fr-FR">
              <a:solidFill>
                <a:srgbClr val="898989"/>
              </a:solidFill>
              <a:ea typeface="Helvetica" charset="0"/>
              <a:cs typeface="Helvetica" charset="0"/>
            </a:endParaRP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 eaLnBrk="1" hangingPunct="1">
              <a:defRPr/>
            </a:pPr>
            <a:r>
              <a:rPr lang="de" b="1" i="0" u="none" baseline="0"/>
              <a:t>FILM: Die Anomalien</a:t>
            </a:r>
            <a:endParaRPr lang="de" dirty="0"/>
          </a:p>
        </p:txBody>
      </p:sp>
      <p:pic>
        <p:nvPicPr>
          <p:cNvPr id="16387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341438"/>
            <a:ext cx="7523162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anchor="t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rtl="0"/>
            <a:r>
              <a:rPr lang="de" sz="1000" b="0" i="0" u="none" baseline="0" dirty="0"/>
              <a:t>Integrationskit H3SE - TCG 5.2 – Die Meldung einer Anomalie – V2</a:t>
            </a:r>
            <a:endParaRPr lang="de" altLang="fr-FR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>
              <a:defRPr/>
            </a:pPr>
            <a:r>
              <a:rPr lang="de" b="1" i="0" u="none" baseline="0"/>
              <a:t>Was ist eine Anomalie?</a:t>
            </a:r>
            <a:endParaRPr lang="de" dirty="0"/>
          </a:p>
        </p:txBody>
      </p:sp>
      <p:sp>
        <p:nvSpPr>
          <p:cNvPr id="17410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457200" y="908050"/>
            <a:ext cx="8218488" cy="4176713"/>
          </a:xfrm>
        </p:spPr>
        <p:txBody>
          <a:bodyPr>
            <a:normAutofit fontScale="92500" lnSpcReduction="10000"/>
          </a:bodyPr>
          <a:lstStyle/>
          <a:p>
            <a:pPr marL="0" indent="0" algn="l" rtl="0">
              <a:buFont typeface="Lucida Grande" charset="0"/>
              <a:buNone/>
            </a:pPr>
            <a:r>
              <a:rPr lang="de" b="1" i="0" u="none" baseline="0">
                <a:cs typeface="Arial" charset="0"/>
              </a:rPr>
              <a:t>Anomalie:</a:t>
            </a:r>
            <a:r>
              <a:rPr lang="de" b="0" i="0" u="none" baseline="0">
                <a:cs typeface="Arial" charset="0"/>
              </a:rPr>
              <a:t> Jede unnormale Situation oder Aktion, das heißt in Abweichung hinsichtlich eines Standards, einer Regel oder eines Verfahrens. Ohne unmittelbare Folgen.</a:t>
            </a:r>
          </a:p>
          <a:p>
            <a:pPr marL="0" indent="0" algn="l" rtl="0">
              <a:buFont typeface="Lucida Grande" charset="0"/>
              <a:buNone/>
            </a:pPr>
            <a:endParaRPr lang="de" altLang="fr-FR" dirty="0">
              <a:cs typeface="Arial" charset="0"/>
            </a:endParaRPr>
          </a:p>
          <a:p>
            <a:pPr marL="0" indent="0" algn="l" rtl="0">
              <a:buFont typeface="Lucida Grande" charset="0"/>
              <a:buNone/>
            </a:pPr>
            <a:endParaRPr lang="de" altLang="fr-FR" dirty="0">
              <a:cs typeface="Arial" charset="0"/>
            </a:endParaRPr>
          </a:p>
          <a:p>
            <a:pPr marL="0" indent="0" algn="l" rtl="0">
              <a:buFont typeface="Lucida Grande" charset="0"/>
              <a:buNone/>
            </a:pPr>
            <a:r>
              <a:rPr lang="de" b="1" i="0" u="none" baseline="0">
                <a:cs typeface="Arial" charset="0"/>
              </a:rPr>
              <a:t>Vorfall/Unfall</a:t>
            </a:r>
            <a:r>
              <a:rPr lang="de" b="0" i="0" u="none" baseline="0">
                <a:cs typeface="Arial" charset="0"/>
              </a:rPr>
              <a:t> Aus einer Gefahrenkombination und/oder aus einer Anomaliekombination resultierendes Ereignis oder resultierende Serie unerwünschter Ereignisse. Mit direkten Folgen.</a:t>
            </a:r>
          </a:p>
          <a:p>
            <a:pPr marL="0" indent="0" algn="l" rtl="0">
              <a:buFont typeface="Lucida Grande" charset="0"/>
              <a:buNone/>
            </a:pPr>
            <a:endParaRPr lang="de" altLang="fr-FR" sz="600" dirty="0">
              <a:cs typeface="Arial" charset="0"/>
            </a:endParaRPr>
          </a:p>
          <a:p>
            <a:pPr marL="0" indent="0" algn="l" rtl="0">
              <a:buFont typeface="Lucida Grande" charset="0"/>
              <a:buNone/>
            </a:pPr>
            <a:endParaRPr lang="de" altLang="fr-FR" dirty="0">
              <a:cs typeface="Arial" charset="0"/>
            </a:endParaRPr>
          </a:p>
          <a:p>
            <a:pPr marL="0" indent="0" algn="l" rtl="0">
              <a:buFont typeface="Lucida Grande" charset="0"/>
              <a:buNone/>
            </a:pPr>
            <a:endParaRPr lang="de" altLang="fr-FR" dirty="0">
              <a:cs typeface="Arial" charset="0"/>
            </a:endParaRPr>
          </a:p>
          <a:p>
            <a:pPr marL="0" indent="0" algn="l" rtl="0">
              <a:buFont typeface="Lucida Grande" charset="0"/>
              <a:buNone/>
            </a:pPr>
            <a:r>
              <a:rPr lang="de" b="1" i="0" u="none" baseline="0">
                <a:cs typeface="Arial" charset="0"/>
              </a:rPr>
              <a:t>Beinahe-Unfall:</a:t>
            </a:r>
            <a:r>
              <a:rPr lang="de" b="0" i="0" u="none" baseline="0">
                <a:cs typeface="Arial" charset="0"/>
              </a:rPr>
              <a:t> Irgendein Ereignis, das unter anderen Umständen einen Unfall zur Folge gehabt hätte. Ohne unmittelbare Folge, aber mit potenziellen Folgen.</a:t>
            </a:r>
          </a:p>
          <a:p>
            <a:pPr marL="0" indent="0" algn="l" rtl="0"/>
            <a:endParaRPr lang="de" altLang="fr-FR" dirty="0">
              <a:cs typeface="Arial" charset="0"/>
            </a:endParaRPr>
          </a:p>
        </p:txBody>
      </p:sp>
      <p:sp>
        <p:nvSpPr>
          <p:cNvPr id="17411" name="Espace réservé du numéro de diapositive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rtl="0"/>
            <a:fld id="{91CA86A9-AE50-5745-AD28-BED63BE0AA7E}" type="slidenum">
              <a:rPr>
                <a:solidFill>
                  <a:srgbClr val="898989"/>
                </a:solidFill>
                <a:ea typeface="Helvetica" charset="0"/>
                <a:cs typeface="Helvetica" charset="0"/>
              </a:rPr>
              <a:pPr algn="r" rtl="0"/>
              <a:t>5</a:t>
            </a:fld>
            <a:endParaRPr lang="de" altLang="fr-FR">
              <a:solidFill>
                <a:srgbClr val="898989"/>
              </a:solidFill>
              <a:ea typeface="Helvetica" charset="0"/>
              <a:cs typeface="Helvetica" charset="0"/>
            </a:endParaRPr>
          </a:p>
        </p:txBody>
      </p:sp>
      <p:pic>
        <p:nvPicPr>
          <p:cNvPr id="17412" name="Picture 3" descr="W:\Entity\Holding\SG\SEI\30OPS\3020 Axes de progrès\JMS\JMS 2014\Supports JMS\Utilité Ano\Pyramide BD\FA\Risque F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05" t="19987" r="2773" b="22903"/>
          <a:stretch>
            <a:fillRect/>
          </a:stretch>
        </p:blipFill>
        <p:spPr bwMode="auto">
          <a:xfrm>
            <a:off x="4284663" y="3716338"/>
            <a:ext cx="45005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" descr="W:\Entity\Holding\SG\SEI\30OPS\3020 Axes de progrès\JMS\JMS 2014\Supports JMS\Utilité Ano\Pyramide BD\NM\Risque N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47" t="19086" r="2209" b="17332"/>
          <a:stretch>
            <a:fillRect/>
          </a:stretch>
        </p:blipFill>
        <p:spPr bwMode="auto">
          <a:xfrm>
            <a:off x="4276725" y="5445224"/>
            <a:ext cx="34861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" descr="W:\Entity\Holding\SG\SEI\30OPS\3020 Axes de progrès\JMS\JMS 2014\Supports JMS\Utilité Ano\Pyramide BD\ANO\Risque AN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77" t="20233" r="1128" b="16946"/>
          <a:stretch>
            <a:fillRect/>
          </a:stretch>
        </p:blipFill>
        <p:spPr bwMode="auto">
          <a:xfrm>
            <a:off x="4283075" y="1927870"/>
            <a:ext cx="35560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anchor="t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rtl="0"/>
            <a:r>
              <a:rPr lang="de" sz="1000" b="0" i="0" u="none" baseline="0" dirty="0"/>
              <a:t>Integrationskit H3SE - TCG 5.2 – Die Meldung einer Anomalie – V2</a:t>
            </a:r>
            <a:endParaRPr lang="de" altLang="fr-FR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>
              <a:defRPr/>
            </a:pPr>
            <a:r>
              <a:rPr lang="de" b="1" i="0" u="none" baseline="0"/>
              <a:t>Die BIRD-Pyramide</a:t>
            </a:r>
            <a:endParaRPr lang="de" dirty="0"/>
          </a:p>
        </p:txBody>
      </p:sp>
      <p:sp>
        <p:nvSpPr>
          <p:cNvPr id="18434" name="Espace réservé du numéro de diapositive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rtl="0"/>
            <a:fld id="{1FCEFF62-9047-5543-A6F3-AEB81BFD04B6}" type="slidenum">
              <a:rPr>
                <a:solidFill>
                  <a:srgbClr val="898989"/>
                </a:solidFill>
                <a:ea typeface="Helvetica" charset="0"/>
                <a:cs typeface="Helvetica" charset="0"/>
              </a:rPr>
              <a:pPr algn="r" rtl="0"/>
              <a:t>6</a:t>
            </a:fld>
            <a:endParaRPr lang="de" altLang="fr-FR">
              <a:solidFill>
                <a:srgbClr val="898989"/>
              </a:solidFill>
              <a:ea typeface="Helvetica" charset="0"/>
              <a:cs typeface="Helvetica" charset="0"/>
            </a:endParaRPr>
          </a:p>
        </p:txBody>
      </p:sp>
      <p:grpSp>
        <p:nvGrpSpPr>
          <p:cNvPr id="3" name="Grouper 56"/>
          <p:cNvGrpSpPr>
            <a:grpSpLocks/>
          </p:cNvGrpSpPr>
          <p:nvPr/>
        </p:nvGrpSpPr>
        <p:grpSpPr bwMode="auto">
          <a:xfrm>
            <a:off x="1619672" y="1340768"/>
            <a:ext cx="6241146" cy="4195762"/>
            <a:chOff x="611560" y="755749"/>
            <a:chExt cx="6569733" cy="4195649"/>
          </a:xfrm>
        </p:grpSpPr>
        <p:graphicFrame>
          <p:nvGraphicFramePr>
            <p:cNvPr id="7" name="Diagramme 6"/>
            <p:cNvGraphicFramePr/>
            <p:nvPr>
              <p:extLst>
                <p:ext uri="{D42A27DB-BD31-4B8C-83A1-F6EECF244321}">
                  <p14:modId xmlns="" xmlns:p14="http://schemas.microsoft.com/office/powerpoint/2010/main" val="4152166508"/>
                </p:ext>
              </p:extLst>
            </p:nvPr>
          </p:nvGraphicFramePr>
          <p:xfrm>
            <a:off x="1801577" y="1280827"/>
            <a:ext cx="4849355" cy="366962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8" name="Rectangle 7"/>
            <p:cNvSpPr/>
            <p:nvPr/>
          </p:nvSpPr>
          <p:spPr>
            <a:xfrm>
              <a:off x="611560" y="1855498"/>
              <a:ext cx="432048" cy="2520280"/>
            </a:xfrm>
            <a:prstGeom prst="rect">
              <a:avLst/>
            </a:prstGeom>
            <a:noFill/>
            <a:ln w="1270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 rtl="0">
                <a:defRPr/>
              </a:pPr>
              <a:r>
                <a:rPr lang="de" b="1" i="0" u="none" baseline="0" dirty="0" smtClean="0">
                  <a:ln w="0"/>
                  <a:solidFill>
                    <a:srgbClr val="3876AF"/>
                  </a:solidFill>
                </a:rPr>
                <a:t>HSE-Ereignis</a:t>
              </a:r>
              <a:endParaRPr lang="de" b="1" i="0" u="none" baseline="0" dirty="0">
                <a:ln w="0"/>
                <a:solidFill>
                  <a:srgbClr val="3876AF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14628" y="1860251"/>
              <a:ext cx="432048" cy="1501494"/>
            </a:xfrm>
            <a:prstGeom prst="rect">
              <a:avLst/>
            </a:prstGeom>
            <a:noFill/>
            <a:ln w="1270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 rtl="0">
                <a:defRPr/>
              </a:pPr>
              <a:r>
                <a:rPr lang="de" b="1" i="0" u="none" baseline="0" dirty="0" smtClean="0">
                  <a:ln w="0"/>
                  <a:solidFill>
                    <a:srgbClr val="3876AF"/>
                  </a:solidFill>
                </a:rPr>
                <a:t>VORFALL</a:t>
              </a:r>
              <a:endParaRPr lang="de" b="1" i="0" u="none" baseline="0" dirty="0">
                <a:ln w="0"/>
                <a:solidFill>
                  <a:srgbClr val="3876AF"/>
                </a:solidFill>
              </a:endParaRPr>
            </a:p>
          </p:txBody>
        </p:sp>
        <p:cxnSp>
          <p:nvCxnSpPr>
            <p:cNvPr id="11" name="Connecteur droit 10"/>
            <p:cNvCxnSpPr/>
            <p:nvPr/>
          </p:nvCxnSpPr>
          <p:spPr>
            <a:xfrm>
              <a:off x="825861" y="4949811"/>
              <a:ext cx="1009598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>
              <a:off x="1332248" y="3716356"/>
              <a:ext cx="1295333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>
              <a:endCxn id="7" idx="0"/>
            </p:cNvCxnSpPr>
            <p:nvPr/>
          </p:nvCxnSpPr>
          <p:spPr>
            <a:xfrm>
              <a:off x="825861" y="1281197"/>
              <a:ext cx="3400249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/>
            <p:nvPr/>
          </p:nvCxnSpPr>
          <p:spPr>
            <a:xfrm>
              <a:off x="824274" y="4376738"/>
              <a:ext cx="1587" cy="57466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/>
            <p:nvPr/>
          </p:nvCxnSpPr>
          <p:spPr>
            <a:xfrm>
              <a:off x="1330660" y="3362354"/>
              <a:ext cx="0" cy="354002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/>
            <p:nvPr/>
          </p:nvCxnSpPr>
          <p:spPr>
            <a:xfrm flipV="1">
              <a:off x="824274" y="1281197"/>
              <a:ext cx="0" cy="57466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/>
            <p:cNvCxnSpPr/>
            <p:nvPr/>
          </p:nvCxnSpPr>
          <p:spPr>
            <a:xfrm flipV="1">
              <a:off x="1321135" y="1281197"/>
              <a:ext cx="0" cy="57466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Flèche vers la droite 39"/>
            <p:cNvSpPr/>
            <p:nvPr/>
          </p:nvSpPr>
          <p:spPr>
            <a:xfrm rot="16200000">
              <a:off x="4826898" y="2871039"/>
              <a:ext cx="3948007" cy="209539"/>
            </a:xfrm>
            <a:prstGeom prst="rightArrow">
              <a:avLst/>
            </a:prstGeom>
            <a:gradFill>
              <a:gsLst>
                <a:gs pos="0">
                  <a:srgbClr val="00B050"/>
                </a:gs>
                <a:gs pos="73000">
                  <a:srgbClr val="FFFF00"/>
                </a:gs>
                <a:gs pos="100000">
                  <a:srgbClr val="FF0000"/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rtl="0"/>
              <a:endParaRPr lang="de" altLang="fr-FR">
                <a:solidFill>
                  <a:srgbClr val="FFFFFF"/>
                </a:solidFill>
              </a:endParaRPr>
            </a:p>
          </p:txBody>
        </p:sp>
        <p:sp>
          <p:nvSpPr>
            <p:cNvPr id="18451" name="ZoneTexte 42"/>
            <p:cNvSpPr txBox="1">
              <a:spLocks noChangeArrowheads="1"/>
            </p:cNvSpPr>
            <p:nvPr/>
          </p:nvSpPr>
          <p:spPr bwMode="auto">
            <a:xfrm>
              <a:off x="6419546" y="755749"/>
              <a:ext cx="76174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rtl="0"/>
              <a:r>
                <a:rPr lang="de" sz="1400" b="0" i="0" u="none" baseline="0" dirty="0" smtClean="0"/>
                <a:t>Schweregrad</a:t>
              </a:r>
              <a:endParaRPr lang="de" sz="1400" b="0" i="0" u="none" baseline="0" dirty="0"/>
            </a:p>
          </p:txBody>
        </p:sp>
        <p:cxnSp>
          <p:nvCxnSpPr>
            <p:cNvPr id="45" name="Connecteur droit 44"/>
            <p:cNvCxnSpPr/>
            <p:nvPr/>
          </p:nvCxnSpPr>
          <p:spPr>
            <a:xfrm>
              <a:off x="4622964" y="1907846"/>
              <a:ext cx="218151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 flipV="1">
              <a:off x="5003945" y="2486271"/>
              <a:ext cx="1800530" cy="615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/>
            <p:cNvCxnSpPr/>
            <p:nvPr/>
          </p:nvCxnSpPr>
          <p:spPr>
            <a:xfrm>
              <a:off x="5794479" y="3716356"/>
              <a:ext cx="1009996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/>
            <p:cNvCxnSpPr/>
            <p:nvPr/>
          </p:nvCxnSpPr>
          <p:spPr>
            <a:xfrm>
              <a:off x="5413499" y="3098836"/>
              <a:ext cx="1390976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>
              <a:off x="6205620" y="4352927"/>
              <a:ext cx="598855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1801577" y="3098836"/>
              <a:ext cx="1295333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1619435" y="1829727"/>
              <a:ext cx="432048" cy="1039537"/>
            </a:xfrm>
            <a:prstGeom prst="rect">
              <a:avLst/>
            </a:prstGeom>
            <a:noFill/>
            <a:ln w="1270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 rtl="0">
                <a:defRPr/>
              </a:pPr>
              <a:r>
                <a:rPr lang="de" b="1" i="0" u="none" baseline="0">
                  <a:ln w="0"/>
                  <a:solidFill>
                    <a:srgbClr val="3876AF"/>
                  </a:solidFill>
                </a:rPr>
                <a:t>TRIR</a:t>
              </a:r>
              <a:endParaRPr lang="de" b="1" dirty="0">
                <a:ln w="0"/>
                <a:solidFill>
                  <a:srgbClr val="3876AF"/>
                </a:solidFill>
              </a:endParaRPr>
            </a:p>
          </p:txBody>
        </p:sp>
        <p:cxnSp>
          <p:nvCxnSpPr>
            <p:cNvPr id="25" name="Connecteur droit avec flèche 24"/>
            <p:cNvCxnSpPr/>
            <p:nvPr/>
          </p:nvCxnSpPr>
          <p:spPr>
            <a:xfrm flipV="1">
              <a:off x="1825942" y="1280827"/>
              <a:ext cx="9518" cy="544506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>
              <a:stCxn id="24" idx="2"/>
            </p:cNvCxnSpPr>
            <p:nvPr/>
          </p:nvCxnSpPr>
          <p:spPr>
            <a:xfrm>
              <a:off x="1835460" y="2869264"/>
              <a:ext cx="0" cy="229572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anchor="t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rtl="0"/>
            <a:r>
              <a:rPr lang="de" sz="1000" b="0" i="0" u="none" baseline="0" dirty="0"/>
              <a:t>Integrationskit H3SE - TCG 5.2 – Die Meldung einer Anomalie – V2</a:t>
            </a:r>
            <a:endParaRPr lang="de" altLang="fr-FR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>
              <a:defRPr/>
            </a:pPr>
            <a:r>
              <a:rPr lang="de" b="1" i="0" u="none" baseline="0"/>
              <a:t>Einige praktische Beispiele</a:t>
            </a:r>
            <a:endParaRPr lang="de" dirty="0"/>
          </a:p>
        </p:txBody>
      </p:sp>
      <p:sp>
        <p:nvSpPr>
          <p:cNvPr id="19459" name="Espace réservé du numéro de diapositive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rtl="0"/>
            <a:fld id="{EB695F8A-6807-0E4D-BD5C-B3AFD1C1630C}" type="slidenum">
              <a:rPr>
                <a:solidFill>
                  <a:srgbClr val="898989"/>
                </a:solidFill>
                <a:ea typeface="Helvetica" charset="0"/>
                <a:cs typeface="Helvetica" charset="0"/>
              </a:rPr>
              <a:pPr algn="r" rtl="0"/>
              <a:t>7</a:t>
            </a:fld>
            <a:endParaRPr lang="de" altLang="fr-FR">
              <a:solidFill>
                <a:srgbClr val="898989"/>
              </a:solidFill>
              <a:ea typeface="Helvetica" charset="0"/>
              <a:cs typeface="Helvetica" charset="0"/>
            </a:endParaRPr>
          </a:p>
        </p:txBody>
      </p:sp>
      <p:sp>
        <p:nvSpPr>
          <p:cNvPr id="6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457200" y="980728"/>
            <a:ext cx="8496000" cy="4824412"/>
          </a:xfrm>
        </p:spPr>
        <p:txBody>
          <a:bodyPr>
            <a:normAutofit lnSpcReduction="10000"/>
          </a:bodyPr>
          <a:lstStyle/>
          <a:p>
            <a:pPr algn="l" rtl="0"/>
            <a:r>
              <a:rPr lang="de" b="1" i="0" u="none" baseline="0" dirty="0">
                <a:cs typeface="Arial" charset="0"/>
              </a:rPr>
              <a:t>Situation 1:</a:t>
            </a:r>
            <a:endParaRPr lang="de" altLang="fr-FR" dirty="0">
              <a:cs typeface="Arial" charset="0"/>
            </a:endParaRPr>
          </a:p>
          <a:p>
            <a:pPr marL="0" indent="0" algn="l" rtl="0">
              <a:buFont typeface="Lucida Grande" charset="0"/>
              <a:buNone/>
            </a:pPr>
            <a:r>
              <a:rPr lang="de" b="0" i="0" u="none" baseline="0" dirty="0">
                <a:cs typeface="Arial" charset="0"/>
              </a:rPr>
              <a:t>Während eines Hebevorgangs fällt die Last unkontrolliert hinab und kommt einen Meter über dem Boden zum Stehen. Keine Folge.</a:t>
            </a:r>
          </a:p>
          <a:p>
            <a:pPr algn="l" rtl="0">
              <a:buFont typeface="Lucida Grande" charset="0"/>
              <a:buNone/>
            </a:pPr>
            <a:r>
              <a:rPr lang="de" b="0" i="0" u="none" baseline="0" dirty="0">
                <a:cs typeface="Arial" charset="0"/>
              </a:rPr>
              <a:t>Ein Hebevorgang wird ohne Genehmigung realisiert.</a:t>
            </a:r>
          </a:p>
          <a:p>
            <a:pPr marL="0" indent="0" algn="l" rtl="0">
              <a:buFont typeface="Lucida Grande" charset="0"/>
              <a:buNone/>
            </a:pPr>
            <a:r>
              <a:rPr lang="de" b="0" i="0" u="none" baseline="0" dirty="0">
                <a:cs typeface="Arial" charset="0"/>
              </a:rPr>
              <a:t>Während eines Hebevorgangs fällt die Last unkontrolliert hinab und fällt auf den Boden. Es gibt materielle Beschädigungen.</a:t>
            </a:r>
          </a:p>
          <a:p>
            <a:pPr algn="l" rtl="0">
              <a:buFont typeface="Lucida Grande" charset="0"/>
              <a:buNone/>
            </a:pPr>
            <a:r>
              <a:rPr lang="de" b="0" i="0" u="none" baseline="0" dirty="0">
                <a:cs typeface="Arial" charset="0"/>
              </a:rPr>
              <a:t> </a:t>
            </a:r>
            <a:endParaRPr lang="de" altLang="fr-FR" dirty="0">
              <a:cs typeface="Arial" charset="0"/>
            </a:endParaRPr>
          </a:p>
          <a:p>
            <a:pPr algn="l" rtl="0"/>
            <a:r>
              <a:rPr lang="de" b="1" i="0" u="none" baseline="0" dirty="0">
                <a:cs typeface="Arial" charset="0"/>
              </a:rPr>
              <a:t>Situation 2: </a:t>
            </a:r>
            <a:endParaRPr lang="de" altLang="fr-FR" dirty="0">
              <a:cs typeface="Arial" charset="0"/>
            </a:endParaRPr>
          </a:p>
          <a:p>
            <a:pPr marL="0" indent="0" algn="l" rtl="0">
              <a:buFont typeface="Lucida Grande" charset="0"/>
              <a:buNone/>
            </a:pPr>
            <a:r>
              <a:rPr lang="de" b="0" i="0" u="none" baseline="0" dirty="0">
                <a:cs typeface="Arial" charset="0"/>
              </a:rPr>
              <a:t>Ein Gegenstand befindet sich in der Mitte des Weges, der Fahrer bemerkt ihn und weicht ihm im letzten Augenblick aus. Es gibt keine Folgen.</a:t>
            </a:r>
          </a:p>
          <a:p>
            <a:pPr marL="0" indent="0" algn="l" rtl="0">
              <a:buFont typeface="Lucida Grande" charset="0"/>
              <a:buNone/>
            </a:pPr>
            <a:r>
              <a:rPr lang="de" b="0" i="0" u="none" baseline="0" dirty="0">
                <a:cs typeface="Arial" charset="0"/>
              </a:rPr>
              <a:t>Ein Fahrer verliert die Kontrolle über das Fahrzeug, kommt von der Fahrbahn ab und überschlägt sich. Der Fahrer ist verletzt und das Fahrzeug beschädigt.</a:t>
            </a:r>
          </a:p>
          <a:p>
            <a:pPr marL="0" indent="0" algn="l" rtl="0">
              <a:buFont typeface="Lucida Grande" charset="0"/>
              <a:buNone/>
            </a:pPr>
            <a:r>
              <a:rPr lang="de" b="0" i="0" u="none" baseline="0" dirty="0">
                <a:cs typeface="Arial" charset="0"/>
              </a:rPr>
              <a:t>Ein Angestellter führt ein Fahrzeug, das sein Inspektionsdatum überschritten hat.</a:t>
            </a:r>
          </a:p>
        </p:txBody>
      </p:sp>
      <p:sp>
        <p:nvSpPr>
          <p:cNvPr id="7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anchor="t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rtl="0"/>
            <a:r>
              <a:rPr lang="de" sz="1000" b="0" i="0" u="none" baseline="0" dirty="0"/>
              <a:t>Integrationskit H3SE - TCG 5.2 – Die Meldung einer Anomalie – V2</a:t>
            </a:r>
            <a:endParaRPr lang="de" altLang="fr-FR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>
              <a:defRPr/>
            </a:pPr>
            <a:r>
              <a:rPr lang="de" b="1" i="0" u="none" baseline="0"/>
              <a:t>Einige praktische Beispiele</a:t>
            </a:r>
            <a:endParaRPr lang="de" dirty="0"/>
          </a:p>
        </p:txBody>
      </p:sp>
      <p:sp>
        <p:nvSpPr>
          <p:cNvPr id="20482" name="Espace réservé du numéro de diapositive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rtl="0"/>
            <a:fld id="{1E618056-B44F-E742-8C7C-17DC25A33A4E}" type="slidenum">
              <a:rPr>
                <a:solidFill>
                  <a:srgbClr val="898989"/>
                </a:solidFill>
                <a:ea typeface="Helvetica" charset="0"/>
                <a:cs typeface="Helvetica" charset="0"/>
              </a:rPr>
              <a:pPr algn="r" rtl="0"/>
              <a:t>8</a:t>
            </a:fld>
            <a:endParaRPr lang="de" altLang="fr-FR">
              <a:solidFill>
                <a:srgbClr val="898989"/>
              </a:solidFill>
              <a:ea typeface="Helvetica" charset="0"/>
              <a:cs typeface="Helvetica" charset="0"/>
            </a:endParaRPr>
          </a:p>
        </p:txBody>
      </p:sp>
      <p:pic>
        <p:nvPicPr>
          <p:cNvPr id="20483" name="Picture 2" descr="P10100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65263"/>
            <a:ext cx="2420938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2" descr="P1010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1417638"/>
            <a:ext cx="2862263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1465263"/>
            <a:ext cx="2871788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anchor="t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rtl="0"/>
            <a:r>
              <a:rPr lang="de" sz="1000" b="0" i="0" u="none" baseline="0" dirty="0"/>
              <a:t>Integrationskit H3SE - TCG 5.2 – Die Meldung einer Anomalie – V2</a:t>
            </a:r>
            <a:endParaRPr lang="de" altLang="fr-FR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>
              <a:defRPr/>
            </a:pPr>
            <a:r>
              <a:rPr lang="de" b="1" i="0" u="none" baseline="0"/>
              <a:t>ANOMALIEN UND GOLDENE REGELN</a:t>
            </a:r>
            <a:endParaRPr lang="de" dirty="0"/>
          </a:p>
        </p:txBody>
      </p:sp>
      <p:sp>
        <p:nvSpPr>
          <p:cNvPr id="21506" name="Espace réservé du numéro de diapositive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rtl="0"/>
            <a:fld id="{6D5D7817-6699-6A4F-9FF1-A2868A8A9391}" type="slidenum">
              <a:rPr>
                <a:solidFill>
                  <a:srgbClr val="898989"/>
                </a:solidFill>
                <a:ea typeface="Helvetica" charset="0"/>
                <a:cs typeface="Helvetica" charset="0"/>
              </a:rPr>
              <a:pPr algn="r" rtl="0"/>
              <a:t>9</a:t>
            </a:fld>
            <a:endParaRPr lang="de" altLang="fr-FR">
              <a:solidFill>
                <a:srgbClr val="898989"/>
              </a:solidFill>
              <a:ea typeface="Helvetica" charset="0"/>
              <a:cs typeface="Helvetica" charset="0"/>
            </a:endParaRPr>
          </a:p>
        </p:txBody>
      </p:sp>
      <p:pic>
        <p:nvPicPr>
          <p:cNvPr id="6" name="Imag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36712"/>
            <a:ext cx="7998663" cy="532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751280"/>
            <a:ext cx="520700" cy="8128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876" y="1700808"/>
            <a:ext cx="673100" cy="635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476" y="2474605"/>
            <a:ext cx="558800" cy="3937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742" y="2857442"/>
            <a:ext cx="533400" cy="5334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392084"/>
            <a:ext cx="520700" cy="8255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456" y="2564904"/>
            <a:ext cx="442742" cy="82593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165" y="2347784"/>
            <a:ext cx="317500" cy="3683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72" y="1564080"/>
            <a:ext cx="356219" cy="46582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049" y="2296984"/>
            <a:ext cx="431800" cy="4699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390842"/>
            <a:ext cx="711200" cy="1079500"/>
          </a:xfrm>
          <a:prstGeom prst="rect">
            <a:avLst/>
          </a:prstGeom>
        </p:spPr>
      </p:pic>
      <p:sp>
        <p:nvSpPr>
          <p:cNvPr id="16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anchor="t"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rtl="0"/>
            <a:r>
              <a:rPr lang="de" sz="1000" b="0" i="0" u="none" baseline="0" dirty="0"/>
              <a:t>Integrationskit H3SE - TCG 5.2 – Die Meldung einer Anomalie – V2</a:t>
            </a:r>
            <a:endParaRPr lang="de" altLang="fr-FR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OTAL-EN-dark red template">
  <a:themeElements>
    <a:clrScheme name="TOTAL CORPO">
      <a:dk1>
        <a:sysClr val="windowText" lastClr="000000"/>
      </a:dk1>
      <a:lt1>
        <a:sysClr val="window" lastClr="FFFFFF"/>
      </a:lt1>
      <a:dk2>
        <a:srgbClr val="707173"/>
      </a:dk2>
      <a:lt2>
        <a:srgbClr val="00A37F"/>
      </a:lt2>
      <a:accent1>
        <a:srgbClr val="4A96CD"/>
      </a:accent1>
      <a:accent2>
        <a:srgbClr val="F39800"/>
      </a:accent2>
      <a:accent3>
        <a:srgbClr val="E20031"/>
      </a:accent3>
      <a:accent4>
        <a:srgbClr val="004494"/>
      </a:accent4>
      <a:accent5>
        <a:srgbClr val="E8561E"/>
      </a:accent5>
      <a:accent6>
        <a:srgbClr val="97B2AD"/>
      </a:accent6>
      <a:hlink>
        <a:srgbClr val="175A99"/>
      </a:hlink>
      <a:folHlink>
        <a:srgbClr val="B12F87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EN PPT DARK RED LOGO.pptx" id="{34FDB752-F90B-4A83-A6C4-9F21502A314C}" vid="{6DFEEC28-5B39-4E16-BB71-270AB66A25A6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TOTAL-EN-dark red template</Template>
  <TotalTime>4</TotalTime>
  <Words>503</Words>
  <Application>Microsoft Office PowerPoint</Application>
  <PresentationFormat>Affichage à l'écran (4:3)</PresentationFormat>
  <Paragraphs>83</Paragraphs>
  <Slides>13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TOTAL-EN-dark red template</vt:lpstr>
      <vt:lpstr>Anomaly Reporting</vt:lpstr>
      <vt:lpstr>Die Meldung einer Anomalie</vt:lpstr>
      <vt:lpstr>Ziele des Moduls</vt:lpstr>
      <vt:lpstr>FILM: Die Anomalien</vt:lpstr>
      <vt:lpstr>Was ist eine Anomalie?</vt:lpstr>
      <vt:lpstr>Die BIRD-Pyramide</vt:lpstr>
      <vt:lpstr>Einige praktische Beispiele</vt:lpstr>
      <vt:lpstr>Einige praktische Beispiele</vt:lpstr>
      <vt:lpstr>ANOMALIEN UND GOLDENE REGELN</vt:lpstr>
      <vt:lpstr>Diapositive 10</vt:lpstr>
      <vt:lpstr>ZUSAMMENFASSUNG ÜBER DIE ANOMALIEN: </vt:lpstr>
      <vt:lpstr>DAS BERICHTSTOOL</vt:lpstr>
      <vt:lpstr>ANOMALIENKARTE</vt:lpstr>
    </vt:vector>
  </TitlesOfParts>
  <Company>TOTAL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Anomaly Reporting</dc:title>
  <dc:creator>J0489914</dc:creator>
  <cp:lastModifiedBy>J0489914</cp:lastModifiedBy>
  <cp:revision>1</cp:revision>
  <dcterms:created xsi:type="dcterms:W3CDTF">2017-10-02T07:23:23Z</dcterms:created>
  <dcterms:modified xsi:type="dcterms:W3CDTF">2017-10-02T07:29:02Z</dcterms:modified>
</cp:coreProperties>
</file>