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  <a:srgbClr val="ABCE36"/>
    <a:srgbClr val="0024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92" autoAdjust="0"/>
  </p:normalViewPr>
  <p:slideViewPr>
    <p:cSldViewPr snapToObjects="1" showGuides="1">
      <p:cViewPr varScale="1">
        <p:scale>
          <a:sx n="102" d="100"/>
          <a:sy n="102" d="100"/>
        </p:scale>
        <p:origin x="-96" y="-156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7058C-6F62-DD46-B69B-9A8C4F14C320}" type="doc">
      <dgm:prSet loTypeId="urn:microsoft.com/office/officeart/2005/8/layout/pyramid1" loCatId="" qsTypeId="urn:microsoft.com/office/officeart/2005/8/quickstyle/simple2" qsCatId="simple" csTypeId="urn:microsoft.com/office/officeart/2005/8/colors/accent1_2" csCatId="accent1" phldr="1"/>
      <dgm:spPr/>
    </dgm:pt>
    <dgm:pt modelId="{D0610D0C-5FED-0C4D-957D-D59FEDF24E84}">
      <dgm:prSet phldrT="[Texte]" custT="1"/>
      <dgm:spPr>
        <a:solidFill>
          <a:srgbClr val="124F96"/>
        </a:solidFill>
      </dgm:spPr>
      <dgm:t>
        <a:bodyPr/>
        <a:lstStyle/>
        <a:p>
          <a:endParaRPr lang="en" sz="1050" dirty="0" smtClean="0">
            <a:solidFill>
              <a:schemeClr val="bg1"/>
            </a:solidFill>
          </a:endParaRPr>
        </a:p>
        <a:p>
          <a:pPr algn="ctr" rtl="0"/>
          <a:r>
            <a:rPr lang="en" sz="1050" b="0" i="0" u="none" baseline="0" dirty="0">
              <a:solidFill>
                <a:schemeClr val="bg1"/>
              </a:solidFill>
            </a:rPr>
            <a:t>Death</a:t>
          </a:r>
          <a:endParaRPr lang="en" sz="1050" dirty="0">
            <a:solidFill>
              <a:schemeClr val="bg1"/>
            </a:solidFill>
          </a:endParaRPr>
        </a:p>
      </dgm:t>
    </dgm:pt>
    <dgm:pt modelId="{944ECDB3-CB03-C14F-8FDD-842F289F72E8}" type="parTrans" cxnId="{26EF1D17-EF70-5E4A-B076-32F51B46EAFD}">
      <dgm:prSet/>
      <dgm:spPr/>
      <dgm:t>
        <a:bodyPr/>
        <a:lstStyle/>
        <a:p>
          <a:endParaRPr lang="en" sz="1050"/>
        </a:p>
      </dgm:t>
    </dgm:pt>
    <dgm:pt modelId="{1F921753-A9BD-8040-9B33-551F3C9CFF4D}" type="sibTrans" cxnId="{26EF1D17-EF70-5E4A-B076-32F51B46EAFD}">
      <dgm:prSet/>
      <dgm:spPr/>
      <dgm:t>
        <a:bodyPr/>
        <a:lstStyle/>
        <a:p>
          <a:endParaRPr lang="en" sz="1050"/>
        </a:p>
      </dgm:t>
    </dgm:pt>
    <dgm:pt modelId="{B5E7E340-BCCC-B844-A355-B38389553C23}">
      <dgm:prSet phldrT="[Texte]" custT="1"/>
      <dgm:spPr>
        <a:solidFill>
          <a:srgbClr val="124F96">
            <a:alpha val="50000"/>
          </a:srgbClr>
        </a:solidFill>
      </dgm:spPr>
      <dgm:t>
        <a:bodyPr/>
        <a:lstStyle/>
        <a:p>
          <a:pPr algn="ctr" rtl="0"/>
          <a:r>
            <a:rPr lang="en" sz="1050" b="0" i="0" u="none" baseline="0" dirty="0">
              <a:solidFill>
                <a:schemeClr val="bg1"/>
              </a:solidFill>
            </a:rPr>
            <a:t>Anomaly/Dangerous situation</a:t>
          </a:r>
          <a:endParaRPr lang="en" sz="1050" dirty="0">
            <a:solidFill>
              <a:schemeClr val="bg1"/>
            </a:solidFill>
          </a:endParaRPr>
        </a:p>
      </dgm:t>
    </dgm:pt>
    <dgm:pt modelId="{EC78EDD3-B724-4246-8C52-FCE9DDCC6A8C}" type="parTrans" cxnId="{9456D376-DF14-0E46-AFD8-7D8D3F7D0B36}">
      <dgm:prSet/>
      <dgm:spPr/>
      <dgm:t>
        <a:bodyPr/>
        <a:lstStyle/>
        <a:p>
          <a:endParaRPr lang="en" sz="1050"/>
        </a:p>
      </dgm:t>
    </dgm:pt>
    <dgm:pt modelId="{8F33E03B-31F3-E440-940F-E4B4E31FACF6}" type="sibTrans" cxnId="{9456D376-DF14-0E46-AFD8-7D8D3F7D0B36}">
      <dgm:prSet/>
      <dgm:spPr/>
      <dgm:t>
        <a:bodyPr/>
        <a:lstStyle/>
        <a:p>
          <a:endParaRPr lang="en" sz="1050"/>
        </a:p>
      </dgm:t>
    </dgm:pt>
    <dgm:pt modelId="{BE60044E-F1C5-4444-AD3E-5DDFA6C5CA28}">
      <dgm:prSet custT="1"/>
      <dgm:spPr>
        <a:solidFill>
          <a:srgbClr val="124F96">
            <a:alpha val="70000"/>
          </a:srgbClr>
        </a:solidFill>
      </dgm:spPr>
      <dgm:t>
        <a:bodyPr/>
        <a:lstStyle/>
        <a:p>
          <a:pPr algn="ctr" rtl="0"/>
          <a:r>
            <a:rPr lang="en" sz="1050" b="0" i="0" u="none" baseline="0" dirty="0">
              <a:solidFill>
                <a:schemeClr val="bg1"/>
              </a:solidFill>
            </a:rPr>
            <a:t>First aid</a:t>
          </a:r>
          <a:endParaRPr lang="en" sz="1050" dirty="0">
            <a:solidFill>
              <a:schemeClr val="bg1"/>
            </a:solidFill>
          </a:endParaRPr>
        </a:p>
      </dgm:t>
    </dgm:pt>
    <dgm:pt modelId="{457E0E37-AFFC-064B-AFA6-D5CFB9E59253}" type="parTrans" cxnId="{6E636A17-0EB8-8442-A8BC-1B503D445A2C}">
      <dgm:prSet/>
      <dgm:spPr/>
      <dgm:t>
        <a:bodyPr/>
        <a:lstStyle/>
        <a:p>
          <a:endParaRPr lang="en" sz="1050"/>
        </a:p>
      </dgm:t>
    </dgm:pt>
    <dgm:pt modelId="{3A14524A-769D-6E48-834F-0B0A86B48EBF}" type="sibTrans" cxnId="{6E636A17-0EB8-8442-A8BC-1B503D445A2C}">
      <dgm:prSet/>
      <dgm:spPr/>
      <dgm:t>
        <a:bodyPr/>
        <a:lstStyle/>
        <a:p>
          <a:endParaRPr lang="en" sz="1050"/>
        </a:p>
      </dgm:t>
    </dgm:pt>
    <dgm:pt modelId="{20C2360D-F407-314C-A060-2578847D32D0}">
      <dgm:prSet custT="1"/>
      <dgm:spPr>
        <a:solidFill>
          <a:srgbClr val="124F96">
            <a:alpha val="60000"/>
          </a:srgbClr>
        </a:solidFill>
      </dgm:spPr>
      <dgm:t>
        <a:bodyPr/>
        <a:lstStyle/>
        <a:p>
          <a:pPr algn="ctr" rtl="0"/>
          <a:r>
            <a:rPr lang="en" sz="1050" b="0" i="0" u="none" baseline="0" dirty="0">
              <a:solidFill>
                <a:schemeClr val="bg1"/>
              </a:solidFill>
            </a:rPr>
            <a:t>Near-accident</a:t>
          </a:r>
          <a:endParaRPr lang="en" sz="1050" dirty="0">
            <a:solidFill>
              <a:schemeClr val="bg1"/>
            </a:solidFill>
          </a:endParaRPr>
        </a:p>
      </dgm:t>
    </dgm:pt>
    <dgm:pt modelId="{648CA463-1DC3-DD4C-9AA8-1B461654BF60}" type="parTrans" cxnId="{7126ED5A-02A8-854D-A0C8-8550C8BAEBE2}">
      <dgm:prSet/>
      <dgm:spPr/>
      <dgm:t>
        <a:bodyPr/>
        <a:lstStyle/>
        <a:p>
          <a:endParaRPr lang="en" sz="1050"/>
        </a:p>
      </dgm:t>
    </dgm:pt>
    <dgm:pt modelId="{2D7E2346-A929-2242-8031-3C8CF68A5721}" type="sibTrans" cxnId="{7126ED5A-02A8-854D-A0C8-8550C8BAEBE2}">
      <dgm:prSet/>
      <dgm:spPr/>
      <dgm:t>
        <a:bodyPr/>
        <a:lstStyle/>
        <a:p>
          <a:endParaRPr lang="en" sz="1050"/>
        </a:p>
      </dgm:t>
    </dgm:pt>
    <dgm:pt modelId="{14DAD42D-1123-B54E-8888-311A5DE34A4B}">
      <dgm:prSet phldrT="[Texte]" custT="1"/>
      <dgm:spPr>
        <a:solidFill>
          <a:srgbClr val="124F96">
            <a:alpha val="90000"/>
          </a:srgbClr>
        </a:solidFill>
      </dgm:spPr>
      <dgm:t>
        <a:bodyPr/>
        <a:lstStyle/>
        <a:p>
          <a:pPr algn="ctr" rtl="0"/>
          <a:r>
            <a:rPr lang="en" sz="1050" b="0" i="0" u="none" baseline="0" dirty="0">
              <a:solidFill>
                <a:schemeClr val="bg1"/>
              </a:solidFill>
            </a:rPr>
            <a:t>Injury with labor disruption</a:t>
          </a:r>
          <a:endParaRPr lang="en" sz="1050" dirty="0">
            <a:solidFill>
              <a:schemeClr val="bg1"/>
            </a:solidFill>
          </a:endParaRPr>
        </a:p>
      </dgm:t>
    </dgm:pt>
    <dgm:pt modelId="{98B283DE-957D-7143-BC8E-91AFFB0A0F1A}" type="parTrans" cxnId="{75D05018-1E51-4644-8E8B-EDA0150B24F8}">
      <dgm:prSet/>
      <dgm:spPr/>
      <dgm:t>
        <a:bodyPr/>
        <a:lstStyle/>
        <a:p>
          <a:endParaRPr lang="en" sz="1050"/>
        </a:p>
      </dgm:t>
    </dgm:pt>
    <dgm:pt modelId="{195E4E83-AF2F-E44C-AC6E-166B636D983F}" type="sibTrans" cxnId="{75D05018-1E51-4644-8E8B-EDA0150B24F8}">
      <dgm:prSet/>
      <dgm:spPr/>
      <dgm:t>
        <a:bodyPr/>
        <a:lstStyle/>
        <a:p>
          <a:endParaRPr lang="en" sz="1050"/>
        </a:p>
      </dgm:t>
    </dgm:pt>
    <dgm:pt modelId="{E99BF256-6957-0540-AFA6-96482AD2B240}">
      <dgm:prSet custT="1"/>
      <dgm:spPr>
        <a:solidFill>
          <a:srgbClr val="124F96">
            <a:alpha val="80000"/>
          </a:srgbClr>
        </a:solidFill>
      </dgm:spPr>
      <dgm:t>
        <a:bodyPr/>
        <a:lstStyle/>
        <a:p>
          <a:pPr algn="ctr" rtl="0"/>
          <a:r>
            <a:rPr lang="en" sz="1050" b="0" i="0" u="none" baseline="0" dirty="0">
              <a:solidFill>
                <a:schemeClr val="bg1"/>
              </a:solidFill>
            </a:rPr>
            <a:t>Case requiring a medical treatment + work adaptation</a:t>
          </a:r>
          <a:endParaRPr lang="en" sz="1050" dirty="0">
            <a:solidFill>
              <a:schemeClr val="bg1"/>
            </a:solidFill>
          </a:endParaRPr>
        </a:p>
      </dgm:t>
    </dgm:pt>
    <dgm:pt modelId="{7E8E0314-89E9-CE48-BDC6-B5CD2AAE6F0F}" type="sibTrans" cxnId="{9D3AAC9E-9397-1346-9D79-2DC040F1508C}">
      <dgm:prSet/>
      <dgm:spPr/>
      <dgm:t>
        <a:bodyPr/>
        <a:lstStyle/>
        <a:p>
          <a:endParaRPr lang="en" sz="1050"/>
        </a:p>
      </dgm:t>
    </dgm:pt>
    <dgm:pt modelId="{A1168C22-9DC2-6C4F-A207-FE7D22A3A468}" type="parTrans" cxnId="{9D3AAC9E-9397-1346-9D79-2DC040F1508C}">
      <dgm:prSet/>
      <dgm:spPr/>
      <dgm:t>
        <a:bodyPr/>
        <a:lstStyle/>
        <a:p>
          <a:endParaRPr lang="en" sz="1050"/>
        </a:p>
      </dgm:t>
    </dgm:pt>
    <dgm:pt modelId="{77B3F847-309A-FD4A-BEC0-7AA111CD0418}" type="pres">
      <dgm:prSet presAssocID="{E877058C-6F62-DD46-B69B-9A8C4F14C320}" presName="Name0" presStyleCnt="0">
        <dgm:presLayoutVars>
          <dgm:dir/>
          <dgm:animLvl val="lvl"/>
          <dgm:resizeHandles val="exact"/>
        </dgm:presLayoutVars>
      </dgm:prSet>
      <dgm:spPr/>
    </dgm:pt>
    <dgm:pt modelId="{BDDEDEF6-A3D5-6445-90F1-D9ABFEE11419}" type="pres">
      <dgm:prSet presAssocID="{D0610D0C-5FED-0C4D-957D-D59FEDF24E84}" presName="Name8" presStyleCnt="0"/>
      <dgm:spPr/>
    </dgm:pt>
    <dgm:pt modelId="{1B27F42E-972E-AF49-9E90-47513E279541}" type="pres">
      <dgm:prSet presAssocID="{D0610D0C-5FED-0C4D-957D-D59FEDF24E84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7EC28742-072C-5642-9A09-D241C8AEE48C}" type="pres">
      <dgm:prSet presAssocID="{D0610D0C-5FED-0C4D-957D-D59FEDF24E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572BA55B-4654-5440-8962-471BA30B9DDC}" type="pres">
      <dgm:prSet presAssocID="{14DAD42D-1123-B54E-8888-311A5DE34A4B}" presName="Name8" presStyleCnt="0"/>
      <dgm:spPr/>
    </dgm:pt>
    <dgm:pt modelId="{606AF34B-6FFD-5642-91A1-717ED8419511}" type="pres">
      <dgm:prSet presAssocID="{14DAD42D-1123-B54E-8888-311A5DE34A4B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394278DA-8233-9145-9DAF-E37464C92D50}" type="pres">
      <dgm:prSet presAssocID="{14DAD42D-1123-B54E-8888-311A5DE34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3156FDE9-1921-BA48-AF5A-1C37BD69F18A}" type="pres">
      <dgm:prSet presAssocID="{E99BF256-6957-0540-AFA6-96482AD2B240}" presName="Name8" presStyleCnt="0"/>
      <dgm:spPr/>
    </dgm:pt>
    <dgm:pt modelId="{47312153-C0F1-D94D-8DAB-CC14615D2872}" type="pres">
      <dgm:prSet presAssocID="{E99BF256-6957-0540-AFA6-96482AD2B240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F2D8F692-7538-524D-A6AF-21961CC2C460}" type="pres">
      <dgm:prSet presAssocID="{E99BF256-6957-0540-AFA6-96482AD2B2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8F942908-BB33-5F47-BA8C-2096A56126B8}" type="pres">
      <dgm:prSet presAssocID="{BE60044E-F1C5-4444-AD3E-5DDFA6C5CA28}" presName="Name8" presStyleCnt="0"/>
      <dgm:spPr/>
    </dgm:pt>
    <dgm:pt modelId="{7BB1B730-9F14-4245-A326-004E3CAE4E70}" type="pres">
      <dgm:prSet presAssocID="{BE60044E-F1C5-4444-AD3E-5DDFA6C5CA2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99A9B297-CD67-4646-929E-4DE7C61ADDD2}" type="pres">
      <dgm:prSet presAssocID="{BE60044E-F1C5-4444-AD3E-5DDFA6C5CA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C3DAAFC9-54BE-2144-83B8-134E1487BDA5}" type="pres">
      <dgm:prSet presAssocID="{20C2360D-F407-314C-A060-2578847D32D0}" presName="Name8" presStyleCnt="0"/>
      <dgm:spPr/>
    </dgm:pt>
    <dgm:pt modelId="{FC29730D-F91B-1345-9A41-706B93DE5957}" type="pres">
      <dgm:prSet presAssocID="{20C2360D-F407-314C-A060-2578847D32D0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2E98E4DC-3C50-1540-A76E-46A3F5F5EFD4}" type="pres">
      <dgm:prSet presAssocID="{20C2360D-F407-314C-A060-2578847D32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1A619CF5-65B0-9841-B1F2-10F84BF3088E}" type="pres">
      <dgm:prSet presAssocID="{B5E7E340-BCCC-B844-A355-B38389553C23}" presName="Name8" presStyleCnt="0"/>
      <dgm:spPr/>
    </dgm:pt>
    <dgm:pt modelId="{DC7F84B9-A91A-064F-AC94-E87AB7F9C9AB}" type="pres">
      <dgm:prSet presAssocID="{B5E7E340-BCCC-B844-A355-B38389553C23}" presName="level" presStyleLbl="node1" presStyleIdx="5" presStyleCnt="6" custLinFactNeighborX="10937" custLinFactNeighborY="6039">
        <dgm:presLayoutVars>
          <dgm:chMax val="1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4065DFB5-C601-5746-AEC9-CD4C552C7FF9}" type="pres">
      <dgm:prSet presAssocID="{B5E7E340-BCCC-B844-A355-B38389553C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"/>
        </a:p>
      </dgm:t>
    </dgm:pt>
  </dgm:ptLst>
  <dgm:cxnLst>
    <dgm:cxn modelId="{89F93D39-BAF1-4EDD-AB45-69FDB20BFA60}" type="presOf" srcId="{B5E7E340-BCCC-B844-A355-B38389553C23}" destId="{DC7F84B9-A91A-064F-AC94-E87AB7F9C9AB}" srcOrd="0" destOrd="0" presId="urn:microsoft.com/office/officeart/2005/8/layout/pyramid1"/>
    <dgm:cxn modelId="{75D05018-1E51-4644-8E8B-EDA0150B24F8}" srcId="{E877058C-6F62-DD46-B69B-9A8C4F14C320}" destId="{14DAD42D-1123-B54E-8888-311A5DE34A4B}" srcOrd="1" destOrd="0" parTransId="{98B283DE-957D-7143-BC8E-91AFFB0A0F1A}" sibTransId="{195E4E83-AF2F-E44C-AC6E-166B636D983F}"/>
    <dgm:cxn modelId="{838F598E-371A-4B4D-8A8D-FDA2C0541C61}" type="presOf" srcId="{E99BF256-6957-0540-AFA6-96482AD2B240}" destId="{47312153-C0F1-D94D-8DAB-CC14615D2872}" srcOrd="0" destOrd="0" presId="urn:microsoft.com/office/officeart/2005/8/layout/pyramid1"/>
    <dgm:cxn modelId="{41D5C55D-FC44-4118-9093-F16A81F06403}" type="presOf" srcId="{B5E7E340-BCCC-B844-A355-B38389553C23}" destId="{4065DFB5-C601-5746-AEC9-CD4C552C7FF9}" srcOrd="1" destOrd="0" presId="urn:microsoft.com/office/officeart/2005/8/layout/pyramid1"/>
    <dgm:cxn modelId="{036AE706-2EFD-4FDF-89BA-0FB11154E3CE}" type="presOf" srcId="{BE60044E-F1C5-4444-AD3E-5DDFA6C5CA28}" destId="{99A9B297-CD67-4646-929E-4DE7C61ADDD2}" srcOrd="1" destOrd="0" presId="urn:microsoft.com/office/officeart/2005/8/layout/pyramid1"/>
    <dgm:cxn modelId="{E1EABCF6-D4B1-420E-8E9C-B3059AA76364}" type="presOf" srcId="{D0610D0C-5FED-0C4D-957D-D59FEDF24E84}" destId="{7EC28742-072C-5642-9A09-D241C8AEE48C}" srcOrd="1" destOrd="0" presId="urn:microsoft.com/office/officeart/2005/8/layout/pyramid1"/>
    <dgm:cxn modelId="{26EF1D17-EF70-5E4A-B076-32F51B46EAFD}" srcId="{E877058C-6F62-DD46-B69B-9A8C4F14C320}" destId="{D0610D0C-5FED-0C4D-957D-D59FEDF24E84}" srcOrd="0" destOrd="0" parTransId="{944ECDB3-CB03-C14F-8FDD-842F289F72E8}" sibTransId="{1F921753-A9BD-8040-9B33-551F3C9CFF4D}"/>
    <dgm:cxn modelId="{9D3AAC9E-9397-1346-9D79-2DC040F1508C}" srcId="{E877058C-6F62-DD46-B69B-9A8C4F14C320}" destId="{E99BF256-6957-0540-AFA6-96482AD2B240}" srcOrd="2" destOrd="0" parTransId="{A1168C22-9DC2-6C4F-A207-FE7D22A3A468}" sibTransId="{7E8E0314-89E9-CE48-BDC6-B5CD2AAE6F0F}"/>
    <dgm:cxn modelId="{47D4A473-B81C-41FE-B87E-738C96A30DDC}" type="presOf" srcId="{14DAD42D-1123-B54E-8888-311A5DE34A4B}" destId="{394278DA-8233-9145-9DAF-E37464C92D50}" srcOrd="1" destOrd="0" presId="urn:microsoft.com/office/officeart/2005/8/layout/pyramid1"/>
    <dgm:cxn modelId="{0C9C8901-23BA-43BC-B468-E57BCCB28B99}" type="presOf" srcId="{BE60044E-F1C5-4444-AD3E-5DDFA6C5CA28}" destId="{7BB1B730-9F14-4245-A326-004E3CAE4E70}" srcOrd="0" destOrd="0" presId="urn:microsoft.com/office/officeart/2005/8/layout/pyramid1"/>
    <dgm:cxn modelId="{0B473C18-9BC0-427E-B2C9-E0435AF42ADF}" type="presOf" srcId="{20C2360D-F407-314C-A060-2578847D32D0}" destId="{FC29730D-F91B-1345-9A41-706B93DE5957}" srcOrd="0" destOrd="0" presId="urn:microsoft.com/office/officeart/2005/8/layout/pyramid1"/>
    <dgm:cxn modelId="{2EB2E3D8-7720-4D08-9C84-171F1E9B17FC}" type="presOf" srcId="{D0610D0C-5FED-0C4D-957D-D59FEDF24E84}" destId="{1B27F42E-972E-AF49-9E90-47513E279541}" srcOrd="0" destOrd="0" presId="urn:microsoft.com/office/officeart/2005/8/layout/pyramid1"/>
    <dgm:cxn modelId="{B71F8F9D-81B1-42A8-AA14-2C1A83ABF19F}" type="presOf" srcId="{20C2360D-F407-314C-A060-2578847D32D0}" destId="{2E98E4DC-3C50-1540-A76E-46A3F5F5EFD4}" srcOrd="1" destOrd="0" presId="urn:microsoft.com/office/officeart/2005/8/layout/pyramid1"/>
    <dgm:cxn modelId="{F890708D-BD74-4A9A-B896-C433372455B3}" type="presOf" srcId="{E877058C-6F62-DD46-B69B-9A8C4F14C320}" destId="{77B3F847-309A-FD4A-BEC0-7AA111CD0418}" srcOrd="0" destOrd="0" presId="urn:microsoft.com/office/officeart/2005/8/layout/pyramid1"/>
    <dgm:cxn modelId="{7126ED5A-02A8-854D-A0C8-8550C8BAEBE2}" srcId="{E877058C-6F62-DD46-B69B-9A8C4F14C320}" destId="{20C2360D-F407-314C-A060-2578847D32D0}" srcOrd="4" destOrd="0" parTransId="{648CA463-1DC3-DD4C-9AA8-1B461654BF60}" sibTransId="{2D7E2346-A929-2242-8031-3C8CF68A5721}"/>
    <dgm:cxn modelId="{6E636A17-0EB8-8442-A8BC-1B503D445A2C}" srcId="{E877058C-6F62-DD46-B69B-9A8C4F14C320}" destId="{BE60044E-F1C5-4444-AD3E-5DDFA6C5CA28}" srcOrd="3" destOrd="0" parTransId="{457E0E37-AFFC-064B-AFA6-D5CFB9E59253}" sibTransId="{3A14524A-769D-6E48-834F-0B0A86B48EBF}"/>
    <dgm:cxn modelId="{9456D376-DF14-0E46-AFD8-7D8D3F7D0B36}" srcId="{E877058C-6F62-DD46-B69B-9A8C4F14C320}" destId="{B5E7E340-BCCC-B844-A355-B38389553C23}" srcOrd="5" destOrd="0" parTransId="{EC78EDD3-B724-4246-8C52-FCE9DDCC6A8C}" sibTransId="{8F33E03B-31F3-E440-940F-E4B4E31FACF6}"/>
    <dgm:cxn modelId="{79197157-F2FA-40FC-91F0-D16B311588A6}" type="presOf" srcId="{E99BF256-6957-0540-AFA6-96482AD2B240}" destId="{F2D8F692-7538-524D-A6AF-21961CC2C460}" srcOrd="1" destOrd="0" presId="urn:microsoft.com/office/officeart/2005/8/layout/pyramid1"/>
    <dgm:cxn modelId="{4A68D259-2106-4B8F-B3DA-941D76A1A1F5}" type="presOf" srcId="{14DAD42D-1123-B54E-8888-311A5DE34A4B}" destId="{606AF34B-6FFD-5642-91A1-717ED8419511}" srcOrd="0" destOrd="0" presId="urn:microsoft.com/office/officeart/2005/8/layout/pyramid1"/>
    <dgm:cxn modelId="{41BCDD46-3A42-4799-9D2E-768AD1723C66}" type="presParOf" srcId="{77B3F847-309A-FD4A-BEC0-7AA111CD0418}" destId="{BDDEDEF6-A3D5-6445-90F1-D9ABFEE11419}" srcOrd="0" destOrd="0" presId="urn:microsoft.com/office/officeart/2005/8/layout/pyramid1"/>
    <dgm:cxn modelId="{CF538560-41C7-4D1E-9BAD-17427580A3ED}" type="presParOf" srcId="{BDDEDEF6-A3D5-6445-90F1-D9ABFEE11419}" destId="{1B27F42E-972E-AF49-9E90-47513E279541}" srcOrd="0" destOrd="0" presId="urn:microsoft.com/office/officeart/2005/8/layout/pyramid1"/>
    <dgm:cxn modelId="{81B13E5F-2E0E-417E-B61C-CA801256850C}" type="presParOf" srcId="{BDDEDEF6-A3D5-6445-90F1-D9ABFEE11419}" destId="{7EC28742-072C-5642-9A09-D241C8AEE48C}" srcOrd="1" destOrd="0" presId="urn:microsoft.com/office/officeart/2005/8/layout/pyramid1"/>
    <dgm:cxn modelId="{BE21A44C-C27C-4062-A6BE-6C3BD10541EC}" type="presParOf" srcId="{77B3F847-309A-FD4A-BEC0-7AA111CD0418}" destId="{572BA55B-4654-5440-8962-471BA30B9DDC}" srcOrd="1" destOrd="0" presId="urn:microsoft.com/office/officeart/2005/8/layout/pyramid1"/>
    <dgm:cxn modelId="{D4BA2DEF-269D-4E3E-BD3C-CDDECCE3586B}" type="presParOf" srcId="{572BA55B-4654-5440-8962-471BA30B9DDC}" destId="{606AF34B-6FFD-5642-91A1-717ED8419511}" srcOrd="0" destOrd="0" presId="urn:microsoft.com/office/officeart/2005/8/layout/pyramid1"/>
    <dgm:cxn modelId="{96CE05EF-7C45-4577-AA71-251EC5EA2059}" type="presParOf" srcId="{572BA55B-4654-5440-8962-471BA30B9DDC}" destId="{394278DA-8233-9145-9DAF-E37464C92D50}" srcOrd="1" destOrd="0" presId="urn:microsoft.com/office/officeart/2005/8/layout/pyramid1"/>
    <dgm:cxn modelId="{3B95AACF-F1C5-4ED2-885B-AE30E57991C4}" type="presParOf" srcId="{77B3F847-309A-FD4A-BEC0-7AA111CD0418}" destId="{3156FDE9-1921-BA48-AF5A-1C37BD69F18A}" srcOrd="2" destOrd="0" presId="urn:microsoft.com/office/officeart/2005/8/layout/pyramid1"/>
    <dgm:cxn modelId="{C56FD269-FFCB-47C6-9266-4C42CA1676FC}" type="presParOf" srcId="{3156FDE9-1921-BA48-AF5A-1C37BD69F18A}" destId="{47312153-C0F1-D94D-8DAB-CC14615D2872}" srcOrd="0" destOrd="0" presId="urn:microsoft.com/office/officeart/2005/8/layout/pyramid1"/>
    <dgm:cxn modelId="{460378B8-2179-42F7-95AA-8166511D9EE9}" type="presParOf" srcId="{3156FDE9-1921-BA48-AF5A-1C37BD69F18A}" destId="{F2D8F692-7538-524D-A6AF-21961CC2C460}" srcOrd="1" destOrd="0" presId="urn:microsoft.com/office/officeart/2005/8/layout/pyramid1"/>
    <dgm:cxn modelId="{1D65A936-352F-48BA-8A58-DD5844756043}" type="presParOf" srcId="{77B3F847-309A-FD4A-BEC0-7AA111CD0418}" destId="{8F942908-BB33-5F47-BA8C-2096A56126B8}" srcOrd="3" destOrd="0" presId="urn:microsoft.com/office/officeart/2005/8/layout/pyramid1"/>
    <dgm:cxn modelId="{8F997CCC-EFA1-44B0-95AD-F89963F9D9F0}" type="presParOf" srcId="{8F942908-BB33-5F47-BA8C-2096A56126B8}" destId="{7BB1B730-9F14-4245-A326-004E3CAE4E70}" srcOrd="0" destOrd="0" presId="urn:microsoft.com/office/officeart/2005/8/layout/pyramid1"/>
    <dgm:cxn modelId="{481428EB-4EB2-4AA9-A28D-3C7144F9021E}" type="presParOf" srcId="{8F942908-BB33-5F47-BA8C-2096A56126B8}" destId="{99A9B297-CD67-4646-929E-4DE7C61ADDD2}" srcOrd="1" destOrd="0" presId="urn:microsoft.com/office/officeart/2005/8/layout/pyramid1"/>
    <dgm:cxn modelId="{CE66C942-0ADE-465B-8EB6-A2D74E5BA2BF}" type="presParOf" srcId="{77B3F847-309A-FD4A-BEC0-7AA111CD0418}" destId="{C3DAAFC9-54BE-2144-83B8-134E1487BDA5}" srcOrd="4" destOrd="0" presId="urn:microsoft.com/office/officeart/2005/8/layout/pyramid1"/>
    <dgm:cxn modelId="{C69569A6-B138-48EB-A987-CD818FC6B5A0}" type="presParOf" srcId="{C3DAAFC9-54BE-2144-83B8-134E1487BDA5}" destId="{FC29730D-F91B-1345-9A41-706B93DE5957}" srcOrd="0" destOrd="0" presId="urn:microsoft.com/office/officeart/2005/8/layout/pyramid1"/>
    <dgm:cxn modelId="{20BC861B-983E-4D41-B8A7-1E7B0342A8EA}" type="presParOf" srcId="{C3DAAFC9-54BE-2144-83B8-134E1487BDA5}" destId="{2E98E4DC-3C50-1540-A76E-46A3F5F5EFD4}" srcOrd="1" destOrd="0" presId="urn:microsoft.com/office/officeart/2005/8/layout/pyramid1"/>
    <dgm:cxn modelId="{A5A3952C-20E9-4C09-9EC4-7EE905AE4025}" type="presParOf" srcId="{77B3F847-309A-FD4A-BEC0-7AA111CD0418}" destId="{1A619CF5-65B0-9841-B1F2-10F84BF3088E}" srcOrd="5" destOrd="0" presId="urn:microsoft.com/office/officeart/2005/8/layout/pyramid1"/>
    <dgm:cxn modelId="{AD2955C1-D47F-40C0-8AE2-7A9C309B04FD}" type="presParOf" srcId="{1A619CF5-65B0-9841-B1F2-10F84BF3088E}" destId="{DC7F84B9-A91A-064F-AC94-E87AB7F9C9AB}" srcOrd="0" destOrd="0" presId="urn:microsoft.com/office/officeart/2005/8/layout/pyramid1"/>
    <dgm:cxn modelId="{C171F74A-6B16-4B38-B648-86DCA8C86F9B}" type="presParOf" srcId="{1A619CF5-65B0-9841-B1F2-10F84BF3088E}" destId="{4065DFB5-C601-5746-AEC9-CD4C552C7FF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27F42E-972E-AF49-9E90-47513E279541}">
      <dsp:nvSpPr>
        <dsp:cNvPr id="0" name=""/>
        <dsp:cNvSpPr/>
      </dsp:nvSpPr>
      <dsp:spPr>
        <a:xfrm>
          <a:off x="2020564" y="0"/>
          <a:ext cx="808225" cy="611603"/>
        </a:xfrm>
        <a:prstGeom prst="trapezoid">
          <a:avLst>
            <a:gd name="adj" fmla="val 66074"/>
          </a:avLst>
        </a:prstGeom>
        <a:solidFill>
          <a:srgbClr val="124F9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" sz="1050" kern="1200" dirty="0" smtClean="0">
            <a:solidFill>
              <a:schemeClr val="bg1"/>
            </a:solidFill>
          </a:endParaRPr>
        </a:p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050" b="0" i="0" u="none" kern="1200" baseline="0" dirty="0">
              <a:solidFill>
                <a:schemeClr val="bg1"/>
              </a:solidFill>
            </a:rPr>
            <a:t>Death</a:t>
          </a:r>
          <a:endParaRPr lang="en" sz="1050" kern="1200" dirty="0">
            <a:solidFill>
              <a:schemeClr val="bg1"/>
            </a:solidFill>
          </a:endParaRPr>
        </a:p>
      </dsp:txBody>
      <dsp:txXfrm>
        <a:off x="2020564" y="0"/>
        <a:ext cx="808225" cy="611603"/>
      </dsp:txXfrm>
    </dsp:sp>
    <dsp:sp modelId="{606AF34B-6FFD-5642-91A1-717ED8419511}">
      <dsp:nvSpPr>
        <dsp:cNvPr id="0" name=""/>
        <dsp:cNvSpPr/>
      </dsp:nvSpPr>
      <dsp:spPr>
        <a:xfrm>
          <a:off x="1616451" y="611603"/>
          <a:ext cx="1616451" cy="611603"/>
        </a:xfrm>
        <a:prstGeom prst="trapezoid">
          <a:avLst>
            <a:gd name="adj" fmla="val 66074"/>
          </a:avLst>
        </a:prstGeom>
        <a:solidFill>
          <a:srgbClr val="124F96">
            <a:alpha val="9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050" b="0" i="0" u="none" kern="1200" baseline="0" dirty="0">
              <a:solidFill>
                <a:schemeClr val="bg1"/>
              </a:solidFill>
            </a:rPr>
            <a:t>Injury with labor disruption</a:t>
          </a:r>
          <a:endParaRPr lang="en" sz="1050" kern="1200" dirty="0">
            <a:solidFill>
              <a:schemeClr val="bg1"/>
            </a:solidFill>
          </a:endParaRPr>
        </a:p>
      </dsp:txBody>
      <dsp:txXfrm>
        <a:off x="1899330" y="611603"/>
        <a:ext cx="1050693" cy="611603"/>
      </dsp:txXfrm>
    </dsp:sp>
    <dsp:sp modelId="{47312153-C0F1-D94D-8DAB-CC14615D2872}">
      <dsp:nvSpPr>
        <dsp:cNvPr id="0" name=""/>
        <dsp:cNvSpPr/>
      </dsp:nvSpPr>
      <dsp:spPr>
        <a:xfrm>
          <a:off x="1212338" y="1223207"/>
          <a:ext cx="2424677" cy="611603"/>
        </a:xfrm>
        <a:prstGeom prst="trapezoid">
          <a:avLst>
            <a:gd name="adj" fmla="val 66074"/>
          </a:avLst>
        </a:prstGeom>
        <a:solidFill>
          <a:srgbClr val="124F96">
            <a:alpha val="8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050" b="0" i="0" u="none" kern="1200" baseline="0" dirty="0">
              <a:solidFill>
                <a:schemeClr val="bg1"/>
              </a:solidFill>
            </a:rPr>
            <a:t>Case requiring a medical treatment + work adaptation</a:t>
          </a:r>
          <a:endParaRPr lang="en" sz="1050" kern="1200" dirty="0">
            <a:solidFill>
              <a:schemeClr val="bg1"/>
            </a:solidFill>
          </a:endParaRPr>
        </a:p>
      </dsp:txBody>
      <dsp:txXfrm>
        <a:off x="1636657" y="1223207"/>
        <a:ext cx="1576040" cy="611603"/>
      </dsp:txXfrm>
    </dsp:sp>
    <dsp:sp modelId="{7BB1B730-9F14-4245-A326-004E3CAE4E70}">
      <dsp:nvSpPr>
        <dsp:cNvPr id="0" name=""/>
        <dsp:cNvSpPr/>
      </dsp:nvSpPr>
      <dsp:spPr>
        <a:xfrm>
          <a:off x="808225" y="1834811"/>
          <a:ext cx="3232903" cy="611603"/>
        </a:xfrm>
        <a:prstGeom prst="trapezoid">
          <a:avLst>
            <a:gd name="adj" fmla="val 66074"/>
          </a:avLst>
        </a:prstGeom>
        <a:solidFill>
          <a:srgbClr val="124F96">
            <a:alpha val="7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050" b="0" i="0" u="none" kern="1200" baseline="0" dirty="0">
              <a:solidFill>
                <a:schemeClr val="bg1"/>
              </a:solidFill>
            </a:rPr>
            <a:t>First aid</a:t>
          </a:r>
          <a:endParaRPr lang="en" sz="1050" kern="1200" dirty="0">
            <a:solidFill>
              <a:schemeClr val="bg1"/>
            </a:solidFill>
          </a:endParaRPr>
        </a:p>
      </dsp:txBody>
      <dsp:txXfrm>
        <a:off x="1373983" y="1834811"/>
        <a:ext cx="2101387" cy="611603"/>
      </dsp:txXfrm>
    </dsp:sp>
    <dsp:sp modelId="{FC29730D-F91B-1345-9A41-706B93DE5957}">
      <dsp:nvSpPr>
        <dsp:cNvPr id="0" name=""/>
        <dsp:cNvSpPr/>
      </dsp:nvSpPr>
      <dsp:spPr>
        <a:xfrm>
          <a:off x="404112" y="2446414"/>
          <a:ext cx="4041129" cy="611603"/>
        </a:xfrm>
        <a:prstGeom prst="trapezoid">
          <a:avLst>
            <a:gd name="adj" fmla="val 66074"/>
          </a:avLst>
        </a:prstGeom>
        <a:solidFill>
          <a:srgbClr val="124F96">
            <a:alpha val="6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050" b="0" i="0" u="none" kern="1200" baseline="0" dirty="0">
              <a:solidFill>
                <a:schemeClr val="bg1"/>
              </a:solidFill>
            </a:rPr>
            <a:t>Near-accident</a:t>
          </a:r>
          <a:endParaRPr lang="en" sz="1050" kern="1200" dirty="0">
            <a:solidFill>
              <a:schemeClr val="bg1"/>
            </a:solidFill>
          </a:endParaRPr>
        </a:p>
      </dsp:txBody>
      <dsp:txXfrm>
        <a:off x="1111310" y="2446414"/>
        <a:ext cx="2626733" cy="611603"/>
      </dsp:txXfrm>
    </dsp:sp>
    <dsp:sp modelId="{DC7F84B9-A91A-064F-AC94-E87AB7F9C9AB}">
      <dsp:nvSpPr>
        <dsp:cNvPr id="0" name=""/>
        <dsp:cNvSpPr/>
      </dsp:nvSpPr>
      <dsp:spPr>
        <a:xfrm>
          <a:off x="0" y="3058018"/>
          <a:ext cx="4849355" cy="611603"/>
        </a:xfrm>
        <a:prstGeom prst="trapezoid">
          <a:avLst>
            <a:gd name="adj" fmla="val 66074"/>
          </a:avLst>
        </a:prstGeom>
        <a:solidFill>
          <a:srgbClr val="124F96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050" b="0" i="0" u="none" kern="1200" baseline="0" dirty="0">
              <a:solidFill>
                <a:schemeClr val="bg1"/>
              </a:solidFill>
            </a:rPr>
            <a:t>Anomaly/Dangerous situation</a:t>
          </a:r>
          <a:endParaRPr lang="en" sz="1050" kern="1200" dirty="0">
            <a:solidFill>
              <a:schemeClr val="bg1"/>
            </a:solidFill>
          </a:endParaRPr>
        </a:p>
      </dsp:txBody>
      <dsp:txXfrm>
        <a:off x="848637" y="3058018"/>
        <a:ext cx="3152080" cy="611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22/09/2017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22/09/2017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E3C77AA-2344-FB4A-9185-A1A911999188}" type="slidenum">
              <a:rPr/>
              <a:pPr algn="l" rtl="0"/>
              <a:t>2</a:t>
            </a:fld>
            <a:endParaRPr lang="en" altLang="fr-FR"/>
          </a:p>
        </p:txBody>
      </p:sp>
    </p:spTree>
    <p:extLst>
      <p:ext uri="{BB962C8B-B14F-4D97-AF65-F5344CB8AC3E}">
        <p14:creationId xmlns:p14="http://schemas.microsoft.com/office/powerpoint/2010/main" xmlns="" val="70109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E3C77AA-2344-FB4A-9185-A1A911999188}" type="slidenum">
              <a:rPr/>
              <a:pPr algn="l" rtl="0"/>
              <a:t>5</a:t>
            </a:fld>
            <a:endParaRPr lang="en" altLang="fr-FR"/>
          </a:p>
        </p:txBody>
      </p:sp>
    </p:spTree>
    <p:extLst>
      <p:ext uri="{BB962C8B-B14F-4D97-AF65-F5344CB8AC3E}">
        <p14:creationId xmlns:p14="http://schemas.microsoft.com/office/powerpoint/2010/main" xmlns="" val="108216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bandeau_01_haut_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Bar graph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Ring graph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spcBef>
                <a:spcPct val="50000"/>
              </a:spcBef>
              <a:buNone/>
              <a:defRPr sz="1600"/>
            </a:lvl1pPr>
          </a:lstStyle>
          <a:p>
            <a:pPr algn="ctr">
              <a:spcBef>
                <a:spcPct val="50000"/>
              </a:spcBef>
            </a:pPr>
            <a:r>
              <a:rPr lang="en-GB" sz="1600" dirty="0" smtClean="0">
                <a:cs typeface="Arial"/>
              </a:rPr>
              <a:t>Ring graph title</a:t>
            </a:r>
            <a:endParaRPr lang="en-GB" sz="1600" dirty="0">
              <a:cs typeface="Arial"/>
            </a:endParaRP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11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087" y="6374892"/>
            <a:ext cx="1008000" cy="402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3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e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" b="1" i="0" u="none" baseline="0">
                <a:ea typeface="+mj-ea"/>
              </a:rPr>
              <a:t>Anomaly Reporting</a:t>
            </a:r>
            <a:endParaRPr lang="e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r>
              <a:rPr lang="en" dirty="0" smtClean="0">
                <a:cs typeface="Arial" pitchFamily="34" charset="0"/>
              </a:rPr>
              <a:t>Safety Training for New Recruits</a:t>
            </a:r>
          </a:p>
          <a:p>
            <a:pPr algn="l" rtl="0" eaLnBrk="1" hangingPunct="1"/>
            <a:r>
              <a:rPr lang="en" b="0" i="0" u="none" baseline="0" dirty="0" smtClean="0">
                <a:cs typeface="Arial" charset="0"/>
              </a:rPr>
              <a:t>Module </a:t>
            </a:r>
            <a:r>
              <a:rPr lang="en" b="0" i="0" u="none" baseline="0" dirty="0">
                <a:cs typeface="Arial" charset="0"/>
              </a:rPr>
              <a:t>TCG 5.2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n" b="1" i="0" u="none" cap="none" baseline="0">
                <a:cs typeface="Arial" charset="0"/>
              </a:rPr>
              <a:t>SUMMARY OF ANOMALIES</a:t>
            </a:r>
            <a:r>
              <a:rPr lang="en" cap="none">
                <a:cs typeface="Arial" charset="0"/>
              </a:rPr>
              <a:t/>
            </a:r>
            <a:br>
              <a:rPr lang="en" cap="none">
                <a:cs typeface="Arial" charset="0"/>
              </a:rPr>
            </a:br>
            <a:endParaRPr lang="en" altLang="fr-FR" cap="none" dirty="0">
              <a:cs typeface="Arial" charset="0"/>
            </a:endParaRP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69900" y="1268413"/>
            <a:ext cx="8494588" cy="5040312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</a:pPr>
            <a:r>
              <a:rPr lang="en" b="1" i="0" u="none" baseline="0" dirty="0">
                <a:cs typeface="Arial" charset="0"/>
              </a:rPr>
              <a:t>It is essential to identify then report anomalies so that they can be corrected. </a:t>
            </a:r>
          </a:p>
          <a:p>
            <a:pPr marL="0" indent="0" algn="l" rtl="0">
              <a:buFont typeface="Lucida Grande" charset="0"/>
              <a:buNone/>
            </a:pPr>
            <a:endParaRPr lang="en" altLang="fr-FR" b="1" dirty="0">
              <a:cs typeface="Arial" charset="0"/>
            </a:endParaRPr>
          </a:p>
          <a:p>
            <a:pPr algn="l" rtl="0"/>
            <a:r>
              <a:rPr lang="en" b="0" i="0" u="none" baseline="0" dirty="0">
                <a:cs typeface="Arial" charset="0"/>
              </a:rPr>
              <a:t>Potential causes of incidents/accidents with sometimes serious consequences (from material damage, to injury, to death).</a:t>
            </a:r>
          </a:p>
          <a:p>
            <a:pPr algn="l" rtl="0"/>
            <a:r>
              <a:rPr lang="en" b="0" i="0" u="none" baseline="0" dirty="0">
                <a:cs typeface="Arial" charset="0"/>
              </a:rPr>
              <a:t>When you notice an anomaly, you must correct it when you can, and flag/report it to be processed and corrected by the contact for your site/subsidiary.</a:t>
            </a:r>
          </a:p>
          <a:p>
            <a:pPr algn="l" rtl="0"/>
            <a:r>
              <a:rPr lang="en" b="0" i="0" u="none" baseline="0" dirty="0">
                <a:cs typeface="Arial" charset="0"/>
              </a:rPr>
              <a:t>A useful resource: the STOP card.</a:t>
            </a:r>
          </a:p>
          <a:p>
            <a:pPr algn="l" rtl="0"/>
            <a:r>
              <a:rPr lang="en" b="0" i="0" u="none" baseline="0" dirty="0">
                <a:cs typeface="Arial" charset="0"/>
              </a:rPr>
              <a:t>A common HSE practice for the Total Group through DIR GR SEC 002. </a:t>
            </a:r>
            <a:endParaRPr lang="en" altLang="fr-FR" dirty="0">
              <a:cs typeface="Arial" charset="0"/>
            </a:endParaRPr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81339FD7-F2E2-B54C-BD1D-6B761D9912C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10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5.2 – Anomaly Reporting – </a:t>
            </a:r>
            <a:r>
              <a:rPr lang="en" sz="1000" b="0" i="0" u="none" baseline="0" dirty="0" smtClean="0"/>
              <a:t>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n" b="1" i="0" u="none" cap="none" baseline="0">
                <a:cs typeface="Arial" charset="0"/>
              </a:rPr>
              <a:t>REPORTING TOOL</a:t>
            </a:r>
          </a:p>
        </p:txBody>
      </p:sp>
      <p:sp>
        <p:nvSpPr>
          <p:cNvPr id="2457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en" b="0" i="0" u="none" baseline="0">
                <a:cs typeface="Arial" charset="0"/>
              </a:rPr>
              <a:t>Show a slide presenting the reporting tool specific to the branch.</a:t>
            </a:r>
          </a:p>
        </p:txBody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679C47B-A227-F24E-AC1E-564B0D64550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11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5.2 – Anomaly Reporting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" b="1" i="0" u="none" baseline="0"/>
              <a:t>Module objectives</a:t>
            </a:r>
            <a:endParaRPr lang="en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218488" cy="2735263"/>
          </a:xfrm>
        </p:spPr>
        <p:txBody>
          <a:bodyPr>
            <a:normAutofit lnSpcReduction="10000"/>
          </a:bodyPr>
          <a:lstStyle/>
          <a:p>
            <a:pPr marL="0" indent="0" algn="l" rtl="0" eaLnBrk="1" hangingPunct="1">
              <a:buFont typeface="Lucida Grande" charset="0"/>
              <a:buNone/>
            </a:pPr>
            <a:r>
              <a:rPr lang="en" sz="1800" b="0" i="0" u="none" baseline="0">
                <a:cs typeface="Arial" charset="0"/>
              </a:rPr>
              <a:t>At the end of this module:</a:t>
            </a:r>
          </a:p>
          <a:p>
            <a:pPr marL="0" indent="0" algn="l" rtl="0" eaLnBrk="1" hangingPunct="1">
              <a:buFont typeface="Lucida Grande" charset="0"/>
              <a:buNone/>
            </a:pPr>
            <a:endParaRPr lang="en" altLang="fr-FR" sz="1800" dirty="0">
              <a:cs typeface="Arial" charset="0"/>
            </a:endParaRPr>
          </a:p>
          <a:p>
            <a:pPr algn="l" rtl="0"/>
            <a:r>
              <a:rPr lang="en" sz="1800" b="0" i="0" u="none" baseline="0">
                <a:cs typeface="Arial" charset="0"/>
              </a:rPr>
              <a:t>You will understand what an anomaly is and why it is important to deal with them.</a:t>
            </a:r>
          </a:p>
          <a:p>
            <a:endParaRPr lang="en" altLang="fr-FR" sz="1800" dirty="0" smtClean="0">
              <a:cs typeface="Arial" charset="0"/>
            </a:endParaRPr>
          </a:p>
          <a:p>
            <a:pPr algn="l" rtl="0"/>
            <a:r>
              <a:rPr lang="en" sz="1800" b="0" i="0" u="none" baseline="0">
                <a:cs typeface="Arial" charset="0"/>
              </a:rPr>
              <a:t>You should know the anomaly reporting tool for your Branch.</a:t>
            </a:r>
          </a:p>
          <a:p>
            <a:endParaRPr lang="en" altLang="fr-FR" sz="1800" dirty="0" smtClean="0">
              <a:cs typeface="Arial" charset="0"/>
            </a:endParaRPr>
          </a:p>
          <a:p>
            <a:pPr algn="l" rtl="0"/>
            <a:r>
              <a:rPr lang="en" sz="1800" b="0" i="0" u="none" baseline="0">
                <a:cs typeface="Arial" charset="0"/>
              </a:rPr>
              <a:t>You will be able to identify anomalies linked to the golden rules. </a:t>
            </a:r>
          </a:p>
          <a:p>
            <a:pPr marL="0" indent="0" algn="l" rtl="0" eaLnBrk="1" hangingPunct="1"/>
            <a:endParaRPr lang="en" altLang="fr-FR" sz="1800" dirty="0">
              <a:cs typeface="Arial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1FEE9B3-EA93-4441-90A9-55D9680B660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2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5.2 – Anomaly Reporting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53013C0-A39B-5441-B828-D010481B627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3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" b="1" i="0" u="none" baseline="0"/>
              <a:t>FILM: Anomalies</a:t>
            </a:r>
            <a:endParaRPr lang="en" dirty="0"/>
          </a:p>
        </p:txBody>
      </p:sp>
      <p:pic>
        <p:nvPicPr>
          <p:cNvPr id="1638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523162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5.2 – Anomaly Reporting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What is an anomaly?</a:t>
            </a:r>
            <a:endParaRPr lang="en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908050"/>
            <a:ext cx="8218488" cy="4176713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Font typeface="Lucida Grande" charset="0"/>
              <a:buNone/>
            </a:pPr>
            <a:r>
              <a:rPr lang="en" b="1" i="0" u="none" baseline="0">
                <a:cs typeface="Arial" charset="0"/>
              </a:rPr>
              <a:t>Anomaly</a:t>
            </a:r>
            <a:r>
              <a:rPr lang="en" b="0" i="0" u="none" baseline="0">
                <a:cs typeface="Arial" charset="0"/>
              </a:rPr>
              <a:t>: Any abnormal situation or action, i.e. one that deviates from an established standard, regulation or procedure. Without immediate consequence.</a:t>
            </a:r>
          </a:p>
          <a:p>
            <a:pPr marL="0" indent="0" algn="l" rtl="0">
              <a:buFont typeface="Lucida Grande" charset="0"/>
              <a:buNone/>
            </a:pPr>
            <a:endParaRPr lang="en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en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en" b="1" i="0" u="none" baseline="0">
                <a:cs typeface="Arial" charset="0"/>
              </a:rPr>
              <a:t>Incident/Accident</a:t>
            </a:r>
            <a:r>
              <a:rPr lang="en" b="0" i="0" u="none" baseline="0">
                <a:cs typeface="Arial" charset="0"/>
              </a:rPr>
              <a:t>: An undesirable event or series of undesirable events resulting from a combination of hazards and/or a combination of anomalies. With direct consequences.</a:t>
            </a:r>
          </a:p>
          <a:p>
            <a:pPr marL="0" indent="0" algn="l" rtl="0">
              <a:buFont typeface="Lucida Grande" charset="0"/>
              <a:buNone/>
            </a:pPr>
            <a:endParaRPr lang="en" altLang="fr-FR" sz="600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en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en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en" b="1" i="0" u="none" baseline="0">
                <a:cs typeface="Arial" charset="0"/>
              </a:rPr>
              <a:t>Near-accident</a:t>
            </a:r>
            <a:r>
              <a:rPr lang="en" b="0" i="0" u="none" baseline="0">
                <a:cs typeface="Arial" charset="0"/>
              </a:rPr>
              <a:t>: Any event which, under other circumstances, would have had the consequences of an accident. Without immediate consequence, but with potential consequences.</a:t>
            </a:r>
          </a:p>
          <a:p>
            <a:pPr marL="0" indent="0" algn="l" rtl="0"/>
            <a:endParaRPr lang="en" altLang="fr-FR" dirty="0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1CA86A9-AE50-5745-AD28-BED63BE0AA7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4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3" descr="W:\Entity\Holding\SG\SEI\30OPS\3020 Axes de progrès\JMS\JMS 2014\Supports JMS\Utilité Ano\Pyramide BD\FA\Risque 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5" t="19987" r="2773" b="22903"/>
          <a:stretch>
            <a:fillRect/>
          </a:stretch>
        </p:blipFill>
        <p:spPr bwMode="auto">
          <a:xfrm>
            <a:off x="4284663" y="3716338"/>
            <a:ext cx="45005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W:\Entity\Holding\SG\SEI\30OPS\3020 Axes de progrès\JMS\JMS 2014\Supports JMS\Utilité Ano\Pyramide BD\NM\Risque N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7" t="19086" r="2209" b="17332"/>
          <a:stretch>
            <a:fillRect/>
          </a:stretch>
        </p:blipFill>
        <p:spPr bwMode="auto">
          <a:xfrm>
            <a:off x="4276725" y="5556250"/>
            <a:ext cx="3486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W:\Entity\Holding\SG\SEI\30OPS\3020 Axes de progrès\JMS\JMS 2014\Supports JMS\Utilité Ano\Pyramide BD\ANO\Risque 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7" t="20233" r="1128" b="16946"/>
          <a:stretch>
            <a:fillRect/>
          </a:stretch>
        </p:blipFill>
        <p:spPr bwMode="auto">
          <a:xfrm>
            <a:off x="4283075" y="1700213"/>
            <a:ext cx="3556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5.2 – Anomaly Reporting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The bird pyramid</a:t>
            </a:r>
            <a:endParaRPr lang="en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FCEFF62-9047-5543-A6F3-AEB81BFD04B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5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3" name="Grouper 56"/>
          <p:cNvGrpSpPr>
            <a:grpSpLocks/>
          </p:cNvGrpSpPr>
          <p:nvPr/>
        </p:nvGrpSpPr>
        <p:grpSpPr bwMode="auto">
          <a:xfrm>
            <a:off x="1619672" y="1340768"/>
            <a:ext cx="6241146" cy="4195762"/>
            <a:chOff x="611560" y="755749"/>
            <a:chExt cx="6569733" cy="4195649"/>
          </a:xfrm>
        </p:grpSpPr>
        <p:graphicFrame>
          <p:nvGraphicFramePr>
            <p:cNvPr id="7" name="Diagramme 6"/>
            <p:cNvGraphicFramePr/>
            <p:nvPr>
              <p:extLst>
                <p:ext uri="{D42A27DB-BD31-4B8C-83A1-F6EECF244321}">
                  <p14:modId xmlns:p14="http://schemas.microsoft.com/office/powerpoint/2010/main" xmlns="" val="3525590830"/>
                </p:ext>
              </p:extLst>
            </p:nvPr>
          </p:nvGraphicFramePr>
          <p:xfrm>
            <a:off x="1801577" y="1280827"/>
            <a:ext cx="4849355" cy="36696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11560" y="1855498"/>
              <a:ext cx="432048" cy="2520280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en" b="1" i="0" u="none" baseline="0">
                  <a:ln w="0"/>
                  <a:solidFill>
                    <a:srgbClr val="3876AF"/>
                  </a:solidFill>
                </a:rPr>
                <a:t>HSE event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14628" y="1860251"/>
              <a:ext cx="432048" cy="1501494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en" b="1" i="0" u="none" baseline="0">
                  <a:ln w="0"/>
                  <a:solidFill>
                    <a:srgbClr val="3876AF"/>
                  </a:solidFill>
                </a:rPr>
                <a:t>INCIDENT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825861" y="4949811"/>
              <a:ext cx="100959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332248" y="3716356"/>
              <a:ext cx="129533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endCxn id="7" idx="0"/>
            </p:cNvCxnSpPr>
            <p:nvPr/>
          </p:nvCxnSpPr>
          <p:spPr>
            <a:xfrm>
              <a:off x="825861" y="1281197"/>
              <a:ext cx="340024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824274" y="4376738"/>
              <a:ext cx="1587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1330660" y="3362354"/>
              <a:ext cx="0" cy="35400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V="1">
              <a:off x="824274" y="1281197"/>
              <a:ext cx="0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1321135" y="1281197"/>
              <a:ext cx="0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èche vers la droite 39"/>
            <p:cNvSpPr/>
            <p:nvPr/>
          </p:nvSpPr>
          <p:spPr>
            <a:xfrm rot="16200000">
              <a:off x="4826898" y="2871039"/>
              <a:ext cx="3948007" cy="209539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73000">
                  <a:srgbClr val="FFFF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endParaRPr lang="en" altLang="fr-FR">
                <a:solidFill>
                  <a:srgbClr val="FFFFFF"/>
                </a:solidFill>
              </a:endParaRPr>
            </a:p>
          </p:txBody>
        </p:sp>
        <p:sp>
          <p:nvSpPr>
            <p:cNvPr id="18451" name="ZoneTexte 42"/>
            <p:cNvSpPr txBox="1">
              <a:spLocks noChangeArrowheads="1"/>
            </p:cNvSpPr>
            <p:nvPr/>
          </p:nvSpPr>
          <p:spPr bwMode="auto">
            <a:xfrm>
              <a:off x="6419546" y="755749"/>
              <a:ext cx="7617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/>
              <a:r>
                <a:rPr lang="en" sz="1400" b="0" i="0" u="none" baseline="0"/>
                <a:t>Severity</a:t>
              </a:r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4622964" y="1907846"/>
              <a:ext cx="218151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V="1">
              <a:off x="5003945" y="2486271"/>
              <a:ext cx="1800530" cy="615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5794479" y="3716356"/>
              <a:ext cx="100999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5413499" y="3098836"/>
              <a:ext cx="139097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6205620" y="4352927"/>
              <a:ext cx="598855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801577" y="3098836"/>
              <a:ext cx="129533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619435" y="1829727"/>
              <a:ext cx="432048" cy="1039537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en" b="1" i="0" u="none" baseline="0">
                  <a:ln w="0"/>
                  <a:solidFill>
                    <a:srgbClr val="3876AF"/>
                  </a:solidFill>
                </a:rPr>
                <a:t>TRIR</a:t>
              </a:r>
              <a:endParaRPr lang="en" b="1" dirty="0">
                <a:ln w="0"/>
                <a:solidFill>
                  <a:srgbClr val="3876AF"/>
                </a:solidFill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V="1">
              <a:off x="1825942" y="1280827"/>
              <a:ext cx="9518" cy="54450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>
              <a:stCxn id="24" idx="2"/>
            </p:cNvCxnSpPr>
            <p:nvPr/>
          </p:nvCxnSpPr>
          <p:spPr>
            <a:xfrm>
              <a:off x="1835460" y="2869264"/>
              <a:ext cx="0" cy="22957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5.2 – Anomaly Reporting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Some practical examples</a:t>
            </a:r>
            <a:endParaRPr lang="en" dirty="0"/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B695F8A-6807-0E4D-BD5C-B3AFD1C1630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6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4824412"/>
          </a:xfrm>
        </p:spPr>
        <p:txBody>
          <a:bodyPr/>
          <a:lstStyle/>
          <a:p>
            <a:pPr algn="l" rtl="0"/>
            <a:r>
              <a:rPr lang="en" b="1" i="0" u="none" baseline="0">
                <a:cs typeface="Arial" charset="0"/>
              </a:rPr>
              <a:t>Situation 1:</a:t>
            </a:r>
            <a:endParaRPr lang="en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en" b="0" i="0" u="none" baseline="0">
                <a:cs typeface="Arial" charset="0"/>
              </a:rPr>
              <a:t>During a lifting operation, the load descends uncontrollably and stops one meter from the ground. No consequences.</a:t>
            </a:r>
          </a:p>
          <a:p>
            <a:pPr algn="l" rtl="0">
              <a:buFont typeface="Lucida Grande" charset="0"/>
              <a:buNone/>
            </a:pPr>
            <a:r>
              <a:rPr lang="en" b="0" i="0" u="none" baseline="0">
                <a:cs typeface="Arial" charset="0"/>
              </a:rPr>
              <a:t>A lifting operation is carried out without authorization.</a:t>
            </a:r>
          </a:p>
          <a:p>
            <a:pPr marL="0" indent="0" algn="l" rtl="0">
              <a:buFont typeface="Lucida Grande" charset="0"/>
              <a:buNone/>
            </a:pPr>
            <a:r>
              <a:rPr lang="en" b="0" i="0" u="none" baseline="0">
                <a:cs typeface="Arial" charset="0"/>
              </a:rPr>
              <a:t>During a lifting operation, the load descends uncontrollably and falls to the ground. There is material damage.</a:t>
            </a:r>
          </a:p>
          <a:p>
            <a:pPr algn="l" rtl="0">
              <a:buFont typeface="Lucida Grande" charset="0"/>
              <a:buNone/>
            </a:pPr>
            <a:r>
              <a:rPr lang="en" b="0" i="0" u="none" baseline="0">
                <a:cs typeface="Arial" charset="0"/>
              </a:rPr>
              <a:t> </a:t>
            </a:r>
            <a:endParaRPr lang="en" altLang="fr-FR" dirty="0">
              <a:cs typeface="Arial" charset="0"/>
            </a:endParaRPr>
          </a:p>
          <a:p>
            <a:pPr algn="l" rtl="0"/>
            <a:r>
              <a:rPr lang="en" b="1" i="0" u="none" baseline="0">
                <a:cs typeface="Arial" charset="0"/>
              </a:rPr>
              <a:t>Situation 2: </a:t>
            </a:r>
            <a:endParaRPr lang="en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en" b="0" i="0" u="none" baseline="0">
                <a:cs typeface="Arial" charset="0"/>
              </a:rPr>
              <a:t>An object is in the middle of the road, the driver sees it and avoids it at the last moment. There is no consequence.</a:t>
            </a:r>
          </a:p>
          <a:p>
            <a:pPr marL="0" indent="0" algn="l" rtl="0">
              <a:buFont typeface="Lucida Grande" charset="0"/>
              <a:buNone/>
            </a:pPr>
            <a:r>
              <a:rPr lang="en" b="0" i="0" u="none" baseline="0">
                <a:cs typeface="Arial" charset="0"/>
              </a:rPr>
              <a:t>A driver loses control of the vehicle, leaves the road and rolls over. The driver is wounded and the vehicle damaged.</a:t>
            </a:r>
          </a:p>
          <a:p>
            <a:pPr marL="0" indent="0" algn="l" rtl="0">
              <a:buFont typeface="Lucida Grande" charset="0"/>
              <a:buNone/>
            </a:pPr>
            <a:r>
              <a:rPr lang="en" b="0" i="0" u="none" baseline="0">
                <a:cs typeface="Arial" charset="0"/>
              </a:rPr>
              <a:t>An employee drives a vehicle that has exceeded its inspection date.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5.2 – Anomaly Reporting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Some practical examples</a:t>
            </a:r>
            <a:endParaRPr lang="en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E618056-B44F-E742-8C7C-17DC25A33A4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7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0483" name="Picture 2" descr="P1010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65263"/>
            <a:ext cx="24209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P101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417638"/>
            <a:ext cx="28622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465263"/>
            <a:ext cx="287178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5.2 – Anomaly Reporting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ANOMALIES AND GOLDEN RULES</a:t>
            </a:r>
            <a:endParaRPr lang="en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D5D7817-6699-6A4F-9FF1-A2868A8A93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8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998663" cy="532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751280"/>
            <a:ext cx="520700" cy="812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4876" y="1700808"/>
            <a:ext cx="673100" cy="63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5476" y="2474605"/>
            <a:ext cx="558800" cy="393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6742" y="2857442"/>
            <a:ext cx="533400" cy="533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392084"/>
            <a:ext cx="520700" cy="825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2456" y="2564904"/>
            <a:ext cx="442742" cy="8259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165" y="2347784"/>
            <a:ext cx="317500" cy="3683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4972" y="1564080"/>
            <a:ext cx="356219" cy="4658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6049" y="2296984"/>
            <a:ext cx="431800" cy="469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3390842"/>
            <a:ext cx="711200" cy="1079500"/>
          </a:xfrm>
          <a:prstGeom prst="rect">
            <a:avLst/>
          </a:prstGeom>
        </p:spPr>
      </p:pic>
      <p:sp>
        <p:nvSpPr>
          <p:cNvPr id="1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5.2 – Anomaly Reporting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" altLang="fr-FR" cap="none">
              <a:cs typeface="Arial" charset="0"/>
            </a:endParaRPr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B58B1F8-0A92-114F-BCA6-593F1AB6893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9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268413"/>
            <a:ext cx="6300788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5.2 – Anomaly Reporting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TAL-EN-dark red templat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N PPT DARK RED LOGO.pptx" id="{34FDB752-F90B-4A83-A6C4-9F21502A314C}" vid="{6DFEEC28-5B39-4E16-BB71-270AB66A25A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TOTAL-EN-dark red template</Template>
  <TotalTime>4</TotalTime>
  <Words>460</Words>
  <Application>Microsoft Office PowerPoint</Application>
  <PresentationFormat>Affichage à l'écran (4:3)</PresentationFormat>
  <Paragraphs>76</Paragraphs>
  <Slides>11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TOTAL-EN-dark red template</vt:lpstr>
      <vt:lpstr>Anomaly Reporting</vt:lpstr>
      <vt:lpstr>Module objectives</vt:lpstr>
      <vt:lpstr>FILM: Anomalies</vt:lpstr>
      <vt:lpstr>What is an anomaly?</vt:lpstr>
      <vt:lpstr>The bird pyramid</vt:lpstr>
      <vt:lpstr>Some practical examples</vt:lpstr>
      <vt:lpstr>Some practical examples</vt:lpstr>
      <vt:lpstr>ANOMALIES AND GOLDEN RULES</vt:lpstr>
      <vt:lpstr>Diapositive 9</vt:lpstr>
      <vt:lpstr>SUMMARY OF ANOMALIES </vt:lpstr>
      <vt:lpstr>REPORTING TOOL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Anomaly Reporting</dc:title>
  <dc:creator>J0489914</dc:creator>
  <cp:lastModifiedBy>J0489914</cp:lastModifiedBy>
  <cp:revision>1</cp:revision>
  <dcterms:created xsi:type="dcterms:W3CDTF">2017-09-22T14:23:13Z</dcterms:created>
  <dcterms:modified xsi:type="dcterms:W3CDTF">2017-09-22T14:27:54Z</dcterms:modified>
</cp:coreProperties>
</file>