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07" autoAdjust="0"/>
    <p:restoredTop sz="94692" autoAdjust="0"/>
  </p:normalViewPr>
  <p:slideViewPr>
    <p:cSldViewPr snapToObjects="1">
      <p:cViewPr>
        <p:scale>
          <a:sx n="100" d="100"/>
          <a:sy n="100" d="100"/>
        </p:scale>
        <p:origin x="-1848" y="-37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es" sz="1050" dirty="0" smtClean="0">
            <a:solidFill>
              <a:schemeClr val="bg1"/>
            </a:solidFill>
          </a:endParaRPr>
        </a:p>
        <a:p>
          <a:pPr algn="ctr" rtl="0"/>
          <a:r>
            <a:rPr lang="es" sz="1050" b="0" i="0" u="none" baseline="0" dirty="0">
              <a:solidFill>
                <a:schemeClr val="bg1"/>
              </a:solidFill>
            </a:rPr>
            <a:t>Muertes</a:t>
          </a:r>
          <a:endParaRPr lang="es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es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es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l" rtl="0"/>
          <a:r>
            <a:rPr lang="es" sz="1050" b="0" i="0" u="none" baseline="0">
              <a:solidFill>
                <a:schemeClr val="bg1"/>
              </a:solidFill>
            </a:rPr>
            <a:t>Anomalía / Situación peligrosa</a:t>
          </a:r>
          <a:endParaRPr lang="es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es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es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l" rtl="0"/>
          <a:r>
            <a:rPr lang="es" sz="1050" b="0" i="0" u="none" baseline="0">
              <a:solidFill>
                <a:schemeClr val="bg1"/>
              </a:solidFill>
            </a:rPr>
            <a:t>Primeras auxilios</a:t>
          </a:r>
          <a:endParaRPr lang="es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es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es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l" rtl="0"/>
          <a:r>
            <a:rPr lang="es" sz="1050" b="0" i="0" u="none" baseline="0">
              <a:solidFill>
                <a:schemeClr val="bg1"/>
              </a:solidFill>
            </a:rPr>
            <a:t>Cuasi accidente</a:t>
          </a:r>
          <a:endParaRPr lang="es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es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es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0"/>
          <a:r>
            <a:rPr lang="es" sz="1050" b="0" i="0" u="none" baseline="0" dirty="0">
              <a:solidFill>
                <a:schemeClr val="bg1"/>
              </a:solidFill>
            </a:rPr>
            <a:t>Lesión con baja laboral</a:t>
          </a:r>
          <a:endParaRPr lang="es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es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es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l" rtl="0"/>
          <a:r>
            <a:rPr lang="es" sz="1050" b="0" i="0" u="none" baseline="0">
              <a:solidFill>
                <a:schemeClr val="bg1"/>
              </a:solidFill>
            </a:rPr>
            <a:t>Caso que requiere un tratamiento médico + régimen laboral flexible</a:t>
          </a:r>
          <a:endParaRPr lang="es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es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es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 custLinFactNeighborX="-3343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"/>
        </a:p>
      </dgm:t>
    </dgm:pt>
  </dgm:ptLst>
  <dgm:cxnLst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893837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" sz="1050" kern="1200" dirty="0" smtClean="0">
            <a:solidFill>
              <a:schemeClr val="bg1"/>
            </a:solidFill>
          </a:endParaRP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050" b="0" i="0" u="none" kern="1200" baseline="0" dirty="0">
              <a:solidFill>
                <a:schemeClr val="bg1"/>
              </a:solidFill>
            </a:rPr>
            <a:t>Muertes</a:t>
          </a:r>
          <a:endParaRPr lang="es" sz="1050" kern="1200" dirty="0">
            <a:solidFill>
              <a:schemeClr val="bg1"/>
            </a:solidFill>
          </a:endParaRPr>
        </a:p>
      </dsp:txBody>
      <dsp:txXfrm>
        <a:off x="1893837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050" b="0" i="0" u="none" kern="1200" baseline="0" dirty="0">
              <a:solidFill>
                <a:schemeClr val="bg1"/>
              </a:solidFill>
            </a:rPr>
            <a:t>Lesión con baja laboral</a:t>
          </a:r>
          <a:endParaRPr lang="es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050" b="0" i="0" u="none" kern="1200" baseline="0">
              <a:solidFill>
                <a:schemeClr val="bg1"/>
              </a:solidFill>
            </a:rPr>
            <a:t>Caso que requiere un tratamiento médico + régimen laboral flexible</a:t>
          </a:r>
          <a:endParaRPr lang="es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050" b="0" i="0" u="none" kern="1200" baseline="0">
              <a:solidFill>
                <a:schemeClr val="bg1"/>
              </a:solidFill>
            </a:rPr>
            <a:t>Primeras auxilios</a:t>
          </a:r>
          <a:endParaRPr lang="es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050" b="0" i="0" u="none" kern="1200" baseline="0">
              <a:solidFill>
                <a:schemeClr val="bg1"/>
              </a:solidFill>
            </a:rPr>
            <a:t>Cuasi accidente</a:t>
          </a:r>
          <a:endParaRPr lang="es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050" b="0" i="0" u="none" kern="1200" baseline="0">
              <a:solidFill>
                <a:schemeClr val="bg1"/>
              </a:solidFill>
            </a:rPr>
            <a:t>Anomalía / Situación peligrosa</a:t>
          </a:r>
          <a:endParaRPr lang="es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5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La comunicación de anomalías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charset="0"/>
              </a:rPr>
              <a:t>Módulo TCG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SÍNTESIS DE LAS ANOMALÍAS</a:t>
            </a:r>
            <a:r>
              <a:rPr lang="es" cap="none">
                <a:cs typeface="Arial" charset="0"/>
              </a:rPr>
              <a:t/>
            </a:r>
            <a:br>
              <a:rPr lang="es" cap="none">
                <a:cs typeface="Arial" charset="0"/>
              </a:rPr>
            </a:br>
            <a:endParaRPr lang="es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es" b="1" i="0" u="none" baseline="0">
                <a:cs typeface="Arial" charset="0"/>
              </a:rPr>
              <a:t>Es esencial detectar y luego comunicar las anomalías para que se corrijan. </a:t>
            </a:r>
          </a:p>
          <a:p>
            <a:pPr marL="0" indent="0" algn="l" rtl="0">
              <a:buFont typeface="Lucida Grande" charset="0"/>
              <a:buNone/>
            </a:pPr>
            <a:endParaRPr lang="es" altLang="fr-FR" b="1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Causas potenciales de incidentes, accidentes con consecuencias a veces graves (desde el daño material pasando por las lesiones hasta la muerte).</a:t>
            </a:r>
          </a:p>
          <a:p>
            <a:pPr algn="l" rtl="0"/>
            <a:r>
              <a:rPr lang="es" b="0" i="0" u="none" baseline="0">
                <a:cs typeface="Arial" charset="0"/>
              </a:rPr>
              <a:t>Cuando constaten una anomalía, deben corregirla en cuanto puedan y comunicarla/informar sobre ella para que el contacto designado de su planta la trate y corrija.</a:t>
            </a:r>
          </a:p>
          <a:p>
            <a:pPr algn="l" rtl="0"/>
            <a:r>
              <a:rPr lang="es" b="0" i="0" u="none" baseline="0">
                <a:cs typeface="Arial" charset="0"/>
              </a:rPr>
              <a:t>Un medio útil: la STOP card.</a:t>
            </a:r>
          </a:p>
          <a:p>
            <a:pPr algn="l" rtl="0"/>
            <a:r>
              <a:rPr lang="es" b="0" i="0" u="none" baseline="0">
                <a:cs typeface="Arial" charset="0"/>
              </a:rPr>
              <a:t>Una práctica común HSE a todo el grupo Total mediante la DIR GR SEC 002. </a:t>
            </a:r>
            <a:endParaRPr lang="es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200" b="0" i="0" u="none" baseline="0"/>
              <a:t>Kit de integración H3SE - TCG 5.2 – La comunicación de anomalías – V1</a:t>
            </a:r>
            <a:endParaRPr lang="es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LA HERRAMIENTA DE REPORTING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s" b="0" i="0" u="none" baseline="0">
                <a:cs typeface="Arial" charset="0"/>
              </a:rPr>
              <a:t>Prever una diapositiva de presentación de la herramienta de reporting específica de la rama.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INFORME DE ANOMALÍAS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s" b="0" i="0" u="none" baseline="0">
                <a:cs typeface="Arial" charset="0"/>
              </a:rPr>
              <a:t>Prever una diapositiva de presentación de informe de anomalías específico de la rama.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s" b="1" i="0" u="none" baseline="0"/>
              <a:t>Los objetivos del módulo</a:t>
            </a:r>
            <a:endParaRPr lang="es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es" sz="1800" b="0" i="0" u="none" baseline="0">
                <a:cs typeface="Arial" charset="0"/>
              </a:rPr>
              <a:t>Después de este módulo: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es" altLang="fr-FR" sz="1800" dirty="0">
              <a:cs typeface="Arial" charset="0"/>
            </a:endParaRPr>
          </a:p>
          <a:p>
            <a:pPr algn="l" rtl="0"/>
            <a:r>
              <a:rPr lang="es" sz="1800" b="0" i="0" u="none" baseline="0">
                <a:cs typeface="Arial" charset="0"/>
              </a:rPr>
              <a:t>Habrán entendido lo que es una anomalía y por qué es importante tratarlas</a:t>
            </a:r>
          </a:p>
          <a:p>
            <a:endParaRPr lang="es" altLang="fr-FR" sz="1800" dirty="0" smtClean="0">
              <a:cs typeface="Arial" charset="0"/>
            </a:endParaRPr>
          </a:p>
          <a:p>
            <a:pPr algn="l" rtl="0"/>
            <a:r>
              <a:rPr lang="es" sz="1800" b="0" i="0" u="none" baseline="0">
                <a:cs typeface="Arial" charset="0"/>
              </a:rPr>
              <a:t>Conocerán la herramienta de reporting de anomalías de su rama.</a:t>
            </a:r>
          </a:p>
          <a:p>
            <a:endParaRPr lang="es" altLang="fr-FR" sz="1800" dirty="0" smtClean="0">
              <a:cs typeface="Arial" charset="0"/>
            </a:endParaRPr>
          </a:p>
          <a:p>
            <a:pPr algn="l" rtl="0"/>
            <a:r>
              <a:rPr lang="es" sz="1800" b="0" i="0" u="none" baseline="0">
                <a:cs typeface="Arial" charset="0"/>
              </a:rPr>
              <a:t>Sabrán detectar las anomalías mediante las reglas de oro. </a:t>
            </a:r>
          </a:p>
          <a:p>
            <a:pPr marL="0" indent="0" algn="l" rtl="0" eaLnBrk="1" hangingPunct="1"/>
            <a:endParaRPr lang="es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s" b="1" i="0" u="none" baseline="0"/>
              <a:t>PELÍCULA: Las anomalías</a:t>
            </a:r>
            <a:endParaRPr lang="es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¿Qué es una anomalía?</a:t>
            </a:r>
            <a:endParaRPr lang="es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es" b="1" i="0" u="none" baseline="0">
                <a:cs typeface="Arial" charset="0"/>
              </a:rPr>
              <a:t>Anomalía:</a:t>
            </a:r>
            <a:r>
              <a:rPr lang="es" b="0" i="0" u="none" baseline="0">
                <a:cs typeface="Arial" charset="0"/>
              </a:rPr>
              <a:t> Toda situación o acción anormal, es decir, una desviación con relación a un estándar, una norma o un procedimiento. Sin consecuencia inmediata.</a:t>
            </a:r>
          </a:p>
          <a:p>
            <a:pPr marL="0" indent="0" algn="l" rtl="0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s" b="1" i="0" u="none" baseline="0">
                <a:cs typeface="Arial" charset="0"/>
              </a:rPr>
              <a:t>Incidente / Accidente:</a:t>
            </a:r>
            <a:r>
              <a:rPr lang="es" b="0" i="0" u="none" baseline="0">
                <a:cs typeface="Arial" charset="0"/>
              </a:rPr>
              <a:t> Suceso o serie de sucesos indeseables, resultantes de una combinación de peligros y/o de una combinación de anomalías. Con consecuencias directas.</a:t>
            </a:r>
          </a:p>
          <a:p>
            <a:pPr marL="0" indent="0" algn="l" rtl="0">
              <a:buFont typeface="Lucida Grande" charset="0"/>
              <a:buNone/>
            </a:pPr>
            <a:endParaRPr lang="es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s" b="0" i="0" u="none" baseline="0">
                <a:cs typeface="Arial" charset="0"/>
              </a:rPr>
              <a:t>Cuasi accidente: Cualquier suceso que, en otras circunstancias, habría tenido las consecuencias de un accidente. Sin consecuencia inmediata, pero con consecuencias potenciales.</a:t>
            </a:r>
          </a:p>
          <a:p>
            <a:pPr marL="0" indent="0" algn="l" rtl="0"/>
            <a:endParaRPr lang="es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71633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556250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700213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La pirámide de Bird</a:t>
            </a:r>
            <a:endParaRPr lang="es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1667255978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es" b="1" i="0" u="none" baseline="0">
                  <a:ln w="0"/>
                  <a:solidFill>
                    <a:srgbClr val="3876AF"/>
                  </a:solidFill>
                </a:rPr>
                <a:t>Suceso HSE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es" b="1" i="0" u="none" baseline="0">
                  <a:ln w="0"/>
                  <a:solidFill>
                    <a:srgbClr val="3876AF"/>
                  </a:solidFill>
                </a:rPr>
                <a:t>INCIDENTE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es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lang="es" sz="1400" b="0" i="0" u="none" baseline="0"/>
                <a:t>Gravedad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es" b="1" i="0" u="none" baseline="0">
                  <a:ln w="0"/>
                  <a:solidFill>
                    <a:srgbClr val="3876AF"/>
                  </a:solidFill>
                </a:rPr>
                <a:t>TRIR</a:t>
              </a:r>
              <a:endParaRPr lang="es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Algunos ejemplos prácticos</a:t>
            </a:r>
            <a:endParaRPr lang="es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80728"/>
            <a:ext cx="8218488" cy="4824412"/>
          </a:xfrm>
        </p:spPr>
        <p:txBody>
          <a:bodyPr/>
          <a:lstStyle/>
          <a:p>
            <a:pPr algn="l" rtl="0"/>
            <a:r>
              <a:rPr lang="es" b="1" i="0" u="none" baseline="0" dirty="0">
                <a:cs typeface="Arial" charset="0"/>
              </a:rPr>
              <a:t>Situación 1:</a:t>
            </a:r>
            <a:endParaRPr lang="es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Durante una operación de elevación, la carga desciende de manera descontrolada y se detiene a un metro del suelo. Ninguna consecuencia.</a:t>
            </a:r>
          </a:p>
          <a:p>
            <a:pPr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Se realiza una operación de elevación sin autorización.</a:t>
            </a:r>
          </a:p>
          <a:p>
            <a:pPr marL="0" indent="0"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Durante una operación de elevación, la carga desciende de manera descontrolada y cae al suelo. Hay daños materiales.</a:t>
            </a:r>
          </a:p>
          <a:p>
            <a:pPr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 </a:t>
            </a:r>
            <a:endParaRPr lang="es" altLang="fr-FR" dirty="0">
              <a:cs typeface="Arial" charset="0"/>
            </a:endParaRPr>
          </a:p>
          <a:p>
            <a:pPr algn="l" rtl="0"/>
            <a:r>
              <a:rPr lang="es" b="1" i="0" u="none" baseline="0" dirty="0">
                <a:cs typeface="Arial" charset="0"/>
              </a:rPr>
              <a:t>Situación 2: </a:t>
            </a:r>
            <a:endParaRPr lang="es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Un objeto se encuentra en medio de la carretera, el conductor se da cuenta y lo evita en el último momento. No hay consecuencias.</a:t>
            </a:r>
          </a:p>
          <a:p>
            <a:pPr marL="0" indent="0"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Un conductor pierde el control del vehículo, se sale de la carretera y da una vuelta de campana. El conductor resulta herido y el vehículo dañado.</a:t>
            </a:r>
          </a:p>
          <a:p>
            <a:pPr marL="0" indent="0" algn="l" rtl="0">
              <a:buFont typeface="Lucida Grande" charset="0"/>
              <a:buNone/>
            </a:pPr>
            <a:r>
              <a:rPr lang="es" b="0" i="0" u="none" baseline="0" dirty="0">
                <a:cs typeface="Arial" charset="0"/>
              </a:rPr>
              <a:t>Un empleado conduce un vehículo con la inspección caducada.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Algunos ejemplos prácticos</a:t>
            </a:r>
            <a:endParaRPr lang="es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ANOMALÍAS Y REGLAS DE ORO</a:t>
            </a:r>
            <a:endParaRPr lang="es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s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5.2 – La comunicación de anomalías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544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La comunicación de anomalías</vt:lpstr>
      <vt:lpstr>Los objetivos del módulo</vt:lpstr>
      <vt:lpstr>PELÍCULA: Las anomalías</vt:lpstr>
      <vt:lpstr>¿Qué es una anomalía?</vt:lpstr>
      <vt:lpstr>La pirámide de Bird</vt:lpstr>
      <vt:lpstr>Algunos ejemplos prácticos</vt:lpstr>
      <vt:lpstr>Algunos ejemplos prácticos</vt:lpstr>
      <vt:lpstr>ANOMALÍAS Y REGLAS DE ORO</vt:lpstr>
      <vt:lpstr>Présentation PowerPoint</vt:lpstr>
      <vt:lpstr>SÍNTESIS DE LAS ANOMALÍAS </vt:lpstr>
      <vt:lpstr>LA HERRAMIENTA DE REPORTING</vt:lpstr>
      <vt:lpstr>INFORME DE ANOMALÍAS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63</cp:revision>
  <dcterms:created xsi:type="dcterms:W3CDTF">2015-09-07T13:13:13Z</dcterms:created>
  <dcterms:modified xsi:type="dcterms:W3CDTF">2017-06-07T20:02:33Z</dcterms:modified>
</cp:coreProperties>
</file>