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62">
          <p15:clr>
            <a:srgbClr val="A4A3A4"/>
          </p15:clr>
        </p15:guide>
        <p15:guide id="2" orient="horz" pos="3412">
          <p15:clr>
            <a:srgbClr val="A4A3A4"/>
          </p15:clr>
        </p15:guide>
        <p15:guide id="3" orient="horz" pos="2264">
          <p15:clr>
            <a:srgbClr val="A4A3A4"/>
          </p15:clr>
        </p15:guide>
        <p15:guide id="4" orient="horz" pos="165">
          <p15:clr>
            <a:srgbClr val="A4A3A4"/>
          </p15:clr>
        </p15:guide>
        <p15:guide id="5" orient="horz" pos="2292">
          <p15:clr>
            <a:srgbClr val="A4A3A4"/>
          </p15:clr>
        </p15:guide>
        <p15:guide id="6" pos="756">
          <p15:clr>
            <a:srgbClr val="A4A3A4"/>
          </p15:clr>
        </p15:guide>
        <p15:guide id="7" pos="5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AF"/>
    <a:srgbClr val="133C75"/>
    <a:srgbClr val="BD2B0B"/>
    <a:srgbClr val="7ABFC0"/>
    <a:srgbClr val="CAEBEA"/>
    <a:srgbClr val="55DD61"/>
    <a:srgbClr val="3AAFC3"/>
    <a:srgbClr val="FFAA00"/>
    <a:srgbClr val="ABCE36"/>
    <a:srgbClr val="0024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92" autoAdjust="0"/>
  </p:normalViewPr>
  <p:slideViewPr>
    <p:cSldViewPr snapToObjects="1" showGuides="1">
      <p:cViewPr varScale="1">
        <p:scale>
          <a:sx n="102" d="100"/>
          <a:sy n="102" d="100"/>
        </p:scale>
        <p:origin x="-96" y="-156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77058C-6F62-DD46-B69B-9A8C4F14C320}" type="doc">
      <dgm:prSet loTypeId="urn:microsoft.com/office/officeart/2005/8/layout/pyramid1" loCatId="" qsTypeId="urn:microsoft.com/office/officeart/2005/8/quickstyle/simple2" qsCatId="simple" csTypeId="urn:microsoft.com/office/officeart/2005/8/colors/accent1_2" csCatId="accent1" phldr="1"/>
      <dgm:spPr/>
    </dgm:pt>
    <dgm:pt modelId="{D0610D0C-5FED-0C4D-957D-D59FEDF24E84}">
      <dgm:prSet phldrT="[Texte]" custT="1"/>
      <dgm:spPr>
        <a:solidFill>
          <a:srgbClr val="124F96"/>
        </a:solidFill>
      </dgm:spPr>
      <dgm:t>
        <a:bodyPr/>
        <a:lstStyle/>
        <a:p>
          <a:endParaRPr lang="fr-FR" sz="1050" dirty="0" smtClean="0">
            <a:solidFill>
              <a:schemeClr val="bg1"/>
            </a:solidFill>
          </a:endParaRPr>
        </a:p>
        <a:p>
          <a:r>
            <a:rPr lang="fr-FR" sz="1050" dirty="0" smtClean="0">
              <a:solidFill>
                <a:schemeClr val="bg1"/>
              </a:solidFill>
            </a:rPr>
            <a:t>Décès</a:t>
          </a:r>
          <a:endParaRPr lang="fr-FR" sz="1050" dirty="0">
            <a:solidFill>
              <a:schemeClr val="bg1"/>
            </a:solidFill>
          </a:endParaRPr>
        </a:p>
      </dgm:t>
    </dgm:pt>
    <dgm:pt modelId="{944ECDB3-CB03-C14F-8FDD-842F289F72E8}" type="parTrans" cxnId="{26EF1D17-EF70-5E4A-B076-32F51B46EAFD}">
      <dgm:prSet/>
      <dgm:spPr/>
      <dgm:t>
        <a:bodyPr/>
        <a:lstStyle/>
        <a:p>
          <a:endParaRPr lang="fr-FR" sz="1050"/>
        </a:p>
      </dgm:t>
    </dgm:pt>
    <dgm:pt modelId="{1F921753-A9BD-8040-9B33-551F3C9CFF4D}" type="sibTrans" cxnId="{26EF1D17-EF70-5E4A-B076-32F51B46EAFD}">
      <dgm:prSet/>
      <dgm:spPr/>
      <dgm:t>
        <a:bodyPr/>
        <a:lstStyle/>
        <a:p>
          <a:endParaRPr lang="fr-FR" sz="1050"/>
        </a:p>
      </dgm:t>
    </dgm:pt>
    <dgm:pt modelId="{B5E7E340-BCCC-B844-A355-B38389553C23}">
      <dgm:prSet phldrT="[Texte]" custT="1"/>
      <dgm:spPr>
        <a:solidFill>
          <a:srgbClr val="124F96">
            <a:alpha val="50000"/>
          </a:srgbClr>
        </a:solidFill>
      </dgm:spPr>
      <dgm:t>
        <a:bodyPr/>
        <a:lstStyle/>
        <a:p>
          <a:r>
            <a:rPr lang="fr-FR" sz="1050" dirty="0" smtClean="0">
              <a:solidFill>
                <a:schemeClr val="bg1"/>
              </a:solidFill>
            </a:rPr>
            <a:t>Anomalie / Situation dangereuse</a:t>
          </a:r>
          <a:endParaRPr lang="fr-FR" sz="1050" dirty="0">
            <a:solidFill>
              <a:schemeClr val="bg1"/>
            </a:solidFill>
          </a:endParaRPr>
        </a:p>
      </dgm:t>
    </dgm:pt>
    <dgm:pt modelId="{EC78EDD3-B724-4246-8C52-FCE9DDCC6A8C}" type="parTrans" cxnId="{9456D376-DF14-0E46-AFD8-7D8D3F7D0B36}">
      <dgm:prSet/>
      <dgm:spPr/>
      <dgm:t>
        <a:bodyPr/>
        <a:lstStyle/>
        <a:p>
          <a:endParaRPr lang="fr-FR" sz="1050"/>
        </a:p>
      </dgm:t>
    </dgm:pt>
    <dgm:pt modelId="{8F33E03B-31F3-E440-940F-E4B4E31FACF6}" type="sibTrans" cxnId="{9456D376-DF14-0E46-AFD8-7D8D3F7D0B36}">
      <dgm:prSet/>
      <dgm:spPr/>
      <dgm:t>
        <a:bodyPr/>
        <a:lstStyle/>
        <a:p>
          <a:endParaRPr lang="fr-FR" sz="1050"/>
        </a:p>
      </dgm:t>
    </dgm:pt>
    <dgm:pt modelId="{BE60044E-F1C5-4444-AD3E-5DDFA6C5CA28}">
      <dgm:prSet custT="1"/>
      <dgm:spPr>
        <a:solidFill>
          <a:srgbClr val="124F96">
            <a:alpha val="70000"/>
          </a:srgbClr>
        </a:solidFill>
      </dgm:spPr>
      <dgm:t>
        <a:bodyPr/>
        <a:lstStyle/>
        <a:p>
          <a:r>
            <a:rPr lang="fr-FR" sz="1050" dirty="0" smtClean="0">
              <a:solidFill>
                <a:schemeClr val="bg1"/>
              </a:solidFill>
            </a:rPr>
            <a:t>Premiers secours</a:t>
          </a:r>
          <a:endParaRPr lang="fr-FR" sz="1050" dirty="0">
            <a:solidFill>
              <a:schemeClr val="bg1"/>
            </a:solidFill>
          </a:endParaRPr>
        </a:p>
      </dgm:t>
    </dgm:pt>
    <dgm:pt modelId="{457E0E37-AFFC-064B-AFA6-D5CFB9E59253}" type="parTrans" cxnId="{6E636A17-0EB8-8442-A8BC-1B503D445A2C}">
      <dgm:prSet/>
      <dgm:spPr/>
      <dgm:t>
        <a:bodyPr/>
        <a:lstStyle/>
        <a:p>
          <a:endParaRPr lang="fr-FR" sz="1050"/>
        </a:p>
      </dgm:t>
    </dgm:pt>
    <dgm:pt modelId="{3A14524A-769D-6E48-834F-0B0A86B48EBF}" type="sibTrans" cxnId="{6E636A17-0EB8-8442-A8BC-1B503D445A2C}">
      <dgm:prSet/>
      <dgm:spPr/>
      <dgm:t>
        <a:bodyPr/>
        <a:lstStyle/>
        <a:p>
          <a:endParaRPr lang="fr-FR" sz="1050"/>
        </a:p>
      </dgm:t>
    </dgm:pt>
    <dgm:pt modelId="{20C2360D-F407-314C-A060-2578847D32D0}">
      <dgm:prSet custT="1"/>
      <dgm:spPr>
        <a:solidFill>
          <a:srgbClr val="124F96">
            <a:alpha val="60000"/>
          </a:srgbClr>
        </a:solidFill>
      </dgm:spPr>
      <dgm:t>
        <a:bodyPr/>
        <a:lstStyle/>
        <a:p>
          <a:r>
            <a:rPr lang="fr-FR" sz="1050" dirty="0" smtClean="0">
              <a:solidFill>
                <a:schemeClr val="bg1"/>
              </a:solidFill>
            </a:rPr>
            <a:t>Presqu'accident</a:t>
          </a:r>
          <a:endParaRPr lang="fr-FR" sz="1050" dirty="0">
            <a:solidFill>
              <a:schemeClr val="bg1"/>
            </a:solidFill>
          </a:endParaRPr>
        </a:p>
      </dgm:t>
    </dgm:pt>
    <dgm:pt modelId="{648CA463-1DC3-DD4C-9AA8-1B461654BF60}" type="parTrans" cxnId="{7126ED5A-02A8-854D-A0C8-8550C8BAEBE2}">
      <dgm:prSet/>
      <dgm:spPr/>
      <dgm:t>
        <a:bodyPr/>
        <a:lstStyle/>
        <a:p>
          <a:endParaRPr lang="fr-FR" sz="1050"/>
        </a:p>
      </dgm:t>
    </dgm:pt>
    <dgm:pt modelId="{2D7E2346-A929-2242-8031-3C8CF68A5721}" type="sibTrans" cxnId="{7126ED5A-02A8-854D-A0C8-8550C8BAEBE2}">
      <dgm:prSet/>
      <dgm:spPr/>
      <dgm:t>
        <a:bodyPr/>
        <a:lstStyle/>
        <a:p>
          <a:endParaRPr lang="fr-FR" sz="1050"/>
        </a:p>
      </dgm:t>
    </dgm:pt>
    <dgm:pt modelId="{14DAD42D-1123-B54E-8888-311A5DE34A4B}">
      <dgm:prSet phldrT="[Texte]" custT="1"/>
      <dgm:spPr>
        <a:solidFill>
          <a:srgbClr val="124F96">
            <a:alpha val="90000"/>
          </a:srgbClr>
        </a:solidFill>
      </dgm:spPr>
      <dgm:t>
        <a:bodyPr/>
        <a:lstStyle/>
        <a:p>
          <a:r>
            <a:rPr lang="fr-FR" sz="1050" dirty="0" smtClean="0">
              <a:solidFill>
                <a:schemeClr val="bg1"/>
              </a:solidFill>
            </a:rPr>
            <a:t>Blessure avec Arrêt de Travail</a:t>
          </a:r>
          <a:endParaRPr lang="fr-FR" sz="1050" dirty="0">
            <a:solidFill>
              <a:schemeClr val="bg1"/>
            </a:solidFill>
          </a:endParaRPr>
        </a:p>
      </dgm:t>
    </dgm:pt>
    <dgm:pt modelId="{98B283DE-957D-7143-BC8E-91AFFB0A0F1A}" type="parTrans" cxnId="{75D05018-1E51-4644-8E8B-EDA0150B24F8}">
      <dgm:prSet/>
      <dgm:spPr/>
      <dgm:t>
        <a:bodyPr/>
        <a:lstStyle/>
        <a:p>
          <a:endParaRPr lang="fr-FR" sz="1050"/>
        </a:p>
      </dgm:t>
    </dgm:pt>
    <dgm:pt modelId="{195E4E83-AF2F-E44C-AC6E-166B636D983F}" type="sibTrans" cxnId="{75D05018-1E51-4644-8E8B-EDA0150B24F8}">
      <dgm:prSet/>
      <dgm:spPr/>
      <dgm:t>
        <a:bodyPr/>
        <a:lstStyle/>
        <a:p>
          <a:endParaRPr lang="fr-FR" sz="1050"/>
        </a:p>
      </dgm:t>
    </dgm:pt>
    <dgm:pt modelId="{E99BF256-6957-0540-AFA6-96482AD2B240}">
      <dgm:prSet custT="1"/>
      <dgm:spPr>
        <a:solidFill>
          <a:srgbClr val="124F96">
            <a:alpha val="80000"/>
          </a:srgbClr>
        </a:solidFill>
      </dgm:spPr>
      <dgm:t>
        <a:bodyPr/>
        <a:lstStyle/>
        <a:p>
          <a:r>
            <a:rPr lang="fr-FR" sz="1050" dirty="0" smtClean="0">
              <a:solidFill>
                <a:schemeClr val="bg1"/>
              </a:solidFill>
            </a:rPr>
            <a:t>Cas nécessitant un traitement médical + travail aménagé</a:t>
          </a:r>
          <a:endParaRPr lang="fr-FR" sz="1050" dirty="0">
            <a:solidFill>
              <a:schemeClr val="bg1"/>
            </a:solidFill>
          </a:endParaRPr>
        </a:p>
      </dgm:t>
    </dgm:pt>
    <dgm:pt modelId="{7E8E0314-89E9-CE48-BDC6-B5CD2AAE6F0F}" type="sibTrans" cxnId="{9D3AAC9E-9397-1346-9D79-2DC040F1508C}">
      <dgm:prSet/>
      <dgm:spPr/>
      <dgm:t>
        <a:bodyPr/>
        <a:lstStyle/>
        <a:p>
          <a:endParaRPr lang="fr-FR" sz="1050"/>
        </a:p>
      </dgm:t>
    </dgm:pt>
    <dgm:pt modelId="{A1168C22-9DC2-6C4F-A207-FE7D22A3A468}" type="parTrans" cxnId="{9D3AAC9E-9397-1346-9D79-2DC040F1508C}">
      <dgm:prSet/>
      <dgm:spPr/>
      <dgm:t>
        <a:bodyPr/>
        <a:lstStyle/>
        <a:p>
          <a:endParaRPr lang="fr-FR" sz="1050"/>
        </a:p>
      </dgm:t>
    </dgm:pt>
    <dgm:pt modelId="{77B3F847-309A-FD4A-BEC0-7AA111CD0418}" type="pres">
      <dgm:prSet presAssocID="{E877058C-6F62-DD46-B69B-9A8C4F14C320}" presName="Name0" presStyleCnt="0">
        <dgm:presLayoutVars>
          <dgm:dir/>
          <dgm:animLvl val="lvl"/>
          <dgm:resizeHandles val="exact"/>
        </dgm:presLayoutVars>
      </dgm:prSet>
      <dgm:spPr/>
    </dgm:pt>
    <dgm:pt modelId="{BDDEDEF6-A3D5-6445-90F1-D9ABFEE11419}" type="pres">
      <dgm:prSet presAssocID="{D0610D0C-5FED-0C4D-957D-D59FEDF24E84}" presName="Name8" presStyleCnt="0"/>
      <dgm:spPr/>
    </dgm:pt>
    <dgm:pt modelId="{1B27F42E-972E-AF49-9E90-47513E279541}" type="pres">
      <dgm:prSet presAssocID="{D0610D0C-5FED-0C4D-957D-D59FEDF24E84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EC28742-072C-5642-9A09-D241C8AEE48C}" type="pres">
      <dgm:prSet presAssocID="{D0610D0C-5FED-0C4D-957D-D59FEDF24E8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2BA55B-4654-5440-8962-471BA30B9DDC}" type="pres">
      <dgm:prSet presAssocID="{14DAD42D-1123-B54E-8888-311A5DE34A4B}" presName="Name8" presStyleCnt="0"/>
      <dgm:spPr/>
    </dgm:pt>
    <dgm:pt modelId="{606AF34B-6FFD-5642-91A1-717ED8419511}" type="pres">
      <dgm:prSet presAssocID="{14DAD42D-1123-B54E-8888-311A5DE34A4B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4278DA-8233-9145-9DAF-E37464C92D50}" type="pres">
      <dgm:prSet presAssocID="{14DAD42D-1123-B54E-8888-311A5DE34A4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56FDE9-1921-BA48-AF5A-1C37BD69F18A}" type="pres">
      <dgm:prSet presAssocID="{E99BF256-6957-0540-AFA6-96482AD2B240}" presName="Name8" presStyleCnt="0"/>
      <dgm:spPr/>
    </dgm:pt>
    <dgm:pt modelId="{47312153-C0F1-D94D-8DAB-CC14615D2872}" type="pres">
      <dgm:prSet presAssocID="{E99BF256-6957-0540-AFA6-96482AD2B240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2D8F692-7538-524D-A6AF-21961CC2C460}" type="pres">
      <dgm:prSet presAssocID="{E99BF256-6957-0540-AFA6-96482AD2B24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942908-BB33-5F47-BA8C-2096A56126B8}" type="pres">
      <dgm:prSet presAssocID="{BE60044E-F1C5-4444-AD3E-5DDFA6C5CA28}" presName="Name8" presStyleCnt="0"/>
      <dgm:spPr/>
    </dgm:pt>
    <dgm:pt modelId="{7BB1B730-9F14-4245-A326-004E3CAE4E70}" type="pres">
      <dgm:prSet presAssocID="{BE60044E-F1C5-4444-AD3E-5DDFA6C5CA28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A9B297-CD67-4646-929E-4DE7C61ADDD2}" type="pres">
      <dgm:prSet presAssocID="{BE60044E-F1C5-4444-AD3E-5DDFA6C5CA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3DAAFC9-54BE-2144-83B8-134E1487BDA5}" type="pres">
      <dgm:prSet presAssocID="{20C2360D-F407-314C-A060-2578847D32D0}" presName="Name8" presStyleCnt="0"/>
      <dgm:spPr/>
    </dgm:pt>
    <dgm:pt modelId="{FC29730D-F91B-1345-9A41-706B93DE5957}" type="pres">
      <dgm:prSet presAssocID="{20C2360D-F407-314C-A060-2578847D32D0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98E4DC-3C50-1540-A76E-46A3F5F5EFD4}" type="pres">
      <dgm:prSet presAssocID="{20C2360D-F407-314C-A060-2578847D32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619CF5-65B0-9841-B1F2-10F84BF3088E}" type="pres">
      <dgm:prSet presAssocID="{B5E7E340-BCCC-B844-A355-B38389553C23}" presName="Name8" presStyleCnt="0"/>
      <dgm:spPr/>
    </dgm:pt>
    <dgm:pt modelId="{DC7F84B9-A91A-064F-AC94-E87AB7F9C9AB}" type="pres">
      <dgm:prSet presAssocID="{B5E7E340-BCCC-B844-A355-B38389553C23}" presName="level" presStyleLbl="node1" presStyleIdx="5" presStyleCnt="6" custLinFactNeighborX="10937" custLinFactNeighborY="6039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65DFB5-C601-5746-AEC9-CD4C552C7FF9}" type="pres">
      <dgm:prSet presAssocID="{B5E7E340-BCCC-B844-A355-B38389553C2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A9F3A50-1968-4A83-8DEE-58A833C58598}" type="presOf" srcId="{14DAD42D-1123-B54E-8888-311A5DE34A4B}" destId="{394278DA-8233-9145-9DAF-E37464C92D50}" srcOrd="1" destOrd="0" presId="urn:microsoft.com/office/officeart/2005/8/layout/pyramid1"/>
    <dgm:cxn modelId="{15FEBDFE-5080-41B7-8C08-5F5253B38258}" type="presOf" srcId="{D0610D0C-5FED-0C4D-957D-D59FEDF24E84}" destId="{1B27F42E-972E-AF49-9E90-47513E279541}" srcOrd="0" destOrd="0" presId="urn:microsoft.com/office/officeart/2005/8/layout/pyramid1"/>
    <dgm:cxn modelId="{75D05018-1E51-4644-8E8B-EDA0150B24F8}" srcId="{E877058C-6F62-DD46-B69B-9A8C4F14C320}" destId="{14DAD42D-1123-B54E-8888-311A5DE34A4B}" srcOrd="1" destOrd="0" parTransId="{98B283DE-957D-7143-BC8E-91AFFB0A0F1A}" sibTransId="{195E4E83-AF2F-E44C-AC6E-166B636D983F}"/>
    <dgm:cxn modelId="{87618280-2D56-42B7-ABDE-9516B5C957F0}" type="presOf" srcId="{E99BF256-6957-0540-AFA6-96482AD2B240}" destId="{F2D8F692-7538-524D-A6AF-21961CC2C460}" srcOrd="1" destOrd="0" presId="urn:microsoft.com/office/officeart/2005/8/layout/pyramid1"/>
    <dgm:cxn modelId="{1ACEB27F-019D-42A4-8CB4-A89DC40FB982}" type="presOf" srcId="{B5E7E340-BCCC-B844-A355-B38389553C23}" destId="{DC7F84B9-A91A-064F-AC94-E87AB7F9C9AB}" srcOrd="0" destOrd="0" presId="urn:microsoft.com/office/officeart/2005/8/layout/pyramid1"/>
    <dgm:cxn modelId="{A37034F0-FD59-4B1F-8A0E-BEC8592191E0}" type="presOf" srcId="{E99BF256-6957-0540-AFA6-96482AD2B240}" destId="{47312153-C0F1-D94D-8DAB-CC14615D2872}" srcOrd="0" destOrd="0" presId="urn:microsoft.com/office/officeart/2005/8/layout/pyramid1"/>
    <dgm:cxn modelId="{26EF1D17-EF70-5E4A-B076-32F51B46EAFD}" srcId="{E877058C-6F62-DD46-B69B-9A8C4F14C320}" destId="{D0610D0C-5FED-0C4D-957D-D59FEDF24E84}" srcOrd="0" destOrd="0" parTransId="{944ECDB3-CB03-C14F-8FDD-842F289F72E8}" sibTransId="{1F921753-A9BD-8040-9B33-551F3C9CFF4D}"/>
    <dgm:cxn modelId="{50AE009B-0E67-44FF-94FE-307EB3E4EAFC}" type="presOf" srcId="{20C2360D-F407-314C-A060-2578847D32D0}" destId="{FC29730D-F91B-1345-9A41-706B93DE5957}" srcOrd="0" destOrd="0" presId="urn:microsoft.com/office/officeart/2005/8/layout/pyramid1"/>
    <dgm:cxn modelId="{B694253B-3D29-4F65-9FE0-CD4D68368CB8}" type="presOf" srcId="{B5E7E340-BCCC-B844-A355-B38389553C23}" destId="{4065DFB5-C601-5746-AEC9-CD4C552C7FF9}" srcOrd="1" destOrd="0" presId="urn:microsoft.com/office/officeart/2005/8/layout/pyramid1"/>
    <dgm:cxn modelId="{9D3AAC9E-9397-1346-9D79-2DC040F1508C}" srcId="{E877058C-6F62-DD46-B69B-9A8C4F14C320}" destId="{E99BF256-6957-0540-AFA6-96482AD2B240}" srcOrd="2" destOrd="0" parTransId="{A1168C22-9DC2-6C4F-A207-FE7D22A3A468}" sibTransId="{7E8E0314-89E9-CE48-BDC6-B5CD2AAE6F0F}"/>
    <dgm:cxn modelId="{93705776-B790-4710-A9F6-2360CC5A38D1}" type="presOf" srcId="{20C2360D-F407-314C-A060-2578847D32D0}" destId="{2E98E4DC-3C50-1540-A76E-46A3F5F5EFD4}" srcOrd="1" destOrd="0" presId="urn:microsoft.com/office/officeart/2005/8/layout/pyramid1"/>
    <dgm:cxn modelId="{DEB200CD-2A3C-4335-B406-F07C5A3C572B}" type="presOf" srcId="{BE60044E-F1C5-4444-AD3E-5DDFA6C5CA28}" destId="{7BB1B730-9F14-4245-A326-004E3CAE4E70}" srcOrd="0" destOrd="0" presId="urn:microsoft.com/office/officeart/2005/8/layout/pyramid1"/>
    <dgm:cxn modelId="{1515663D-285B-4541-8025-B5306894BA9E}" type="presOf" srcId="{E877058C-6F62-DD46-B69B-9A8C4F14C320}" destId="{77B3F847-309A-FD4A-BEC0-7AA111CD0418}" srcOrd="0" destOrd="0" presId="urn:microsoft.com/office/officeart/2005/8/layout/pyramid1"/>
    <dgm:cxn modelId="{7126ED5A-02A8-854D-A0C8-8550C8BAEBE2}" srcId="{E877058C-6F62-DD46-B69B-9A8C4F14C320}" destId="{20C2360D-F407-314C-A060-2578847D32D0}" srcOrd="4" destOrd="0" parTransId="{648CA463-1DC3-DD4C-9AA8-1B461654BF60}" sibTransId="{2D7E2346-A929-2242-8031-3C8CF68A5721}"/>
    <dgm:cxn modelId="{659DFCCD-D91B-4A62-8A1A-CA38EF5B329D}" type="presOf" srcId="{D0610D0C-5FED-0C4D-957D-D59FEDF24E84}" destId="{7EC28742-072C-5642-9A09-D241C8AEE48C}" srcOrd="1" destOrd="0" presId="urn:microsoft.com/office/officeart/2005/8/layout/pyramid1"/>
    <dgm:cxn modelId="{6E636A17-0EB8-8442-A8BC-1B503D445A2C}" srcId="{E877058C-6F62-DD46-B69B-9A8C4F14C320}" destId="{BE60044E-F1C5-4444-AD3E-5DDFA6C5CA28}" srcOrd="3" destOrd="0" parTransId="{457E0E37-AFFC-064B-AFA6-D5CFB9E59253}" sibTransId="{3A14524A-769D-6E48-834F-0B0A86B48EBF}"/>
    <dgm:cxn modelId="{9456D376-DF14-0E46-AFD8-7D8D3F7D0B36}" srcId="{E877058C-6F62-DD46-B69B-9A8C4F14C320}" destId="{B5E7E340-BCCC-B844-A355-B38389553C23}" srcOrd="5" destOrd="0" parTransId="{EC78EDD3-B724-4246-8C52-FCE9DDCC6A8C}" sibTransId="{8F33E03B-31F3-E440-940F-E4B4E31FACF6}"/>
    <dgm:cxn modelId="{C5DD96B5-BC93-40B7-8ABA-A0B70180F113}" type="presOf" srcId="{14DAD42D-1123-B54E-8888-311A5DE34A4B}" destId="{606AF34B-6FFD-5642-91A1-717ED8419511}" srcOrd="0" destOrd="0" presId="urn:microsoft.com/office/officeart/2005/8/layout/pyramid1"/>
    <dgm:cxn modelId="{3AD96E84-516E-47D3-8970-471B444DCE1A}" type="presOf" srcId="{BE60044E-F1C5-4444-AD3E-5DDFA6C5CA28}" destId="{99A9B297-CD67-4646-929E-4DE7C61ADDD2}" srcOrd="1" destOrd="0" presId="urn:microsoft.com/office/officeart/2005/8/layout/pyramid1"/>
    <dgm:cxn modelId="{7BCB4DB4-6A43-417B-A7F4-DA6D43417354}" type="presParOf" srcId="{77B3F847-309A-FD4A-BEC0-7AA111CD0418}" destId="{BDDEDEF6-A3D5-6445-90F1-D9ABFEE11419}" srcOrd="0" destOrd="0" presId="urn:microsoft.com/office/officeart/2005/8/layout/pyramid1"/>
    <dgm:cxn modelId="{9E03587F-DC37-410E-B661-9A4A44CD7D96}" type="presParOf" srcId="{BDDEDEF6-A3D5-6445-90F1-D9ABFEE11419}" destId="{1B27F42E-972E-AF49-9E90-47513E279541}" srcOrd="0" destOrd="0" presId="urn:microsoft.com/office/officeart/2005/8/layout/pyramid1"/>
    <dgm:cxn modelId="{CD127B45-205E-4502-820A-2AF90FCD66E0}" type="presParOf" srcId="{BDDEDEF6-A3D5-6445-90F1-D9ABFEE11419}" destId="{7EC28742-072C-5642-9A09-D241C8AEE48C}" srcOrd="1" destOrd="0" presId="urn:microsoft.com/office/officeart/2005/8/layout/pyramid1"/>
    <dgm:cxn modelId="{399A76B4-47F2-4B24-9AAE-4216DA713118}" type="presParOf" srcId="{77B3F847-309A-FD4A-BEC0-7AA111CD0418}" destId="{572BA55B-4654-5440-8962-471BA30B9DDC}" srcOrd="1" destOrd="0" presId="urn:microsoft.com/office/officeart/2005/8/layout/pyramid1"/>
    <dgm:cxn modelId="{A0F30467-301B-4690-BC7C-1F71A9B455B5}" type="presParOf" srcId="{572BA55B-4654-5440-8962-471BA30B9DDC}" destId="{606AF34B-6FFD-5642-91A1-717ED8419511}" srcOrd="0" destOrd="0" presId="urn:microsoft.com/office/officeart/2005/8/layout/pyramid1"/>
    <dgm:cxn modelId="{3A4D1FD3-1405-403D-ACE5-8A503BEAC0B0}" type="presParOf" srcId="{572BA55B-4654-5440-8962-471BA30B9DDC}" destId="{394278DA-8233-9145-9DAF-E37464C92D50}" srcOrd="1" destOrd="0" presId="urn:microsoft.com/office/officeart/2005/8/layout/pyramid1"/>
    <dgm:cxn modelId="{15829011-7C24-4C71-BC66-030308B316EE}" type="presParOf" srcId="{77B3F847-309A-FD4A-BEC0-7AA111CD0418}" destId="{3156FDE9-1921-BA48-AF5A-1C37BD69F18A}" srcOrd="2" destOrd="0" presId="urn:microsoft.com/office/officeart/2005/8/layout/pyramid1"/>
    <dgm:cxn modelId="{396C1878-ED16-4EA0-B7E2-522FD82AF265}" type="presParOf" srcId="{3156FDE9-1921-BA48-AF5A-1C37BD69F18A}" destId="{47312153-C0F1-D94D-8DAB-CC14615D2872}" srcOrd="0" destOrd="0" presId="urn:microsoft.com/office/officeart/2005/8/layout/pyramid1"/>
    <dgm:cxn modelId="{4051C50A-248B-4D63-AC71-2CDCE65D2F55}" type="presParOf" srcId="{3156FDE9-1921-BA48-AF5A-1C37BD69F18A}" destId="{F2D8F692-7538-524D-A6AF-21961CC2C460}" srcOrd="1" destOrd="0" presId="urn:microsoft.com/office/officeart/2005/8/layout/pyramid1"/>
    <dgm:cxn modelId="{3D98FC71-27A3-432C-9013-BEFEAD54F64F}" type="presParOf" srcId="{77B3F847-309A-FD4A-BEC0-7AA111CD0418}" destId="{8F942908-BB33-5F47-BA8C-2096A56126B8}" srcOrd="3" destOrd="0" presId="urn:microsoft.com/office/officeart/2005/8/layout/pyramid1"/>
    <dgm:cxn modelId="{7AB2591C-664C-470B-ACAA-76C34BD482A3}" type="presParOf" srcId="{8F942908-BB33-5F47-BA8C-2096A56126B8}" destId="{7BB1B730-9F14-4245-A326-004E3CAE4E70}" srcOrd="0" destOrd="0" presId="urn:microsoft.com/office/officeart/2005/8/layout/pyramid1"/>
    <dgm:cxn modelId="{0BE5A198-14A7-43E8-AF34-C2579DBA1CA3}" type="presParOf" srcId="{8F942908-BB33-5F47-BA8C-2096A56126B8}" destId="{99A9B297-CD67-4646-929E-4DE7C61ADDD2}" srcOrd="1" destOrd="0" presId="urn:microsoft.com/office/officeart/2005/8/layout/pyramid1"/>
    <dgm:cxn modelId="{35CD9CAA-852B-464A-B59C-7705CA708F05}" type="presParOf" srcId="{77B3F847-309A-FD4A-BEC0-7AA111CD0418}" destId="{C3DAAFC9-54BE-2144-83B8-134E1487BDA5}" srcOrd="4" destOrd="0" presId="urn:microsoft.com/office/officeart/2005/8/layout/pyramid1"/>
    <dgm:cxn modelId="{617467A0-FB58-45BE-9680-DBF04278EF29}" type="presParOf" srcId="{C3DAAFC9-54BE-2144-83B8-134E1487BDA5}" destId="{FC29730D-F91B-1345-9A41-706B93DE5957}" srcOrd="0" destOrd="0" presId="urn:microsoft.com/office/officeart/2005/8/layout/pyramid1"/>
    <dgm:cxn modelId="{2751CAF0-A2B2-4D9A-80B8-8294507E3154}" type="presParOf" srcId="{C3DAAFC9-54BE-2144-83B8-134E1487BDA5}" destId="{2E98E4DC-3C50-1540-A76E-46A3F5F5EFD4}" srcOrd="1" destOrd="0" presId="urn:microsoft.com/office/officeart/2005/8/layout/pyramid1"/>
    <dgm:cxn modelId="{49F7EBFF-7531-4C15-93A4-CA1ACF8A842F}" type="presParOf" srcId="{77B3F847-309A-FD4A-BEC0-7AA111CD0418}" destId="{1A619CF5-65B0-9841-B1F2-10F84BF3088E}" srcOrd="5" destOrd="0" presId="urn:microsoft.com/office/officeart/2005/8/layout/pyramid1"/>
    <dgm:cxn modelId="{409B0112-CDF4-4452-94E4-D4633BBE88FE}" type="presParOf" srcId="{1A619CF5-65B0-9841-B1F2-10F84BF3088E}" destId="{DC7F84B9-A91A-064F-AC94-E87AB7F9C9AB}" srcOrd="0" destOrd="0" presId="urn:microsoft.com/office/officeart/2005/8/layout/pyramid1"/>
    <dgm:cxn modelId="{C979DC69-4CFB-45B9-BC9A-684F0EA383C6}" type="presParOf" srcId="{1A619CF5-65B0-9841-B1F2-10F84BF3088E}" destId="{4065DFB5-C601-5746-AEC9-CD4C552C7FF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27F42E-972E-AF49-9E90-47513E279541}">
      <dsp:nvSpPr>
        <dsp:cNvPr id="0" name=""/>
        <dsp:cNvSpPr/>
      </dsp:nvSpPr>
      <dsp:spPr>
        <a:xfrm>
          <a:off x="2020564" y="0"/>
          <a:ext cx="808225" cy="611603"/>
        </a:xfrm>
        <a:prstGeom prst="trapezoid">
          <a:avLst>
            <a:gd name="adj" fmla="val 66074"/>
          </a:avLst>
        </a:prstGeom>
        <a:solidFill>
          <a:srgbClr val="124F9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50" kern="1200" dirty="0" smtClean="0">
            <a:solidFill>
              <a:schemeClr val="bg1"/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>
              <a:solidFill>
                <a:schemeClr val="bg1"/>
              </a:solidFill>
            </a:rPr>
            <a:t>Décès</a:t>
          </a:r>
          <a:endParaRPr lang="fr-FR" sz="1050" kern="1200" dirty="0">
            <a:solidFill>
              <a:schemeClr val="bg1"/>
            </a:solidFill>
          </a:endParaRPr>
        </a:p>
      </dsp:txBody>
      <dsp:txXfrm>
        <a:off x="2020564" y="0"/>
        <a:ext cx="808225" cy="611603"/>
      </dsp:txXfrm>
    </dsp:sp>
    <dsp:sp modelId="{606AF34B-6FFD-5642-91A1-717ED8419511}">
      <dsp:nvSpPr>
        <dsp:cNvPr id="0" name=""/>
        <dsp:cNvSpPr/>
      </dsp:nvSpPr>
      <dsp:spPr>
        <a:xfrm>
          <a:off x="1616451" y="611603"/>
          <a:ext cx="1616451" cy="611603"/>
        </a:xfrm>
        <a:prstGeom prst="trapezoid">
          <a:avLst>
            <a:gd name="adj" fmla="val 66074"/>
          </a:avLst>
        </a:prstGeom>
        <a:solidFill>
          <a:srgbClr val="124F96">
            <a:alpha val="9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>
              <a:solidFill>
                <a:schemeClr val="bg1"/>
              </a:solidFill>
            </a:rPr>
            <a:t>Blessure avec Arrêt de Travail</a:t>
          </a:r>
          <a:endParaRPr lang="fr-FR" sz="1050" kern="1200" dirty="0">
            <a:solidFill>
              <a:schemeClr val="bg1"/>
            </a:solidFill>
          </a:endParaRPr>
        </a:p>
      </dsp:txBody>
      <dsp:txXfrm>
        <a:off x="1899330" y="611603"/>
        <a:ext cx="1050693" cy="611603"/>
      </dsp:txXfrm>
    </dsp:sp>
    <dsp:sp modelId="{47312153-C0F1-D94D-8DAB-CC14615D2872}">
      <dsp:nvSpPr>
        <dsp:cNvPr id="0" name=""/>
        <dsp:cNvSpPr/>
      </dsp:nvSpPr>
      <dsp:spPr>
        <a:xfrm>
          <a:off x="1212338" y="1223207"/>
          <a:ext cx="2424677" cy="611603"/>
        </a:xfrm>
        <a:prstGeom prst="trapezoid">
          <a:avLst>
            <a:gd name="adj" fmla="val 66074"/>
          </a:avLst>
        </a:prstGeom>
        <a:solidFill>
          <a:srgbClr val="124F96">
            <a:alpha val="8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>
              <a:solidFill>
                <a:schemeClr val="bg1"/>
              </a:solidFill>
            </a:rPr>
            <a:t>Cas nécessitant un traitement médical + travail aménagé</a:t>
          </a:r>
          <a:endParaRPr lang="fr-FR" sz="1050" kern="1200" dirty="0">
            <a:solidFill>
              <a:schemeClr val="bg1"/>
            </a:solidFill>
          </a:endParaRPr>
        </a:p>
      </dsp:txBody>
      <dsp:txXfrm>
        <a:off x="1636657" y="1223207"/>
        <a:ext cx="1576040" cy="611603"/>
      </dsp:txXfrm>
    </dsp:sp>
    <dsp:sp modelId="{7BB1B730-9F14-4245-A326-004E3CAE4E70}">
      <dsp:nvSpPr>
        <dsp:cNvPr id="0" name=""/>
        <dsp:cNvSpPr/>
      </dsp:nvSpPr>
      <dsp:spPr>
        <a:xfrm>
          <a:off x="808225" y="1834811"/>
          <a:ext cx="3232903" cy="611603"/>
        </a:xfrm>
        <a:prstGeom prst="trapezoid">
          <a:avLst>
            <a:gd name="adj" fmla="val 66074"/>
          </a:avLst>
        </a:prstGeom>
        <a:solidFill>
          <a:srgbClr val="124F96">
            <a:alpha val="7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>
              <a:solidFill>
                <a:schemeClr val="bg1"/>
              </a:solidFill>
            </a:rPr>
            <a:t>Premiers secours</a:t>
          </a:r>
          <a:endParaRPr lang="fr-FR" sz="1050" kern="1200" dirty="0">
            <a:solidFill>
              <a:schemeClr val="bg1"/>
            </a:solidFill>
          </a:endParaRPr>
        </a:p>
      </dsp:txBody>
      <dsp:txXfrm>
        <a:off x="1373983" y="1834811"/>
        <a:ext cx="2101387" cy="611603"/>
      </dsp:txXfrm>
    </dsp:sp>
    <dsp:sp modelId="{FC29730D-F91B-1345-9A41-706B93DE5957}">
      <dsp:nvSpPr>
        <dsp:cNvPr id="0" name=""/>
        <dsp:cNvSpPr/>
      </dsp:nvSpPr>
      <dsp:spPr>
        <a:xfrm>
          <a:off x="404112" y="2446414"/>
          <a:ext cx="4041129" cy="611603"/>
        </a:xfrm>
        <a:prstGeom prst="trapezoid">
          <a:avLst>
            <a:gd name="adj" fmla="val 66074"/>
          </a:avLst>
        </a:prstGeom>
        <a:solidFill>
          <a:srgbClr val="124F96">
            <a:alpha val="6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>
              <a:solidFill>
                <a:schemeClr val="bg1"/>
              </a:solidFill>
            </a:rPr>
            <a:t>Presqu'accident</a:t>
          </a:r>
          <a:endParaRPr lang="fr-FR" sz="1050" kern="1200" dirty="0">
            <a:solidFill>
              <a:schemeClr val="bg1"/>
            </a:solidFill>
          </a:endParaRPr>
        </a:p>
      </dsp:txBody>
      <dsp:txXfrm>
        <a:off x="1111310" y="2446414"/>
        <a:ext cx="2626733" cy="611603"/>
      </dsp:txXfrm>
    </dsp:sp>
    <dsp:sp modelId="{DC7F84B9-A91A-064F-AC94-E87AB7F9C9AB}">
      <dsp:nvSpPr>
        <dsp:cNvPr id="0" name=""/>
        <dsp:cNvSpPr/>
      </dsp:nvSpPr>
      <dsp:spPr>
        <a:xfrm>
          <a:off x="0" y="3058018"/>
          <a:ext cx="4849355" cy="611603"/>
        </a:xfrm>
        <a:prstGeom prst="trapezoid">
          <a:avLst>
            <a:gd name="adj" fmla="val 66074"/>
          </a:avLst>
        </a:prstGeom>
        <a:solidFill>
          <a:srgbClr val="124F96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kern="1200" dirty="0" smtClean="0">
              <a:solidFill>
                <a:schemeClr val="bg1"/>
              </a:solidFill>
            </a:rPr>
            <a:t>Anomalie / Situation dangereuse</a:t>
          </a:r>
          <a:endParaRPr lang="fr-FR" sz="1050" kern="1200" dirty="0">
            <a:solidFill>
              <a:schemeClr val="bg1"/>
            </a:solidFill>
          </a:endParaRPr>
        </a:p>
      </dsp:txBody>
      <dsp:txXfrm>
        <a:off x="848637" y="3058018"/>
        <a:ext cx="3152080" cy="611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26C1A-E9C0-3649-8DE0-0F721770D521}" type="datetimeFigureOut">
              <a:rPr lang="fr-FR" smtClean="0"/>
              <a:pPr/>
              <a:t>21/09/2017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351CB-C7E3-8F4F-AA6E-DB407BF173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620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6820A-C1B1-9944-A68D-DA5B884778EE}" type="datetimeFigureOut">
              <a:rPr lang="fr-FR" smtClean="0"/>
              <a:pPr/>
              <a:t>21/09/2017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BCA58-F001-2A42-AB6A-B366B18E47A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72108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77AA-2344-FB4A-9185-A1A911999188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70109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77AA-2344-FB4A-9185-A1A911999188}" type="slidenum">
              <a:rPr lang="fr-FR" altLang="fr-FR" smtClean="0"/>
              <a:pPr/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08216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433" y="0"/>
            <a:ext cx="9146433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des sous-titres du masque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TOTAL_LOGO_bandeau_01_haut_T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63225"/>
            <a:ext cx="6084167" cy="860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365818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>
            <a:noAutofit/>
          </a:bodyPr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928000" y="0"/>
            <a:ext cx="216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dirty="0" smtClean="0"/>
              <a:t>Bar graph </a:t>
            </a:r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dirty="0" smtClean="0"/>
              <a:t>Ring graph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spcBef>
                <a:spcPct val="50000"/>
              </a:spcBef>
              <a:buNone/>
              <a:defRPr sz="1600"/>
            </a:lvl1pPr>
          </a:lstStyle>
          <a:p>
            <a:pPr algn="ctr">
              <a:spcBef>
                <a:spcPct val="50000"/>
              </a:spcBef>
            </a:pPr>
            <a:r>
              <a:rPr lang="en-GB" sz="1600" dirty="0" smtClean="0">
                <a:cs typeface="Arial"/>
              </a:rPr>
              <a:t>Ring graph title</a:t>
            </a:r>
            <a:endParaRPr lang="en-GB" sz="1600" dirty="0">
              <a:cs typeface="Arial"/>
            </a:endParaRP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pPr lvl="0"/>
            <a:r>
              <a:rPr lang="fr-FR" dirty="0" smtClean="0"/>
              <a:t>Table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576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r>
              <a:rPr lang="en-US" dirty="0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Helvetica"/>
              </a:defRPr>
            </a:lvl1pPr>
          </a:lstStyle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031305" y="0"/>
            <a:ext cx="11269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85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7334251" y="6594478"/>
            <a:ext cx="365125" cy="1588"/>
          </a:xfrm>
          <a:prstGeom prst="line">
            <a:avLst/>
          </a:prstGeom>
          <a:ln w="635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18488" cy="500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pic>
        <p:nvPicPr>
          <p:cNvPr id="11" name="Image 10" descr="TOTAL_AD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5087" y="6374892"/>
            <a:ext cx="1008000" cy="402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58" r:id="rId3"/>
    <p:sldLayoutId id="2147483659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accent3">
              <a:lumMod val="75000"/>
            </a:schemeClr>
          </a:solidFill>
          <a:latin typeface="+mj-lt"/>
          <a:ea typeface="+mj-ea"/>
          <a:cs typeface="Arial"/>
        </a:defRPr>
      </a:lvl1pPr>
    </p:titleStyle>
    <p:bodyStyle>
      <a:lvl1pPr marL="285750" indent="-2857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Arial"/>
        </a:defRPr>
      </a:lvl1pPr>
      <a:lvl2pPr marL="447675" indent="-180975" algn="l" defTabSz="5334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+mn-lt"/>
          <a:ea typeface="+mn-ea"/>
          <a:cs typeface="Arial"/>
        </a:defRPr>
      </a:lvl2pPr>
      <a:lvl3pPr marL="806450" indent="-180975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3pPr>
      <a:lvl4pPr marL="1076325" indent="-1714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80000"/>
        <a:buFont typeface="Lucida Grande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Helvetica"/>
        </a:defRPr>
      </a:lvl4pPr>
      <a:lvl5pPr marL="1260000" indent="-180975" algn="l" defTabSz="352425" rtl="0" eaLnBrk="1" latinLnBrk="0" hangingPunct="1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buNone/>
        <a:defRPr sz="16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j-ea"/>
              </a:rPr>
              <a:t>La </a:t>
            </a:r>
            <a:r>
              <a:rPr lang="en-GB" dirty="0" err="1" smtClean="0">
                <a:ea typeface="+mj-ea"/>
              </a:rPr>
              <a:t>remontée</a:t>
            </a:r>
            <a:r>
              <a:rPr lang="en-GB" dirty="0" smtClean="0">
                <a:ea typeface="+mj-ea"/>
              </a:rPr>
              <a:t> </a:t>
            </a:r>
            <a:r>
              <a:rPr lang="en-GB" dirty="0" err="1" smtClean="0">
                <a:ea typeface="+mj-ea"/>
              </a:rPr>
              <a:t>d’anomalieS</a:t>
            </a:r>
            <a:endParaRPr lang="en-GB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r>
              <a:rPr lang="fr-FR" altLang="fr-FR" dirty="0" smtClean="0">
                <a:cs typeface="Arial" pitchFamily="34" charset="0"/>
              </a:rPr>
              <a:t>Formation Sécurité des Nouveaux Embauchés</a:t>
            </a:r>
          </a:p>
          <a:p>
            <a:pPr eaLnBrk="1" hangingPunct="1"/>
            <a:r>
              <a:rPr lang="fr-FR" altLang="fr-FR" dirty="0" smtClean="0">
                <a:cs typeface="Arial" charset="0"/>
              </a:rPr>
              <a:t>Module </a:t>
            </a:r>
            <a:r>
              <a:rPr lang="fr-FR" altLang="fr-FR" dirty="0">
                <a:cs typeface="Arial" charset="0"/>
              </a:rPr>
              <a:t>TCG 5.2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altLang="fr-FR" cap="none" dirty="0">
                <a:cs typeface="Arial" charset="0"/>
              </a:rPr>
              <a:t>EN SYNTHÈSE SUR LES ANOMALIES</a:t>
            </a:r>
            <a:br>
              <a:rPr lang="fr-FR" altLang="fr-FR" cap="none" dirty="0">
                <a:cs typeface="Arial" charset="0"/>
              </a:rPr>
            </a:br>
            <a:endParaRPr lang="fr-FR" altLang="fr-FR" cap="none" dirty="0">
              <a:cs typeface="Arial" charset="0"/>
            </a:endParaRPr>
          </a:p>
        </p:txBody>
      </p:sp>
      <p:sp>
        <p:nvSpPr>
          <p:cNvPr id="23554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69900" y="1268413"/>
            <a:ext cx="8218488" cy="5040312"/>
          </a:xfrm>
        </p:spPr>
        <p:txBody>
          <a:bodyPr/>
          <a:lstStyle/>
          <a:p>
            <a:pPr marL="0" indent="0">
              <a:buFont typeface="Lucida Grande" charset="0"/>
              <a:buNone/>
            </a:pPr>
            <a:r>
              <a:rPr lang="fr-FR" altLang="fr-FR" b="1" dirty="0">
                <a:cs typeface="Arial" charset="0"/>
              </a:rPr>
              <a:t>Il est essentiel de repérer puis reporter les anomalies pour qu’elles soient corrigées. </a:t>
            </a:r>
          </a:p>
          <a:p>
            <a:pPr marL="0" indent="0">
              <a:buFont typeface="Lucida Grande" charset="0"/>
              <a:buNone/>
            </a:pPr>
            <a:endParaRPr lang="fr-FR" altLang="fr-FR" b="1" dirty="0">
              <a:cs typeface="Arial" charset="0"/>
            </a:endParaRPr>
          </a:p>
          <a:p>
            <a:r>
              <a:rPr lang="fr-FR" altLang="fr-FR" dirty="0">
                <a:cs typeface="Arial" charset="0"/>
              </a:rPr>
              <a:t>Causes potentielles d’incidents, d’accidents aux conséquences parfois graves (du dommage matériel, à la blessures, jusqu’aux décès).</a:t>
            </a:r>
          </a:p>
          <a:p>
            <a:r>
              <a:rPr lang="fr-FR" altLang="fr-FR" dirty="0">
                <a:cs typeface="Arial" charset="0"/>
              </a:rPr>
              <a:t>Lorsque vous constatez une anomalie, vous devez la corriger lorsque vous le pouvez, et la remonter/reporter pour qu’elle soit traitée et corrigée </a:t>
            </a:r>
            <a:r>
              <a:rPr lang="fr-FR" altLang="fr-FR" dirty="0" smtClean="0">
                <a:cs typeface="Arial" charset="0"/>
              </a:rPr>
              <a:t>par </a:t>
            </a:r>
            <a:r>
              <a:rPr lang="fr-FR" altLang="fr-FR" dirty="0">
                <a:cs typeface="Arial" charset="0"/>
              </a:rPr>
              <a:t>le contact identifié sur votre site.</a:t>
            </a:r>
          </a:p>
          <a:p>
            <a:r>
              <a:rPr lang="fr-FR" altLang="fr-FR" dirty="0">
                <a:cs typeface="Arial" charset="0"/>
              </a:rPr>
              <a:t>Un moyen utile : la STOP </a:t>
            </a:r>
            <a:r>
              <a:rPr lang="fr-FR" altLang="fr-FR" dirty="0" err="1">
                <a:cs typeface="Arial" charset="0"/>
              </a:rPr>
              <a:t>card</a:t>
            </a:r>
            <a:r>
              <a:rPr lang="fr-FR" altLang="fr-FR" dirty="0">
                <a:cs typeface="Arial" charset="0"/>
              </a:rPr>
              <a:t>.</a:t>
            </a:r>
          </a:p>
          <a:p>
            <a:r>
              <a:rPr lang="fr-FR" altLang="fr-FR" dirty="0">
                <a:cs typeface="Arial" charset="0"/>
              </a:rPr>
              <a:t>Une pratique commune HSE à tout le </a:t>
            </a:r>
            <a:r>
              <a:rPr lang="fr-FR" altLang="fr-FR" dirty="0" smtClean="0">
                <a:cs typeface="Arial" charset="0"/>
              </a:rPr>
              <a:t>Groupe </a:t>
            </a:r>
            <a:r>
              <a:rPr lang="fr-FR" altLang="fr-FR" dirty="0">
                <a:cs typeface="Arial" charset="0"/>
              </a:rPr>
              <a:t>Total à travers la</a:t>
            </a:r>
            <a:r>
              <a:rPr lang="en-US" altLang="fr-FR" dirty="0">
                <a:cs typeface="Arial" charset="0"/>
              </a:rPr>
              <a:t> DIR GR SEC 002</a:t>
            </a:r>
            <a:r>
              <a:rPr lang="en-US" altLang="fr-FR">
                <a:cs typeface="Arial" charset="0"/>
              </a:rPr>
              <a:t>. </a:t>
            </a:r>
            <a:endParaRPr lang="fr-FR" altLang="fr-FR" dirty="0">
              <a:cs typeface="Arial" charset="0"/>
            </a:endParaRPr>
          </a:p>
        </p:txBody>
      </p:sp>
      <p:sp>
        <p:nvSpPr>
          <p:cNvPr id="23555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1339FD7-F2E2-B54C-BD1D-6B761D9912C4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10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2355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V1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altLang="fr-FR" cap="none">
                <a:cs typeface="Arial" charset="0"/>
              </a:rPr>
              <a:t>L’OUTIL DE REPORTING</a:t>
            </a:r>
          </a:p>
        </p:txBody>
      </p:sp>
      <p:sp>
        <p:nvSpPr>
          <p:cNvPr id="24578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  <a:solidFill>
            <a:srgbClr val="FFFF00"/>
          </a:solidFill>
        </p:spPr>
        <p:txBody>
          <a:bodyPr/>
          <a:lstStyle/>
          <a:p>
            <a:r>
              <a:rPr lang="fr-FR" altLang="fr-FR">
                <a:cs typeface="Arial" charset="0"/>
              </a:rPr>
              <a:t>Prévoir un slide de présentation </a:t>
            </a:r>
            <a:r>
              <a:rPr lang="en-US" altLang="fr-FR">
                <a:cs typeface="Arial" charset="0"/>
              </a:rPr>
              <a:t>de l’outil de reporting</a:t>
            </a:r>
            <a:r>
              <a:rPr lang="fr-FR" altLang="fr-FR">
                <a:cs typeface="Arial" charset="0"/>
              </a:rPr>
              <a:t> spécifique à la branche.</a:t>
            </a:r>
          </a:p>
        </p:txBody>
      </p:sp>
      <p:sp>
        <p:nvSpPr>
          <p:cNvPr id="24579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3679C47B-A227-F24E-AC1E-564B0D645501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11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r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FR" altLang="fr-FR" cap="none">
                <a:cs typeface="Arial" charset="0"/>
              </a:rPr>
              <a:t>CARTE D’ANOMALIE</a:t>
            </a:r>
          </a:p>
        </p:txBody>
      </p:sp>
      <p:sp>
        <p:nvSpPr>
          <p:cNvPr id="25602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  <a:solidFill>
            <a:srgbClr val="FFFF00"/>
          </a:solidFill>
        </p:spPr>
        <p:txBody>
          <a:bodyPr/>
          <a:lstStyle/>
          <a:p>
            <a:r>
              <a:rPr lang="fr-FR" altLang="fr-FR">
                <a:cs typeface="Arial" charset="0"/>
              </a:rPr>
              <a:t>Prévoir un slide de présentation </a:t>
            </a:r>
            <a:r>
              <a:rPr lang="en-US" altLang="fr-FR">
                <a:cs typeface="Arial" charset="0"/>
              </a:rPr>
              <a:t>de </a:t>
            </a:r>
            <a:r>
              <a:rPr lang="fr-FR" altLang="fr-FR">
                <a:cs typeface="Arial" charset="0"/>
              </a:rPr>
              <a:t>la carte d’anomalie spécifique à la branche.</a:t>
            </a:r>
          </a:p>
        </p:txBody>
      </p:sp>
      <p:sp>
        <p:nvSpPr>
          <p:cNvPr id="25603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BFE2ED0-2F26-D14F-9602-550417D89148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12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1" y="1845850"/>
            <a:ext cx="277994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659" y="1845850"/>
            <a:ext cx="272433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Les objectifs du module</a:t>
            </a:r>
            <a:endParaRPr lang="fr-FR" dirty="0"/>
          </a:p>
        </p:txBody>
      </p:sp>
      <p:sp>
        <p:nvSpPr>
          <p:cNvPr id="15362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1844675"/>
            <a:ext cx="8218488" cy="273526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Lucida Grande" charset="0"/>
              <a:buNone/>
            </a:pPr>
            <a:r>
              <a:rPr lang="fr-FR" altLang="fr-FR" sz="1800" dirty="0">
                <a:cs typeface="Arial" charset="0"/>
              </a:rPr>
              <a:t>A l’issue de ce module:</a:t>
            </a:r>
          </a:p>
          <a:p>
            <a:pPr marL="0" indent="0" eaLnBrk="1" hangingPunct="1">
              <a:buFont typeface="Lucida Grande" charset="0"/>
              <a:buNone/>
            </a:pPr>
            <a:endParaRPr lang="fr-FR" altLang="fr-FR" sz="1800" dirty="0">
              <a:cs typeface="Arial" charset="0"/>
            </a:endParaRPr>
          </a:p>
          <a:p>
            <a:r>
              <a:rPr lang="fr-FR" altLang="fr-FR" sz="1800" dirty="0">
                <a:cs typeface="Arial" charset="0"/>
              </a:rPr>
              <a:t>Vous aurez compris ce qu’est une anomalie pourquoi il est important de les traiter</a:t>
            </a:r>
          </a:p>
          <a:p>
            <a:endParaRPr lang="fr-FR" altLang="fr-FR" sz="1800" dirty="0" smtClean="0">
              <a:cs typeface="Arial" charset="0"/>
            </a:endParaRPr>
          </a:p>
          <a:p>
            <a:r>
              <a:rPr lang="fr-FR" altLang="fr-FR" sz="1800" dirty="0" smtClean="0">
                <a:cs typeface="Arial" charset="0"/>
              </a:rPr>
              <a:t>Vous </a:t>
            </a:r>
            <a:r>
              <a:rPr lang="fr-FR" altLang="fr-FR" sz="1800" dirty="0">
                <a:cs typeface="Arial" charset="0"/>
              </a:rPr>
              <a:t>connaitrez l’outil de reporting d’anomalies de votre branche.</a:t>
            </a:r>
          </a:p>
          <a:p>
            <a:endParaRPr lang="fr-FR" altLang="fr-FR" sz="1800" dirty="0" smtClean="0">
              <a:cs typeface="Arial" charset="0"/>
            </a:endParaRPr>
          </a:p>
          <a:p>
            <a:r>
              <a:rPr lang="fr-FR" altLang="fr-FR" sz="1800" dirty="0" smtClean="0">
                <a:cs typeface="Arial" charset="0"/>
              </a:rPr>
              <a:t>Vous </a:t>
            </a:r>
            <a:r>
              <a:rPr lang="fr-FR" altLang="fr-FR" sz="1800" dirty="0">
                <a:cs typeface="Arial" charset="0"/>
              </a:rPr>
              <a:t>saurez repérer des anomalies en lien avec les règles d’or. </a:t>
            </a:r>
          </a:p>
          <a:p>
            <a:pPr marL="0" indent="0" eaLnBrk="1" hangingPunct="1"/>
            <a:endParaRPr lang="fr-FR" altLang="fr-FR" sz="1800" dirty="0">
              <a:cs typeface="Arial" charset="0"/>
            </a:endParaRPr>
          </a:p>
        </p:txBody>
      </p:sp>
      <p:sp>
        <p:nvSpPr>
          <p:cNvPr id="15363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1FEE9B3-EA93-4441-90A9-55D9680B6600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2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15364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53013C0-A39B-5441-B828-D010481B627C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3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/>
              <a:t>FILM : Les anomalies</a:t>
            </a:r>
            <a:endParaRPr lang="fr-FR" dirty="0"/>
          </a:p>
        </p:txBody>
      </p:sp>
      <p:pic>
        <p:nvPicPr>
          <p:cNvPr id="1638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752316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Qu’est ce qu’une anomalie?</a:t>
            </a:r>
            <a:endParaRPr lang="fr-FR" dirty="0"/>
          </a:p>
        </p:txBody>
      </p:sp>
      <p:sp>
        <p:nvSpPr>
          <p:cNvPr id="17410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908050"/>
            <a:ext cx="8218488" cy="4176713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Lucida Grande" charset="0"/>
              <a:buNone/>
            </a:pPr>
            <a:r>
              <a:rPr lang="en-GB" altLang="fr-FR" b="1" dirty="0" err="1">
                <a:cs typeface="Arial" charset="0"/>
              </a:rPr>
              <a:t>Anomalie</a:t>
            </a:r>
            <a:r>
              <a:rPr lang="en-GB" altLang="fr-FR" dirty="0">
                <a:cs typeface="Arial" charset="0"/>
              </a:rPr>
              <a:t> : </a:t>
            </a:r>
            <a:r>
              <a:rPr lang="en-GB" altLang="fr-FR" dirty="0" err="1">
                <a:cs typeface="Arial" charset="0"/>
              </a:rPr>
              <a:t>Toute</a:t>
            </a:r>
            <a:r>
              <a:rPr lang="en-GB" altLang="fr-FR" dirty="0">
                <a:cs typeface="Arial" charset="0"/>
              </a:rPr>
              <a:t> situation </a:t>
            </a:r>
            <a:r>
              <a:rPr lang="en-GB" altLang="fr-FR" dirty="0" err="1">
                <a:cs typeface="Arial" charset="0"/>
              </a:rPr>
              <a:t>ou</a:t>
            </a:r>
            <a:r>
              <a:rPr lang="en-GB" altLang="fr-FR" dirty="0">
                <a:cs typeface="Arial" charset="0"/>
              </a:rPr>
              <a:t> action </a:t>
            </a:r>
            <a:r>
              <a:rPr lang="en-GB" altLang="fr-FR" dirty="0" err="1">
                <a:cs typeface="Arial" charset="0"/>
              </a:rPr>
              <a:t>anormale</a:t>
            </a:r>
            <a:r>
              <a:rPr lang="en-GB" altLang="fr-FR" dirty="0">
                <a:cs typeface="Arial" charset="0"/>
              </a:rPr>
              <a:t>, </a:t>
            </a:r>
            <a:r>
              <a:rPr lang="en-GB" altLang="fr-FR" dirty="0" err="1">
                <a:cs typeface="Arial" charset="0"/>
              </a:rPr>
              <a:t>c’est</a:t>
            </a:r>
            <a:r>
              <a:rPr lang="en-GB" altLang="fr-FR" dirty="0">
                <a:cs typeface="Arial" charset="0"/>
              </a:rPr>
              <a:t>-à-dire en </a:t>
            </a:r>
            <a:r>
              <a:rPr lang="en-GB" altLang="fr-FR" dirty="0" err="1">
                <a:cs typeface="Arial" charset="0"/>
              </a:rPr>
              <a:t>déviation</a:t>
            </a:r>
            <a:r>
              <a:rPr lang="en-GB" altLang="fr-FR" dirty="0">
                <a:cs typeface="Arial" charset="0"/>
              </a:rPr>
              <a:t> par rapport à un standard, </a:t>
            </a:r>
            <a:r>
              <a:rPr lang="en-GB" altLang="fr-FR" dirty="0" err="1">
                <a:cs typeface="Arial" charset="0"/>
              </a:rPr>
              <a:t>une</a:t>
            </a:r>
            <a:r>
              <a:rPr lang="en-GB" altLang="fr-FR" dirty="0">
                <a:cs typeface="Arial" charset="0"/>
              </a:rPr>
              <a:t> </a:t>
            </a:r>
            <a:r>
              <a:rPr lang="en-GB" altLang="fr-FR" dirty="0" err="1">
                <a:cs typeface="Arial" charset="0"/>
              </a:rPr>
              <a:t>règle</a:t>
            </a:r>
            <a:r>
              <a:rPr lang="en-GB" altLang="fr-FR" dirty="0">
                <a:cs typeface="Arial" charset="0"/>
              </a:rPr>
              <a:t> </a:t>
            </a:r>
            <a:r>
              <a:rPr lang="en-GB" altLang="fr-FR" dirty="0" err="1">
                <a:cs typeface="Arial" charset="0"/>
              </a:rPr>
              <a:t>ou</a:t>
            </a:r>
            <a:r>
              <a:rPr lang="en-GB" altLang="fr-FR" dirty="0">
                <a:cs typeface="Arial" charset="0"/>
              </a:rPr>
              <a:t> </a:t>
            </a:r>
            <a:r>
              <a:rPr lang="en-GB" altLang="fr-FR" dirty="0" err="1">
                <a:cs typeface="Arial" charset="0"/>
              </a:rPr>
              <a:t>une</a:t>
            </a:r>
            <a:r>
              <a:rPr lang="en-GB" altLang="fr-FR" dirty="0">
                <a:cs typeface="Arial" charset="0"/>
              </a:rPr>
              <a:t> </a:t>
            </a:r>
            <a:r>
              <a:rPr lang="en-GB" altLang="fr-FR" dirty="0" err="1">
                <a:cs typeface="Arial" charset="0"/>
              </a:rPr>
              <a:t>procédure</a:t>
            </a:r>
            <a:r>
              <a:rPr lang="en-GB" altLang="fr-FR" dirty="0">
                <a:cs typeface="Arial" charset="0"/>
              </a:rPr>
              <a:t>. Sans </a:t>
            </a:r>
            <a:r>
              <a:rPr lang="en-GB" altLang="fr-FR" dirty="0" err="1">
                <a:cs typeface="Arial" charset="0"/>
              </a:rPr>
              <a:t>conséquence</a:t>
            </a:r>
            <a:r>
              <a:rPr lang="en-GB" altLang="fr-FR" dirty="0">
                <a:cs typeface="Arial" charset="0"/>
              </a:rPr>
              <a:t> </a:t>
            </a:r>
            <a:r>
              <a:rPr lang="en-GB" altLang="fr-FR" dirty="0" err="1">
                <a:cs typeface="Arial" charset="0"/>
              </a:rPr>
              <a:t>immédiate</a:t>
            </a:r>
            <a:r>
              <a:rPr lang="en-GB" altLang="fr-FR" dirty="0">
                <a:cs typeface="Arial" charset="0"/>
              </a:rPr>
              <a:t>.</a:t>
            </a:r>
          </a:p>
          <a:p>
            <a:pPr marL="0" indent="0">
              <a:buFont typeface="Lucida Grande" charset="0"/>
              <a:buNone/>
            </a:pPr>
            <a:endParaRPr lang="en-GB" altLang="fr-FR" dirty="0">
              <a:cs typeface="Arial" charset="0"/>
            </a:endParaRPr>
          </a:p>
          <a:p>
            <a:pPr marL="0" indent="0">
              <a:buFont typeface="Lucida Grande" charset="0"/>
              <a:buNone/>
            </a:pPr>
            <a:endParaRPr lang="fr-FR" altLang="fr-FR" dirty="0">
              <a:cs typeface="Arial" charset="0"/>
            </a:endParaRPr>
          </a:p>
          <a:p>
            <a:pPr marL="0" indent="0">
              <a:buFont typeface="Lucida Grande" charset="0"/>
              <a:buNone/>
            </a:pPr>
            <a:r>
              <a:rPr lang="en-US" altLang="fr-FR" b="1" dirty="0">
                <a:cs typeface="Arial" charset="0"/>
              </a:rPr>
              <a:t>Incident / Accident </a:t>
            </a:r>
            <a:r>
              <a:rPr lang="en-US" altLang="fr-FR" dirty="0">
                <a:cs typeface="Arial" charset="0"/>
              </a:rPr>
              <a:t>: </a:t>
            </a:r>
            <a:r>
              <a:rPr lang="en-US" altLang="fr-FR" dirty="0" err="1">
                <a:cs typeface="Arial" charset="0"/>
              </a:rPr>
              <a:t>Evènement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ou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série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d’évènements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indésirables</a:t>
            </a:r>
            <a:r>
              <a:rPr lang="en-US" altLang="fr-FR" dirty="0">
                <a:cs typeface="Arial" charset="0"/>
              </a:rPr>
              <a:t>, </a:t>
            </a:r>
            <a:r>
              <a:rPr lang="en-US" altLang="fr-FR" dirty="0" err="1">
                <a:cs typeface="Arial" charset="0"/>
              </a:rPr>
              <a:t>résultant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d’une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combinaison</a:t>
            </a:r>
            <a:r>
              <a:rPr lang="en-US" altLang="fr-FR" dirty="0">
                <a:cs typeface="Arial" charset="0"/>
              </a:rPr>
              <a:t> de dangers et/</a:t>
            </a:r>
            <a:r>
              <a:rPr lang="en-US" altLang="fr-FR" dirty="0" err="1">
                <a:cs typeface="Arial" charset="0"/>
              </a:rPr>
              <a:t>ou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d’une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combinaison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d’anomalies</a:t>
            </a:r>
            <a:r>
              <a:rPr lang="en-US" altLang="fr-FR" dirty="0">
                <a:cs typeface="Arial" charset="0"/>
              </a:rPr>
              <a:t>. Avec des </a:t>
            </a:r>
            <a:r>
              <a:rPr lang="en-US" altLang="fr-FR" dirty="0" err="1">
                <a:cs typeface="Arial" charset="0"/>
              </a:rPr>
              <a:t>conséquences</a:t>
            </a:r>
            <a:r>
              <a:rPr lang="en-US" altLang="fr-FR" dirty="0">
                <a:cs typeface="Arial" charset="0"/>
              </a:rPr>
              <a:t> </a:t>
            </a:r>
            <a:r>
              <a:rPr lang="en-US" altLang="fr-FR" dirty="0" err="1">
                <a:cs typeface="Arial" charset="0"/>
              </a:rPr>
              <a:t>directes</a:t>
            </a:r>
            <a:r>
              <a:rPr lang="en-US" altLang="fr-FR" dirty="0">
                <a:cs typeface="Arial" charset="0"/>
              </a:rPr>
              <a:t>.</a:t>
            </a:r>
          </a:p>
          <a:p>
            <a:pPr marL="0" indent="0">
              <a:buFont typeface="Lucida Grande" charset="0"/>
              <a:buNone/>
            </a:pPr>
            <a:endParaRPr lang="en-US" altLang="fr-FR" sz="600" dirty="0">
              <a:cs typeface="Arial" charset="0"/>
            </a:endParaRPr>
          </a:p>
          <a:p>
            <a:pPr marL="0" indent="0">
              <a:buFont typeface="Lucida Grande" charset="0"/>
              <a:buNone/>
            </a:pPr>
            <a:endParaRPr lang="fr-FR" altLang="fr-FR" dirty="0">
              <a:cs typeface="Arial" charset="0"/>
            </a:endParaRPr>
          </a:p>
          <a:p>
            <a:pPr marL="0" indent="0">
              <a:buFont typeface="Lucida Grande" charset="0"/>
              <a:buNone/>
            </a:pPr>
            <a:endParaRPr lang="fr-FR" altLang="fr-FR" dirty="0">
              <a:cs typeface="Arial" charset="0"/>
            </a:endParaRPr>
          </a:p>
          <a:p>
            <a:pPr marL="0" indent="0">
              <a:buFont typeface="Lucida Grande" charset="0"/>
              <a:buNone/>
            </a:pPr>
            <a:r>
              <a:rPr lang="fr-FR" altLang="fr-FR" b="1" dirty="0">
                <a:cs typeface="Arial" charset="0"/>
              </a:rPr>
              <a:t>Presque accident</a:t>
            </a:r>
            <a:r>
              <a:rPr lang="fr-FR" altLang="fr-FR" dirty="0">
                <a:cs typeface="Arial" charset="0"/>
              </a:rPr>
              <a:t> : N’importe quel événement qui, en d’autres circonstances, aurait eu les conséquences d’un accident. Sans conséquence immédiate, mais avec des conséquences potentielles.</a:t>
            </a:r>
          </a:p>
          <a:p>
            <a:pPr marL="0" indent="0"/>
            <a:endParaRPr lang="fr-FR" altLang="fr-FR" dirty="0">
              <a:cs typeface="Arial" charset="0"/>
            </a:endParaRPr>
          </a:p>
        </p:txBody>
      </p:sp>
      <p:sp>
        <p:nvSpPr>
          <p:cNvPr id="17411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1CA86A9-AE50-5745-AD28-BED63BE0AA7E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4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17412" name="Picture 3" descr="W:\Entity\Holding\SG\SEI\30OPS\3020 Axes de progrès\JMS\JMS 2014\Supports JMS\Utilité Ano\Pyramide BD\FA\Risque 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5" t="19987" r="2773" b="22903"/>
          <a:stretch>
            <a:fillRect/>
          </a:stretch>
        </p:blipFill>
        <p:spPr bwMode="auto">
          <a:xfrm>
            <a:off x="4284663" y="3716338"/>
            <a:ext cx="45005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W:\Entity\Holding\SG\SEI\30OPS\3020 Axes de progrès\JMS\JMS 2014\Supports JMS\Utilité Ano\Pyramide BD\NM\Risque N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7" t="19086" r="2209" b="17332"/>
          <a:stretch>
            <a:fillRect/>
          </a:stretch>
        </p:blipFill>
        <p:spPr bwMode="auto">
          <a:xfrm>
            <a:off x="4276725" y="5556250"/>
            <a:ext cx="34861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W:\Entity\Holding\SG\SEI\30OPS\3020 Axes de progrès\JMS\JMS 2014\Supports JMS\Utilité Ano\Pyramide BD\ANO\Risque A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7" t="20233" r="1128" b="16946"/>
          <a:stretch>
            <a:fillRect/>
          </a:stretch>
        </p:blipFill>
        <p:spPr bwMode="auto">
          <a:xfrm>
            <a:off x="4283075" y="1700213"/>
            <a:ext cx="3556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La pyramide de </a:t>
            </a:r>
            <a:r>
              <a:rPr lang="fr-FR" dirty="0" err="1" smtClean="0"/>
              <a:t>bird</a:t>
            </a:r>
            <a:endParaRPr lang="fr-FR" dirty="0"/>
          </a:p>
        </p:txBody>
      </p:sp>
      <p:sp>
        <p:nvSpPr>
          <p:cNvPr id="18434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FCEFF62-9047-5543-A6F3-AEB81BFD04B6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5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grpSp>
        <p:nvGrpSpPr>
          <p:cNvPr id="3" name="Grouper 56"/>
          <p:cNvGrpSpPr>
            <a:grpSpLocks/>
          </p:cNvGrpSpPr>
          <p:nvPr/>
        </p:nvGrpSpPr>
        <p:grpSpPr bwMode="auto">
          <a:xfrm>
            <a:off x="1619672" y="1340768"/>
            <a:ext cx="6241146" cy="4195762"/>
            <a:chOff x="611560" y="755749"/>
            <a:chExt cx="6569733" cy="4195649"/>
          </a:xfrm>
        </p:grpSpPr>
        <p:graphicFrame>
          <p:nvGraphicFramePr>
            <p:cNvPr id="7" name="Diagramme 6"/>
            <p:cNvGraphicFramePr/>
            <p:nvPr>
              <p:extLst>
                <p:ext uri="{D42A27DB-BD31-4B8C-83A1-F6EECF244321}">
                  <p14:modId xmlns:p14="http://schemas.microsoft.com/office/powerpoint/2010/main" xmlns="" val="1063282053"/>
                </p:ext>
              </p:extLst>
            </p:nvPr>
          </p:nvGraphicFramePr>
          <p:xfrm>
            <a:off x="1801577" y="1280827"/>
            <a:ext cx="4849355" cy="36696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611560" y="1855498"/>
              <a:ext cx="432048" cy="252028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fr-FR" b="1" dirty="0">
                  <a:ln w="0"/>
                  <a:solidFill>
                    <a:srgbClr val="3876AF"/>
                  </a:solidFill>
                </a:rPr>
                <a:t>Evènement HSE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14628" y="1860251"/>
              <a:ext cx="432048" cy="1501494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fr-FR" b="1" dirty="0">
                  <a:ln w="0"/>
                  <a:solidFill>
                    <a:srgbClr val="3876AF"/>
                  </a:solidFill>
                </a:rPr>
                <a:t>INCIDENT</a:t>
              </a: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825861" y="4949811"/>
              <a:ext cx="10095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1332248" y="3716356"/>
              <a:ext cx="1295333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>
              <a:endCxn id="7" idx="0"/>
            </p:cNvCxnSpPr>
            <p:nvPr/>
          </p:nvCxnSpPr>
          <p:spPr>
            <a:xfrm>
              <a:off x="825861" y="1281197"/>
              <a:ext cx="340024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824274" y="4376738"/>
              <a:ext cx="1587" cy="57466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1330660" y="3362354"/>
              <a:ext cx="0" cy="35400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V="1">
              <a:off x="824274" y="1281197"/>
              <a:ext cx="0" cy="57466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flipV="1">
              <a:off x="1321135" y="1281197"/>
              <a:ext cx="0" cy="57466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lèche vers la droite 39"/>
            <p:cNvSpPr/>
            <p:nvPr/>
          </p:nvSpPr>
          <p:spPr>
            <a:xfrm rot="16200000">
              <a:off x="4826898" y="2871039"/>
              <a:ext cx="3948007" cy="209539"/>
            </a:xfrm>
            <a:prstGeom prst="rightArrow">
              <a:avLst/>
            </a:prstGeom>
            <a:gradFill>
              <a:gsLst>
                <a:gs pos="0">
                  <a:srgbClr val="00B050"/>
                </a:gs>
                <a:gs pos="73000">
                  <a:srgbClr val="FFFF00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endParaRPr lang="fr-FR" altLang="fr-FR">
                <a:solidFill>
                  <a:srgbClr val="FFFFFF"/>
                </a:solidFill>
              </a:endParaRPr>
            </a:p>
          </p:txBody>
        </p:sp>
        <p:sp>
          <p:nvSpPr>
            <p:cNvPr id="18451" name="ZoneTexte 42"/>
            <p:cNvSpPr txBox="1">
              <a:spLocks noChangeArrowheads="1"/>
            </p:cNvSpPr>
            <p:nvPr/>
          </p:nvSpPr>
          <p:spPr bwMode="auto">
            <a:xfrm>
              <a:off x="6419546" y="755749"/>
              <a:ext cx="7617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fr-FR" altLang="fr-FR" sz="1400"/>
                <a:t>Gravité</a:t>
              </a:r>
            </a:p>
          </p:txBody>
        </p:sp>
        <p:cxnSp>
          <p:nvCxnSpPr>
            <p:cNvPr id="45" name="Connecteur droit 44"/>
            <p:cNvCxnSpPr/>
            <p:nvPr/>
          </p:nvCxnSpPr>
          <p:spPr>
            <a:xfrm>
              <a:off x="4622964" y="1907846"/>
              <a:ext cx="218151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flipV="1">
              <a:off x="5003945" y="2486271"/>
              <a:ext cx="1800530" cy="61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5794479" y="3716356"/>
              <a:ext cx="1009996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5413499" y="3098836"/>
              <a:ext cx="1390976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6205620" y="4352927"/>
              <a:ext cx="59885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1801577" y="3098836"/>
              <a:ext cx="1295333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619435" y="1829727"/>
              <a:ext cx="432048" cy="1039537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fr-FR" b="1" dirty="0" smtClean="0">
                  <a:ln w="0"/>
                  <a:solidFill>
                    <a:srgbClr val="3876AF"/>
                  </a:solidFill>
                </a:rPr>
                <a:t>TRIR</a:t>
              </a:r>
              <a:endParaRPr lang="fr-FR" b="1" dirty="0">
                <a:ln w="0"/>
                <a:solidFill>
                  <a:srgbClr val="3876AF"/>
                </a:solidFill>
              </a:endParaRP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1825942" y="1280827"/>
              <a:ext cx="9518" cy="54450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24" idx="2"/>
            </p:cNvCxnSpPr>
            <p:nvPr/>
          </p:nvCxnSpPr>
          <p:spPr>
            <a:xfrm>
              <a:off x="1835460" y="2869264"/>
              <a:ext cx="0" cy="22957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Quelques exemples pratiques</a:t>
            </a:r>
            <a:endParaRPr lang="fr-FR" dirty="0"/>
          </a:p>
        </p:txBody>
      </p:sp>
      <p:sp>
        <p:nvSpPr>
          <p:cNvPr id="19459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B695F8A-6807-0E4D-BD5C-B3AFD1C1630C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6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4824412"/>
          </a:xfrm>
        </p:spPr>
        <p:txBody>
          <a:bodyPr/>
          <a:lstStyle/>
          <a:p>
            <a:r>
              <a:rPr lang="fr-FR" altLang="fr-FR" b="1" dirty="0">
                <a:cs typeface="Arial" charset="0"/>
              </a:rPr>
              <a:t>Situation1 :</a:t>
            </a:r>
            <a:endParaRPr lang="fr-FR" altLang="fr-FR" dirty="0">
              <a:cs typeface="Arial" charset="0"/>
            </a:endParaRPr>
          </a:p>
          <a:p>
            <a:pPr marL="0" indent="0">
              <a:buFont typeface="Lucida Grande" charset="0"/>
              <a:buNone/>
            </a:pPr>
            <a:r>
              <a:rPr lang="fr-FR" altLang="fr-FR" dirty="0">
                <a:cs typeface="Arial" charset="0"/>
              </a:rPr>
              <a:t>Pendant une opération de levage, la charge descend de manière incontrôlée et s’arrête à un mètre du sol. Pas de conséquence.</a:t>
            </a:r>
          </a:p>
          <a:p>
            <a:pPr>
              <a:buFont typeface="Lucida Grande" charset="0"/>
              <a:buNone/>
            </a:pPr>
            <a:r>
              <a:rPr lang="fr-FR" altLang="fr-FR" dirty="0">
                <a:cs typeface="Arial" charset="0"/>
              </a:rPr>
              <a:t>Une opération de levage est réalisée sans autorisation.</a:t>
            </a:r>
          </a:p>
          <a:p>
            <a:pPr marL="0" indent="0">
              <a:buFont typeface="Lucida Grande" charset="0"/>
              <a:buNone/>
            </a:pPr>
            <a:r>
              <a:rPr lang="fr-FR" altLang="fr-FR" dirty="0">
                <a:cs typeface="Arial" charset="0"/>
              </a:rPr>
              <a:t>Pendant une opération de levage, la charge descend de manière incontrôlée et tombe sur le sol. Il y a des dommages matériels.</a:t>
            </a:r>
          </a:p>
          <a:p>
            <a:pPr>
              <a:buFont typeface="Lucida Grande" charset="0"/>
              <a:buNone/>
            </a:pPr>
            <a:r>
              <a:rPr lang="fr-FR" altLang="fr-FR" b="1" dirty="0">
                <a:cs typeface="Arial" charset="0"/>
              </a:rPr>
              <a:t> </a:t>
            </a:r>
            <a:endParaRPr lang="fr-FR" altLang="fr-FR" dirty="0">
              <a:cs typeface="Arial" charset="0"/>
            </a:endParaRPr>
          </a:p>
          <a:p>
            <a:r>
              <a:rPr lang="fr-FR" altLang="fr-FR" b="1" dirty="0">
                <a:cs typeface="Arial" charset="0"/>
              </a:rPr>
              <a:t>Situation 2 : </a:t>
            </a:r>
            <a:endParaRPr lang="fr-FR" altLang="fr-FR" dirty="0">
              <a:cs typeface="Arial" charset="0"/>
            </a:endParaRPr>
          </a:p>
          <a:p>
            <a:pPr marL="0" indent="0">
              <a:buFont typeface="Lucida Grande" charset="0"/>
              <a:buNone/>
            </a:pPr>
            <a:r>
              <a:rPr lang="fr-FR" altLang="fr-FR" dirty="0">
                <a:cs typeface="Arial" charset="0"/>
              </a:rPr>
              <a:t>Un objet se trouve au milieu de la route, le conducteur s’en rend compte et l’évite au dernier moment. Il n’y a pas de conséquence.</a:t>
            </a:r>
          </a:p>
          <a:p>
            <a:pPr marL="0" indent="0">
              <a:buFont typeface="Lucida Grande" charset="0"/>
              <a:buNone/>
            </a:pPr>
            <a:r>
              <a:rPr lang="fr-FR" altLang="fr-FR" dirty="0">
                <a:cs typeface="Arial" charset="0"/>
              </a:rPr>
              <a:t>Un conducteur perd le contrôle du véhicule, fait une sortie de route et un tonneau. Le conducteur est blessé et le véhicule endommagé.</a:t>
            </a:r>
          </a:p>
          <a:p>
            <a:pPr marL="0" indent="0">
              <a:buFont typeface="Lucida Grande" charset="0"/>
              <a:buNone/>
            </a:pPr>
            <a:r>
              <a:rPr lang="fr-FR" altLang="fr-FR" dirty="0">
                <a:cs typeface="Arial" charset="0"/>
              </a:rPr>
              <a:t>Un employé conduit un véhicule ayant dépassé sa date d’inspection.</a:t>
            </a:r>
          </a:p>
        </p:txBody>
      </p:sp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Quelques exemples pratiques</a:t>
            </a:r>
            <a:endParaRPr lang="fr-FR" dirty="0"/>
          </a:p>
        </p:txBody>
      </p:sp>
      <p:sp>
        <p:nvSpPr>
          <p:cNvPr id="20482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E618056-B44F-E742-8C7C-17DC25A33A4E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7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20483" name="Picture 2" descr="P1010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65263"/>
            <a:ext cx="2420938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P1010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417638"/>
            <a:ext cx="286226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465263"/>
            <a:ext cx="287178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ANOMALIES ET RÈGLES D’OR</a:t>
            </a:r>
            <a:endParaRPr lang="fr-FR" dirty="0"/>
          </a:p>
        </p:txBody>
      </p:sp>
      <p:sp>
        <p:nvSpPr>
          <p:cNvPr id="21506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D5D7817-6699-6A4F-9FF1-A2868A8A9391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8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998663" cy="532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751280"/>
            <a:ext cx="520700" cy="812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4876" y="1700808"/>
            <a:ext cx="673100" cy="635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5476" y="2474605"/>
            <a:ext cx="558800" cy="3937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6742" y="2857442"/>
            <a:ext cx="533400" cy="533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392084"/>
            <a:ext cx="520700" cy="825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2456" y="2564904"/>
            <a:ext cx="442742" cy="8259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165" y="2347784"/>
            <a:ext cx="317500" cy="3683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972" y="1564080"/>
            <a:ext cx="356219" cy="46582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6049" y="2296984"/>
            <a:ext cx="431800" cy="4699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3390842"/>
            <a:ext cx="711200" cy="1079500"/>
          </a:xfrm>
          <a:prstGeom prst="rect">
            <a:avLst/>
          </a:prstGeom>
        </p:spPr>
      </p:pic>
      <p:sp>
        <p:nvSpPr>
          <p:cNvPr id="1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</a:t>
            </a:r>
            <a:r>
              <a:rPr lang="fr-FR" altLang="fr-FR" sz="900" dirty="0" smtClean="0"/>
              <a:t>remontée</a:t>
            </a:r>
            <a:r>
              <a:rPr lang="fr-FR" altLang="fr-FR" sz="900" dirty="0" smtClean="0"/>
              <a:t>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fr-FR" altLang="fr-FR" cap="none">
              <a:cs typeface="Arial" charset="0"/>
            </a:endParaRPr>
          </a:p>
        </p:txBody>
      </p:sp>
      <p:sp>
        <p:nvSpPr>
          <p:cNvPr id="22530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B58B1F8-0A92-114F-BCA6-593F1AB68938}" type="slidenum">
              <a:rPr lang="fr-FR" altLang="fr-FR">
                <a:solidFill>
                  <a:srgbClr val="898989"/>
                </a:solidFill>
                <a:ea typeface="Helvetica" charset="0"/>
                <a:cs typeface="Helvetica" charset="0"/>
              </a:rPr>
              <a:pPr/>
              <a:t>9</a:t>
            </a:fld>
            <a:endParaRPr lang="fr-FR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22531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268413"/>
            <a:ext cx="630078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fr-FR" altLang="fr-FR" sz="900" dirty="0" smtClean="0"/>
              <a:t>Kit intégration H3SE - TCG 5.2 – La remontée d’anomalie – V2</a:t>
            </a: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TAL-FR-modele rouge fonc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FR PPT ROUGE FONCE LOGO.pptx" id="{61CC4C7C-92FC-429F-A50D-CFA4B2695BBB}" vid="{B8EC27D0-A928-40AB-9C2D-136AEEA527D0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TOTAL-FR-modele rouge fonce</Template>
  <TotalTime>4</TotalTime>
  <Words>414</Words>
  <Application>Microsoft Office PowerPoint</Application>
  <PresentationFormat>Affichage à l'écran (4:3)</PresentationFormat>
  <Paragraphs>80</Paragraphs>
  <Slides>12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TOTAL-FR-modele rouge fonce</vt:lpstr>
      <vt:lpstr>La remontée d’anomalieS</vt:lpstr>
      <vt:lpstr>Les objectifs du module</vt:lpstr>
      <vt:lpstr>FILM : Les anomalies</vt:lpstr>
      <vt:lpstr>Qu’est ce qu’une anomalie?</vt:lpstr>
      <vt:lpstr>La pyramide de bird</vt:lpstr>
      <vt:lpstr>Quelques exemples pratiques</vt:lpstr>
      <vt:lpstr>Quelques exemples pratiques</vt:lpstr>
      <vt:lpstr>ANOMALIES ET RÈGLES D’OR</vt:lpstr>
      <vt:lpstr>Diapositive 9</vt:lpstr>
      <vt:lpstr>EN SYNTHÈSE SUR LES ANOMALIES </vt:lpstr>
      <vt:lpstr>L’OUTIL DE REPORTING</vt:lpstr>
      <vt:lpstr>CARTE D’ANOMALIE</vt:lpstr>
    </vt:vector>
  </TitlesOfParts>
  <Company>TOTAL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remontée d’anomalieS</dc:title>
  <dc:creator>J0489914</dc:creator>
  <cp:lastModifiedBy>J0489914</cp:lastModifiedBy>
  <cp:revision>1</cp:revision>
  <dcterms:created xsi:type="dcterms:W3CDTF">2017-09-21T14:30:20Z</dcterms:created>
  <dcterms:modified xsi:type="dcterms:W3CDTF">2017-09-21T14:34:21Z</dcterms:modified>
</cp:coreProperties>
</file>