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90" r:id="rId2"/>
    <p:sldId id="265" r:id="rId3"/>
    <p:sldId id="280" r:id="rId4"/>
    <p:sldId id="281" r:id="rId5"/>
    <p:sldId id="282" r:id="rId6"/>
    <p:sldId id="284" r:id="rId7"/>
    <p:sldId id="285" r:id="rId8"/>
    <p:sldId id="283" r:id="rId9"/>
    <p:sldId id="286" r:id="rId10"/>
    <p:sldId id="287" r:id="rId11"/>
    <p:sldId id="279" r:id="rId12"/>
    <p:sldId id="289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6CE"/>
    <a:srgbClr val="124F96"/>
    <a:srgbClr val="33639D"/>
    <a:srgbClr val="6A88AB"/>
    <a:srgbClr val="3876AF"/>
    <a:srgbClr val="F4F0EF"/>
    <a:srgbClr val="E7851D"/>
    <a:srgbClr val="133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5" autoAdjust="0"/>
    <p:restoredTop sz="94692" autoAdjust="0"/>
  </p:normalViewPr>
  <p:slideViewPr>
    <p:cSldViewPr snapToObjects="1">
      <p:cViewPr>
        <p:scale>
          <a:sx n="70" d="100"/>
          <a:sy n="70" d="100"/>
        </p:scale>
        <p:origin x="-234" y="-98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7058C-6F62-DD46-B69B-9A8C4F14C320}" type="doc">
      <dgm:prSet loTypeId="urn:microsoft.com/office/officeart/2005/8/layout/pyramid1" loCatId="" qsTypeId="urn:microsoft.com/office/officeart/2005/8/quickstyle/simple2" qsCatId="simple" csTypeId="urn:microsoft.com/office/officeart/2005/8/colors/accent1_2" csCatId="accent1" phldr="1"/>
      <dgm:spPr/>
    </dgm:pt>
    <dgm:pt modelId="{D0610D0C-5FED-0C4D-957D-D59FEDF24E84}">
      <dgm:prSet phldrT="[Texte]" custT="1"/>
      <dgm:spPr>
        <a:solidFill>
          <a:srgbClr val="124F96"/>
        </a:solidFill>
      </dgm:spPr>
      <dgm:t>
        <a:bodyPr/>
        <a:lstStyle/>
        <a:p>
          <a:endParaRPr lang="it" sz="1050" dirty="0" smtClean="0">
            <a:solidFill>
              <a:schemeClr val="bg1"/>
            </a:solidFill>
          </a:endParaRPr>
        </a:p>
        <a:p>
          <a:pPr algn="ctr" rtl="0"/>
          <a:r>
            <a:rPr lang="it" sz="1050" b="0" i="0" u="none" baseline="0" dirty="0">
              <a:solidFill>
                <a:schemeClr val="bg1"/>
              </a:solidFill>
            </a:rPr>
            <a:t>Decesso</a:t>
          </a:r>
          <a:endParaRPr lang="it" sz="1050" dirty="0">
            <a:solidFill>
              <a:schemeClr val="bg1"/>
            </a:solidFill>
          </a:endParaRPr>
        </a:p>
      </dgm:t>
    </dgm:pt>
    <dgm:pt modelId="{944ECDB3-CB03-C14F-8FDD-842F289F72E8}" type="parTrans" cxnId="{26EF1D17-EF70-5E4A-B076-32F51B46EAFD}">
      <dgm:prSet/>
      <dgm:spPr/>
      <dgm:t>
        <a:bodyPr/>
        <a:lstStyle/>
        <a:p>
          <a:endParaRPr lang="it" sz="1050"/>
        </a:p>
      </dgm:t>
    </dgm:pt>
    <dgm:pt modelId="{1F921753-A9BD-8040-9B33-551F3C9CFF4D}" type="sibTrans" cxnId="{26EF1D17-EF70-5E4A-B076-32F51B46EAFD}">
      <dgm:prSet/>
      <dgm:spPr/>
      <dgm:t>
        <a:bodyPr/>
        <a:lstStyle/>
        <a:p>
          <a:endParaRPr lang="it" sz="1050"/>
        </a:p>
      </dgm:t>
    </dgm:pt>
    <dgm:pt modelId="{B5E7E340-BCCC-B844-A355-B38389553C23}">
      <dgm:prSet phldrT="[Texte]" custT="1"/>
      <dgm:spPr>
        <a:solidFill>
          <a:srgbClr val="124F96">
            <a:alpha val="50000"/>
          </a:srgbClr>
        </a:solidFill>
      </dgm:spPr>
      <dgm:t>
        <a:bodyPr/>
        <a:lstStyle/>
        <a:p>
          <a:pPr algn="ctr" rtl="0"/>
          <a:r>
            <a:rPr lang="it" sz="1050" b="0" i="0" u="none" baseline="0" dirty="0">
              <a:solidFill>
                <a:schemeClr val="bg1"/>
              </a:solidFill>
            </a:rPr>
            <a:t>Anomalia/Situazione pericolosa</a:t>
          </a:r>
          <a:endParaRPr lang="it" sz="1050" dirty="0">
            <a:solidFill>
              <a:schemeClr val="bg1"/>
            </a:solidFill>
          </a:endParaRPr>
        </a:p>
      </dgm:t>
    </dgm:pt>
    <dgm:pt modelId="{EC78EDD3-B724-4246-8C52-FCE9DDCC6A8C}" type="parTrans" cxnId="{9456D376-DF14-0E46-AFD8-7D8D3F7D0B36}">
      <dgm:prSet/>
      <dgm:spPr/>
      <dgm:t>
        <a:bodyPr/>
        <a:lstStyle/>
        <a:p>
          <a:endParaRPr lang="it" sz="1050"/>
        </a:p>
      </dgm:t>
    </dgm:pt>
    <dgm:pt modelId="{8F33E03B-31F3-E440-940F-E4B4E31FACF6}" type="sibTrans" cxnId="{9456D376-DF14-0E46-AFD8-7D8D3F7D0B36}">
      <dgm:prSet/>
      <dgm:spPr/>
      <dgm:t>
        <a:bodyPr/>
        <a:lstStyle/>
        <a:p>
          <a:endParaRPr lang="it" sz="1050"/>
        </a:p>
      </dgm:t>
    </dgm:pt>
    <dgm:pt modelId="{BE60044E-F1C5-4444-AD3E-5DDFA6C5CA28}">
      <dgm:prSet custT="1"/>
      <dgm:spPr>
        <a:solidFill>
          <a:srgbClr val="124F96">
            <a:alpha val="70000"/>
          </a:srgbClr>
        </a:solidFill>
      </dgm:spPr>
      <dgm:t>
        <a:bodyPr/>
        <a:lstStyle/>
        <a:p>
          <a:pPr algn="ctr" rtl="0"/>
          <a:r>
            <a:rPr lang="it" sz="1050" b="0" i="0" u="none" baseline="0" dirty="0">
              <a:solidFill>
                <a:schemeClr val="bg1"/>
              </a:solidFill>
            </a:rPr>
            <a:t>Pronto soccorso</a:t>
          </a:r>
          <a:endParaRPr lang="it" sz="1050" dirty="0">
            <a:solidFill>
              <a:schemeClr val="bg1"/>
            </a:solidFill>
          </a:endParaRPr>
        </a:p>
      </dgm:t>
    </dgm:pt>
    <dgm:pt modelId="{457E0E37-AFFC-064B-AFA6-D5CFB9E59253}" type="parTrans" cxnId="{6E636A17-0EB8-8442-A8BC-1B503D445A2C}">
      <dgm:prSet/>
      <dgm:spPr/>
      <dgm:t>
        <a:bodyPr/>
        <a:lstStyle/>
        <a:p>
          <a:endParaRPr lang="it" sz="1050"/>
        </a:p>
      </dgm:t>
    </dgm:pt>
    <dgm:pt modelId="{3A14524A-769D-6E48-834F-0B0A86B48EBF}" type="sibTrans" cxnId="{6E636A17-0EB8-8442-A8BC-1B503D445A2C}">
      <dgm:prSet/>
      <dgm:spPr/>
      <dgm:t>
        <a:bodyPr/>
        <a:lstStyle/>
        <a:p>
          <a:endParaRPr lang="it" sz="1050"/>
        </a:p>
      </dgm:t>
    </dgm:pt>
    <dgm:pt modelId="{20C2360D-F407-314C-A060-2578847D32D0}">
      <dgm:prSet custT="1"/>
      <dgm:spPr>
        <a:solidFill>
          <a:srgbClr val="124F96">
            <a:alpha val="60000"/>
          </a:srgbClr>
        </a:solidFill>
      </dgm:spPr>
      <dgm:t>
        <a:bodyPr/>
        <a:lstStyle/>
        <a:p>
          <a:pPr algn="ctr" rtl="0"/>
          <a:r>
            <a:rPr lang="it" sz="1050" b="0" i="0" u="none" baseline="0" dirty="0">
              <a:solidFill>
                <a:schemeClr val="bg1"/>
              </a:solidFill>
            </a:rPr>
            <a:t>Quasi incidente</a:t>
          </a:r>
          <a:endParaRPr lang="it" sz="1050" dirty="0">
            <a:solidFill>
              <a:schemeClr val="bg1"/>
            </a:solidFill>
          </a:endParaRPr>
        </a:p>
      </dgm:t>
    </dgm:pt>
    <dgm:pt modelId="{648CA463-1DC3-DD4C-9AA8-1B461654BF60}" type="parTrans" cxnId="{7126ED5A-02A8-854D-A0C8-8550C8BAEBE2}">
      <dgm:prSet/>
      <dgm:spPr/>
      <dgm:t>
        <a:bodyPr/>
        <a:lstStyle/>
        <a:p>
          <a:endParaRPr lang="it" sz="1050"/>
        </a:p>
      </dgm:t>
    </dgm:pt>
    <dgm:pt modelId="{2D7E2346-A929-2242-8031-3C8CF68A5721}" type="sibTrans" cxnId="{7126ED5A-02A8-854D-A0C8-8550C8BAEBE2}">
      <dgm:prSet/>
      <dgm:spPr/>
      <dgm:t>
        <a:bodyPr/>
        <a:lstStyle/>
        <a:p>
          <a:endParaRPr lang="it" sz="1050"/>
        </a:p>
      </dgm:t>
    </dgm:pt>
    <dgm:pt modelId="{14DAD42D-1123-B54E-8888-311A5DE34A4B}">
      <dgm:prSet phldrT="[Texte]" custT="1"/>
      <dgm:spPr>
        <a:solidFill>
          <a:srgbClr val="124F96">
            <a:alpha val="90000"/>
          </a:srgbClr>
        </a:solidFill>
      </dgm:spPr>
      <dgm:t>
        <a:bodyPr/>
        <a:lstStyle/>
        <a:p>
          <a:pPr algn="ctr" rtl="0"/>
          <a:r>
            <a:rPr lang="it" sz="1050" b="0" i="0" u="none" baseline="0" dirty="0">
              <a:solidFill>
                <a:schemeClr val="bg1"/>
              </a:solidFill>
            </a:rPr>
            <a:t>Lesione con arresto del lavoro</a:t>
          </a:r>
          <a:endParaRPr lang="it" sz="1050" dirty="0">
            <a:solidFill>
              <a:schemeClr val="bg1"/>
            </a:solidFill>
          </a:endParaRPr>
        </a:p>
      </dgm:t>
    </dgm:pt>
    <dgm:pt modelId="{98B283DE-957D-7143-BC8E-91AFFB0A0F1A}" type="parTrans" cxnId="{75D05018-1E51-4644-8E8B-EDA0150B24F8}">
      <dgm:prSet/>
      <dgm:spPr/>
      <dgm:t>
        <a:bodyPr/>
        <a:lstStyle/>
        <a:p>
          <a:endParaRPr lang="it" sz="1050"/>
        </a:p>
      </dgm:t>
    </dgm:pt>
    <dgm:pt modelId="{195E4E83-AF2F-E44C-AC6E-166B636D983F}" type="sibTrans" cxnId="{75D05018-1E51-4644-8E8B-EDA0150B24F8}">
      <dgm:prSet/>
      <dgm:spPr/>
      <dgm:t>
        <a:bodyPr/>
        <a:lstStyle/>
        <a:p>
          <a:endParaRPr lang="it" sz="1050"/>
        </a:p>
      </dgm:t>
    </dgm:pt>
    <dgm:pt modelId="{E99BF256-6957-0540-AFA6-96482AD2B240}">
      <dgm:prSet custT="1"/>
      <dgm:spPr>
        <a:solidFill>
          <a:srgbClr val="124F96">
            <a:alpha val="80000"/>
          </a:srgbClr>
        </a:solidFill>
      </dgm:spPr>
      <dgm:t>
        <a:bodyPr/>
        <a:lstStyle/>
        <a:p>
          <a:pPr algn="ctr" rtl="0"/>
          <a:r>
            <a:rPr lang="it" sz="1050" b="0" i="0" u="none" baseline="0" dirty="0">
              <a:solidFill>
                <a:schemeClr val="bg1"/>
              </a:solidFill>
            </a:rPr>
            <a:t>Caso che richiede un trattamento medico + lavoro organizzato</a:t>
          </a:r>
          <a:endParaRPr lang="it" sz="1050" dirty="0">
            <a:solidFill>
              <a:schemeClr val="bg1"/>
            </a:solidFill>
          </a:endParaRPr>
        </a:p>
      </dgm:t>
    </dgm:pt>
    <dgm:pt modelId="{7E8E0314-89E9-CE48-BDC6-B5CD2AAE6F0F}" type="sibTrans" cxnId="{9D3AAC9E-9397-1346-9D79-2DC040F1508C}">
      <dgm:prSet/>
      <dgm:spPr/>
      <dgm:t>
        <a:bodyPr/>
        <a:lstStyle/>
        <a:p>
          <a:endParaRPr lang="it" sz="1050"/>
        </a:p>
      </dgm:t>
    </dgm:pt>
    <dgm:pt modelId="{A1168C22-9DC2-6C4F-A207-FE7D22A3A468}" type="parTrans" cxnId="{9D3AAC9E-9397-1346-9D79-2DC040F1508C}">
      <dgm:prSet/>
      <dgm:spPr/>
      <dgm:t>
        <a:bodyPr/>
        <a:lstStyle/>
        <a:p>
          <a:endParaRPr lang="it" sz="1050"/>
        </a:p>
      </dgm:t>
    </dgm:pt>
    <dgm:pt modelId="{77B3F847-309A-FD4A-BEC0-7AA111CD0418}" type="pres">
      <dgm:prSet presAssocID="{E877058C-6F62-DD46-B69B-9A8C4F14C320}" presName="Name0" presStyleCnt="0">
        <dgm:presLayoutVars>
          <dgm:dir/>
          <dgm:animLvl val="lvl"/>
          <dgm:resizeHandles val="exact"/>
        </dgm:presLayoutVars>
      </dgm:prSet>
      <dgm:spPr/>
    </dgm:pt>
    <dgm:pt modelId="{BDDEDEF6-A3D5-6445-90F1-D9ABFEE11419}" type="pres">
      <dgm:prSet presAssocID="{D0610D0C-5FED-0C4D-957D-D59FEDF24E84}" presName="Name8" presStyleCnt="0"/>
      <dgm:spPr/>
    </dgm:pt>
    <dgm:pt modelId="{1B27F42E-972E-AF49-9E90-47513E279541}" type="pres">
      <dgm:prSet presAssocID="{D0610D0C-5FED-0C4D-957D-D59FEDF24E84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  <dgm:pt modelId="{7EC28742-072C-5642-9A09-D241C8AEE48C}" type="pres">
      <dgm:prSet presAssocID="{D0610D0C-5FED-0C4D-957D-D59FEDF24E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  <dgm:pt modelId="{572BA55B-4654-5440-8962-471BA30B9DDC}" type="pres">
      <dgm:prSet presAssocID="{14DAD42D-1123-B54E-8888-311A5DE34A4B}" presName="Name8" presStyleCnt="0"/>
      <dgm:spPr/>
    </dgm:pt>
    <dgm:pt modelId="{606AF34B-6FFD-5642-91A1-717ED8419511}" type="pres">
      <dgm:prSet presAssocID="{14DAD42D-1123-B54E-8888-311A5DE34A4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  <dgm:pt modelId="{394278DA-8233-9145-9DAF-E37464C92D50}" type="pres">
      <dgm:prSet presAssocID="{14DAD42D-1123-B54E-8888-311A5DE34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  <dgm:pt modelId="{3156FDE9-1921-BA48-AF5A-1C37BD69F18A}" type="pres">
      <dgm:prSet presAssocID="{E99BF256-6957-0540-AFA6-96482AD2B240}" presName="Name8" presStyleCnt="0"/>
      <dgm:spPr/>
    </dgm:pt>
    <dgm:pt modelId="{47312153-C0F1-D94D-8DAB-CC14615D2872}" type="pres">
      <dgm:prSet presAssocID="{E99BF256-6957-0540-AFA6-96482AD2B24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  <dgm:pt modelId="{F2D8F692-7538-524D-A6AF-21961CC2C460}" type="pres">
      <dgm:prSet presAssocID="{E99BF256-6957-0540-AFA6-96482AD2B2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  <dgm:pt modelId="{8F942908-BB33-5F47-BA8C-2096A56126B8}" type="pres">
      <dgm:prSet presAssocID="{BE60044E-F1C5-4444-AD3E-5DDFA6C5CA28}" presName="Name8" presStyleCnt="0"/>
      <dgm:spPr/>
    </dgm:pt>
    <dgm:pt modelId="{7BB1B730-9F14-4245-A326-004E3CAE4E70}" type="pres">
      <dgm:prSet presAssocID="{BE60044E-F1C5-4444-AD3E-5DDFA6C5CA2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  <dgm:pt modelId="{99A9B297-CD67-4646-929E-4DE7C61ADDD2}" type="pres">
      <dgm:prSet presAssocID="{BE60044E-F1C5-4444-AD3E-5DDFA6C5CA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  <dgm:pt modelId="{C3DAAFC9-54BE-2144-83B8-134E1487BDA5}" type="pres">
      <dgm:prSet presAssocID="{20C2360D-F407-314C-A060-2578847D32D0}" presName="Name8" presStyleCnt="0"/>
      <dgm:spPr/>
    </dgm:pt>
    <dgm:pt modelId="{FC29730D-F91B-1345-9A41-706B93DE5957}" type="pres">
      <dgm:prSet presAssocID="{20C2360D-F407-314C-A060-2578847D32D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  <dgm:pt modelId="{2E98E4DC-3C50-1540-A76E-46A3F5F5EFD4}" type="pres">
      <dgm:prSet presAssocID="{20C2360D-F407-314C-A060-2578847D32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  <dgm:pt modelId="{1A619CF5-65B0-9841-B1F2-10F84BF3088E}" type="pres">
      <dgm:prSet presAssocID="{B5E7E340-BCCC-B844-A355-B38389553C23}" presName="Name8" presStyleCnt="0"/>
      <dgm:spPr/>
    </dgm:pt>
    <dgm:pt modelId="{DC7F84B9-A91A-064F-AC94-E87AB7F9C9AB}" type="pres">
      <dgm:prSet presAssocID="{B5E7E340-BCCC-B844-A355-B38389553C23}" presName="level" presStyleLbl="node1" presStyleIdx="5" presStyleCnt="6" custLinFactNeighborX="10937" custLinFactNeighborY="6039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  <dgm:pt modelId="{4065DFB5-C601-5746-AEC9-CD4C552C7FF9}" type="pres">
      <dgm:prSet presAssocID="{B5E7E340-BCCC-B844-A355-B38389553C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"/>
        </a:p>
      </dgm:t>
    </dgm:pt>
  </dgm:ptLst>
  <dgm:cxnLst>
    <dgm:cxn modelId="{B66C845A-3656-6245-805A-82FC483F018B}" type="presOf" srcId="{BE60044E-F1C5-4444-AD3E-5DDFA6C5CA28}" destId="{99A9B297-CD67-4646-929E-4DE7C61ADDD2}" srcOrd="1" destOrd="0" presId="urn:microsoft.com/office/officeart/2005/8/layout/pyramid1"/>
    <dgm:cxn modelId="{C59D168C-B42C-C84D-8160-0117F85C2BF5}" type="presOf" srcId="{14DAD42D-1123-B54E-8888-311A5DE34A4B}" destId="{606AF34B-6FFD-5642-91A1-717ED8419511}" srcOrd="0" destOrd="0" presId="urn:microsoft.com/office/officeart/2005/8/layout/pyramid1"/>
    <dgm:cxn modelId="{26EF1D17-EF70-5E4A-B076-32F51B46EAFD}" srcId="{E877058C-6F62-DD46-B69B-9A8C4F14C320}" destId="{D0610D0C-5FED-0C4D-957D-D59FEDF24E84}" srcOrd="0" destOrd="0" parTransId="{944ECDB3-CB03-C14F-8FDD-842F289F72E8}" sibTransId="{1F921753-A9BD-8040-9B33-551F3C9CFF4D}"/>
    <dgm:cxn modelId="{6E636A17-0EB8-8442-A8BC-1B503D445A2C}" srcId="{E877058C-6F62-DD46-B69B-9A8C4F14C320}" destId="{BE60044E-F1C5-4444-AD3E-5DDFA6C5CA28}" srcOrd="3" destOrd="0" parTransId="{457E0E37-AFFC-064B-AFA6-D5CFB9E59253}" sibTransId="{3A14524A-769D-6E48-834F-0B0A86B48EBF}"/>
    <dgm:cxn modelId="{D08DECD4-7EA0-924E-B95D-1E715C3BD0A5}" type="presOf" srcId="{D0610D0C-5FED-0C4D-957D-D59FEDF24E84}" destId="{7EC28742-072C-5642-9A09-D241C8AEE48C}" srcOrd="1" destOrd="0" presId="urn:microsoft.com/office/officeart/2005/8/layout/pyramid1"/>
    <dgm:cxn modelId="{9456D376-DF14-0E46-AFD8-7D8D3F7D0B36}" srcId="{E877058C-6F62-DD46-B69B-9A8C4F14C320}" destId="{B5E7E340-BCCC-B844-A355-B38389553C23}" srcOrd="5" destOrd="0" parTransId="{EC78EDD3-B724-4246-8C52-FCE9DDCC6A8C}" sibTransId="{8F33E03B-31F3-E440-940F-E4B4E31FACF6}"/>
    <dgm:cxn modelId="{75D05018-1E51-4644-8E8B-EDA0150B24F8}" srcId="{E877058C-6F62-DD46-B69B-9A8C4F14C320}" destId="{14DAD42D-1123-B54E-8888-311A5DE34A4B}" srcOrd="1" destOrd="0" parTransId="{98B283DE-957D-7143-BC8E-91AFFB0A0F1A}" sibTransId="{195E4E83-AF2F-E44C-AC6E-166B636D983F}"/>
    <dgm:cxn modelId="{DC7B5F3A-432F-F041-8914-26C712ACBC0F}" type="presOf" srcId="{BE60044E-F1C5-4444-AD3E-5DDFA6C5CA28}" destId="{7BB1B730-9F14-4245-A326-004E3CAE4E70}" srcOrd="0" destOrd="0" presId="urn:microsoft.com/office/officeart/2005/8/layout/pyramid1"/>
    <dgm:cxn modelId="{E544FCC5-F584-D846-8216-3324885275B5}" type="presOf" srcId="{E99BF256-6957-0540-AFA6-96482AD2B240}" destId="{47312153-C0F1-D94D-8DAB-CC14615D2872}" srcOrd="0" destOrd="0" presId="urn:microsoft.com/office/officeart/2005/8/layout/pyramid1"/>
    <dgm:cxn modelId="{0C968EC0-1323-7542-B5C0-377BF4A43A66}" type="presOf" srcId="{B5E7E340-BCCC-B844-A355-B38389553C23}" destId="{4065DFB5-C601-5746-AEC9-CD4C552C7FF9}" srcOrd="1" destOrd="0" presId="urn:microsoft.com/office/officeart/2005/8/layout/pyramid1"/>
    <dgm:cxn modelId="{7126ED5A-02A8-854D-A0C8-8550C8BAEBE2}" srcId="{E877058C-6F62-DD46-B69B-9A8C4F14C320}" destId="{20C2360D-F407-314C-A060-2578847D32D0}" srcOrd="4" destOrd="0" parTransId="{648CA463-1DC3-DD4C-9AA8-1B461654BF60}" sibTransId="{2D7E2346-A929-2242-8031-3C8CF68A5721}"/>
    <dgm:cxn modelId="{79902FAA-CE91-0249-8C90-0805AD570847}" type="presOf" srcId="{20C2360D-F407-314C-A060-2578847D32D0}" destId="{FC29730D-F91B-1345-9A41-706B93DE5957}" srcOrd="0" destOrd="0" presId="urn:microsoft.com/office/officeart/2005/8/layout/pyramid1"/>
    <dgm:cxn modelId="{B68DAD6C-0E07-7E4A-85B4-F0FD35C191CC}" type="presOf" srcId="{14DAD42D-1123-B54E-8888-311A5DE34A4B}" destId="{394278DA-8233-9145-9DAF-E37464C92D50}" srcOrd="1" destOrd="0" presId="urn:microsoft.com/office/officeart/2005/8/layout/pyramid1"/>
    <dgm:cxn modelId="{AB36C6A4-1661-644B-B5DD-852C95AB47BA}" type="presOf" srcId="{B5E7E340-BCCC-B844-A355-B38389553C23}" destId="{DC7F84B9-A91A-064F-AC94-E87AB7F9C9AB}" srcOrd="0" destOrd="0" presId="urn:microsoft.com/office/officeart/2005/8/layout/pyramid1"/>
    <dgm:cxn modelId="{9D3AAC9E-9397-1346-9D79-2DC040F1508C}" srcId="{E877058C-6F62-DD46-B69B-9A8C4F14C320}" destId="{E99BF256-6957-0540-AFA6-96482AD2B240}" srcOrd="2" destOrd="0" parTransId="{A1168C22-9DC2-6C4F-A207-FE7D22A3A468}" sibTransId="{7E8E0314-89E9-CE48-BDC6-B5CD2AAE6F0F}"/>
    <dgm:cxn modelId="{D9A83BBB-2DBA-5C47-B135-F1BE9BA7795D}" type="presOf" srcId="{D0610D0C-5FED-0C4D-957D-D59FEDF24E84}" destId="{1B27F42E-972E-AF49-9E90-47513E279541}" srcOrd="0" destOrd="0" presId="urn:microsoft.com/office/officeart/2005/8/layout/pyramid1"/>
    <dgm:cxn modelId="{9672E8AB-BB27-1E45-BF5F-FBEDD9FAF370}" type="presOf" srcId="{E99BF256-6957-0540-AFA6-96482AD2B240}" destId="{F2D8F692-7538-524D-A6AF-21961CC2C460}" srcOrd="1" destOrd="0" presId="urn:microsoft.com/office/officeart/2005/8/layout/pyramid1"/>
    <dgm:cxn modelId="{93252294-FB44-B547-A011-B5F1ABB306D0}" type="presOf" srcId="{E877058C-6F62-DD46-B69B-9A8C4F14C320}" destId="{77B3F847-309A-FD4A-BEC0-7AA111CD0418}" srcOrd="0" destOrd="0" presId="urn:microsoft.com/office/officeart/2005/8/layout/pyramid1"/>
    <dgm:cxn modelId="{FF2DB114-F6DF-F544-9FE8-489EEF116FC3}" type="presOf" srcId="{20C2360D-F407-314C-A060-2578847D32D0}" destId="{2E98E4DC-3C50-1540-A76E-46A3F5F5EFD4}" srcOrd="1" destOrd="0" presId="urn:microsoft.com/office/officeart/2005/8/layout/pyramid1"/>
    <dgm:cxn modelId="{179EB9E7-FB2C-3B42-8B65-735510763147}" type="presParOf" srcId="{77B3F847-309A-FD4A-BEC0-7AA111CD0418}" destId="{BDDEDEF6-A3D5-6445-90F1-D9ABFEE11419}" srcOrd="0" destOrd="0" presId="urn:microsoft.com/office/officeart/2005/8/layout/pyramid1"/>
    <dgm:cxn modelId="{AB6DC347-46BB-D049-AE84-122C40E269CA}" type="presParOf" srcId="{BDDEDEF6-A3D5-6445-90F1-D9ABFEE11419}" destId="{1B27F42E-972E-AF49-9E90-47513E279541}" srcOrd="0" destOrd="0" presId="urn:microsoft.com/office/officeart/2005/8/layout/pyramid1"/>
    <dgm:cxn modelId="{1E7AEBA1-036E-844F-B800-22ECF5D38C77}" type="presParOf" srcId="{BDDEDEF6-A3D5-6445-90F1-D9ABFEE11419}" destId="{7EC28742-072C-5642-9A09-D241C8AEE48C}" srcOrd="1" destOrd="0" presId="urn:microsoft.com/office/officeart/2005/8/layout/pyramid1"/>
    <dgm:cxn modelId="{E1AF40EF-CCEC-5E48-9EA0-F37BDD084366}" type="presParOf" srcId="{77B3F847-309A-FD4A-BEC0-7AA111CD0418}" destId="{572BA55B-4654-5440-8962-471BA30B9DDC}" srcOrd="1" destOrd="0" presId="urn:microsoft.com/office/officeart/2005/8/layout/pyramid1"/>
    <dgm:cxn modelId="{C12BADA0-BBA3-4643-BC46-D45C409E18C2}" type="presParOf" srcId="{572BA55B-4654-5440-8962-471BA30B9DDC}" destId="{606AF34B-6FFD-5642-91A1-717ED8419511}" srcOrd="0" destOrd="0" presId="urn:microsoft.com/office/officeart/2005/8/layout/pyramid1"/>
    <dgm:cxn modelId="{8B862064-D5E7-D549-B75A-1018FDAE22EF}" type="presParOf" srcId="{572BA55B-4654-5440-8962-471BA30B9DDC}" destId="{394278DA-8233-9145-9DAF-E37464C92D50}" srcOrd="1" destOrd="0" presId="urn:microsoft.com/office/officeart/2005/8/layout/pyramid1"/>
    <dgm:cxn modelId="{7013C216-7F79-9B41-9627-AA50FE4BC58C}" type="presParOf" srcId="{77B3F847-309A-FD4A-BEC0-7AA111CD0418}" destId="{3156FDE9-1921-BA48-AF5A-1C37BD69F18A}" srcOrd="2" destOrd="0" presId="urn:microsoft.com/office/officeart/2005/8/layout/pyramid1"/>
    <dgm:cxn modelId="{9C3DBCE4-65D5-1744-98E8-7001A2CA2BE0}" type="presParOf" srcId="{3156FDE9-1921-BA48-AF5A-1C37BD69F18A}" destId="{47312153-C0F1-D94D-8DAB-CC14615D2872}" srcOrd="0" destOrd="0" presId="urn:microsoft.com/office/officeart/2005/8/layout/pyramid1"/>
    <dgm:cxn modelId="{E3AE9E54-2F32-2E4B-9CF9-4FFD243D1695}" type="presParOf" srcId="{3156FDE9-1921-BA48-AF5A-1C37BD69F18A}" destId="{F2D8F692-7538-524D-A6AF-21961CC2C460}" srcOrd="1" destOrd="0" presId="urn:microsoft.com/office/officeart/2005/8/layout/pyramid1"/>
    <dgm:cxn modelId="{13EF8B63-C445-8D4A-A568-FA9F1E57EF06}" type="presParOf" srcId="{77B3F847-309A-FD4A-BEC0-7AA111CD0418}" destId="{8F942908-BB33-5F47-BA8C-2096A56126B8}" srcOrd="3" destOrd="0" presId="urn:microsoft.com/office/officeart/2005/8/layout/pyramid1"/>
    <dgm:cxn modelId="{B57B7AB5-C2AD-AA4B-8CD1-C9820E3BB488}" type="presParOf" srcId="{8F942908-BB33-5F47-BA8C-2096A56126B8}" destId="{7BB1B730-9F14-4245-A326-004E3CAE4E70}" srcOrd="0" destOrd="0" presId="urn:microsoft.com/office/officeart/2005/8/layout/pyramid1"/>
    <dgm:cxn modelId="{668DC725-C8E4-4D40-B043-6FBAC4B92FF2}" type="presParOf" srcId="{8F942908-BB33-5F47-BA8C-2096A56126B8}" destId="{99A9B297-CD67-4646-929E-4DE7C61ADDD2}" srcOrd="1" destOrd="0" presId="urn:microsoft.com/office/officeart/2005/8/layout/pyramid1"/>
    <dgm:cxn modelId="{F01C714F-D1C9-CC43-8A39-8D3992989703}" type="presParOf" srcId="{77B3F847-309A-FD4A-BEC0-7AA111CD0418}" destId="{C3DAAFC9-54BE-2144-83B8-134E1487BDA5}" srcOrd="4" destOrd="0" presId="urn:microsoft.com/office/officeart/2005/8/layout/pyramid1"/>
    <dgm:cxn modelId="{8733943C-0E30-0E43-AF69-701EC7F0D0B5}" type="presParOf" srcId="{C3DAAFC9-54BE-2144-83B8-134E1487BDA5}" destId="{FC29730D-F91B-1345-9A41-706B93DE5957}" srcOrd="0" destOrd="0" presId="urn:microsoft.com/office/officeart/2005/8/layout/pyramid1"/>
    <dgm:cxn modelId="{47160B6B-CA14-354B-BA49-4BFE69D24352}" type="presParOf" srcId="{C3DAAFC9-54BE-2144-83B8-134E1487BDA5}" destId="{2E98E4DC-3C50-1540-A76E-46A3F5F5EFD4}" srcOrd="1" destOrd="0" presId="urn:microsoft.com/office/officeart/2005/8/layout/pyramid1"/>
    <dgm:cxn modelId="{5143094F-D0DD-8B4E-8F2B-3B3E835BBE7A}" type="presParOf" srcId="{77B3F847-309A-FD4A-BEC0-7AA111CD0418}" destId="{1A619CF5-65B0-9841-B1F2-10F84BF3088E}" srcOrd="5" destOrd="0" presId="urn:microsoft.com/office/officeart/2005/8/layout/pyramid1"/>
    <dgm:cxn modelId="{094D46EB-1C2D-4140-BA75-CA8EF18E7437}" type="presParOf" srcId="{1A619CF5-65B0-9841-B1F2-10F84BF3088E}" destId="{DC7F84B9-A91A-064F-AC94-E87AB7F9C9AB}" srcOrd="0" destOrd="0" presId="urn:microsoft.com/office/officeart/2005/8/layout/pyramid1"/>
    <dgm:cxn modelId="{116ECEF8-4FA1-AB42-9346-EFC6EDB85C84}" type="presParOf" srcId="{1A619CF5-65B0-9841-B1F2-10F84BF3088E}" destId="{4065DFB5-C601-5746-AEC9-CD4C552C7F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7F42E-972E-AF49-9E90-47513E279541}">
      <dsp:nvSpPr>
        <dsp:cNvPr id="0" name=""/>
        <dsp:cNvSpPr/>
      </dsp:nvSpPr>
      <dsp:spPr>
        <a:xfrm>
          <a:off x="1919505" y="0"/>
          <a:ext cx="767802" cy="611620"/>
        </a:xfrm>
        <a:prstGeom prst="trapezoid">
          <a:avLst>
            <a:gd name="adj" fmla="val 62768"/>
          </a:avLst>
        </a:prstGeom>
        <a:solidFill>
          <a:srgbClr val="124F9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" sz="1050" kern="1200" dirty="0" smtClean="0">
            <a:solidFill>
              <a:schemeClr val="bg1"/>
            </a:solidFill>
          </a:endParaRP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" sz="1050" b="0" i="0" u="none" kern="1200" baseline="0" dirty="0">
              <a:solidFill>
                <a:schemeClr val="bg1"/>
              </a:solidFill>
            </a:rPr>
            <a:t>Decesso</a:t>
          </a:r>
          <a:endParaRPr lang="it" sz="1050" kern="1200" dirty="0">
            <a:solidFill>
              <a:schemeClr val="bg1"/>
            </a:solidFill>
          </a:endParaRPr>
        </a:p>
      </dsp:txBody>
      <dsp:txXfrm>
        <a:off x="1919505" y="0"/>
        <a:ext cx="767802" cy="611620"/>
      </dsp:txXfrm>
    </dsp:sp>
    <dsp:sp modelId="{606AF34B-6FFD-5642-91A1-717ED8419511}">
      <dsp:nvSpPr>
        <dsp:cNvPr id="0" name=""/>
        <dsp:cNvSpPr/>
      </dsp:nvSpPr>
      <dsp:spPr>
        <a:xfrm>
          <a:off x="1535604" y="611620"/>
          <a:ext cx="1535604" cy="611620"/>
        </a:xfrm>
        <a:prstGeom prst="trapezoid">
          <a:avLst>
            <a:gd name="adj" fmla="val 62768"/>
          </a:avLst>
        </a:prstGeom>
        <a:solidFill>
          <a:srgbClr val="124F96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" sz="1050" b="0" i="0" u="none" kern="1200" baseline="0" dirty="0">
              <a:solidFill>
                <a:schemeClr val="bg1"/>
              </a:solidFill>
            </a:rPr>
            <a:t>Lesione con arresto del lavoro</a:t>
          </a:r>
          <a:endParaRPr lang="it" sz="1050" kern="1200" dirty="0">
            <a:solidFill>
              <a:schemeClr val="bg1"/>
            </a:solidFill>
          </a:endParaRPr>
        </a:p>
      </dsp:txBody>
      <dsp:txXfrm>
        <a:off x="1804335" y="611620"/>
        <a:ext cx="998142" cy="611620"/>
      </dsp:txXfrm>
    </dsp:sp>
    <dsp:sp modelId="{47312153-C0F1-D94D-8DAB-CC14615D2872}">
      <dsp:nvSpPr>
        <dsp:cNvPr id="0" name=""/>
        <dsp:cNvSpPr/>
      </dsp:nvSpPr>
      <dsp:spPr>
        <a:xfrm>
          <a:off x="1151703" y="1223240"/>
          <a:ext cx="2303406" cy="611620"/>
        </a:xfrm>
        <a:prstGeom prst="trapezoid">
          <a:avLst>
            <a:gd name="adj" fmla="val 62768"/>
          </a:avLst>
        </a:prstGeom>
        <a:solidFill>
          <a:srgbClr val="124F96">
            <a:alpha val="8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" sz="1050" b="0" i="0" u="none" kern="1200" baseline="0" dirty="0">
              <a:solidFill>
                <a:schemeClr val="bg1"/>
              </a:solidFill>
            </a:rPr>
            <a:t>Caso che richiede un trattamento medico + lavoro organizzato</a:t>
          </a:r>
          <a:endParaRPr lang="it" sz="1050" kern="1200" dirty="0">
            <a:solidFill>
              <a:schemeClr val="bg1"/>
            </a:solidFill>
          </a:endParaRPr>
        </a:p>
      </dsp:txBody>
      <dsp:txXfrm>
        <a:off x="1554799" y="1223240"/>
        <a:ext cx="1497214" cy="611620"/>
      </dsp:txXfrm>
    </dsp:sp>
    <dsp:sp modelId="{7BB1B730-9F14-4245-A326-004E3CAE4E70}">
      <dsp:nvSpPr>
        <dsp:cNvPr id="0" name=""/>
        <dsp:cNvSpPr/>
      </dsp:nvSpPr>
      <dsp:spPr>
        <a:xfrm>
          <a:off x="767802" y="1834860"/>
          <a:ext cx="3071208" cy="611620"/>
        </a:xfrm>
        <a:prstGeom prst="trapezoid">
          <a:avLst>
            <a:gd name="adj" fmla="val 62768"/>
          </a:avLst>
        </a:prstGeom>
        <a:solidFill>
          <a:srgbClr val="124F96">
            <a:alpha val="7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" sz="1050" b="0" i="0" u="none" kern="1200" baseline="0" dirty="0">
              <a:solidFill>
                <a:schemeClr val="bg1"/>
              </a:solidFill>
            </a:rPr>
            <a:t>Pronto soccorso</a:t>
          </a:r>
          <a:endParaRPr lang="it" sz="1050" kern="1200" dirty="0">
            <a:solidFill>
              <a:schemeClr val="bg1"/>
            </a:solidFill>
          </a:endParaRPr>
        </a:p>
      </dsp:txBody>
      <dsp:txXfrm>
        <a:off x="1305263" y="1834860"/>
        <a:ext cx="1996285" cy="611620"/>
      </dsp:txXfrm>
    </dsp:sp>
    <dsp:sp modelId="{FC29730D-F91B-1345-9A41-706B93DE5957}">
      <dsp:nvSpPr>
        <dsp:cNvPr id="0" name=""/>
        <dsp:cNvSpPr/>
      </dsp:nvSpPr>
      <dsp:spPr>
        <a:xfrm>
          <a:off x="383901" y="2446480"/>
          <a:ext cx="3839010" cy="611620"/>
        </a:xfrm>
        <a:prstGeom prst="trapezoid">
          <a:avLst>
            <a:gd name="adj" fmla="val 62768"/>
          </a:avLst>
        </a:prstGeom>
        <a:solidFill>
          <a:srgbClr val="124F96">
            <a:alpha val="6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" sz="1050" b="0" i="0" u="none" kern="1200" baseline="0" dirty="0">
              <a:solidFill>
                <a:schemeClr val="bg1"/>
              </a:solidFill>
            </a:rPr>
            <a:t>Quasi incidente</a:t>
          </a:r>
          <a:endParaRPr lang="it" sz="1050" kern="1200" dirty="0">
            <a:solidFill>
              <a:schemeClr val="bg1"/>
            </a:solidFill>
          </a:endParaRPr>
        </a:p>
      </dsp:txBody>
      <dsp:txXfrm>
        <a:off x="1055727" y="2446480"/>
        <a:ext cx="2495357" cy="611620"/>
      </dsp:txXfrm>
    </dsp:sp>
    <dsp:sp modelId="{DC7F84B9-A91A-064F-AC94-E87AB7F9C9AB}">
      <dsp:nvSpPr>
        <dsp:cNvPr id="0" name=""/>
        <dsp:cNvSpPr/>
      </dsp:nvSpPr>
      <dsp:spPr>
        <a:xfrm>
          <a:off x="0" y="3058100"/>
          <a:ext cx="4606813" cy="611620"/>
        </a:xfrm>
        <a:prstGeom prst="trapezoid">
          <a:avLst>
            <a:gd name="adj" fmla="val 62768"/>
          </a:avLst>
        </a:prstGeom>
        <a:solidFill>
          <a:srgbClr val="124F96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" sz="1050" b="0" i="0" u="none" kern="1200" baseline="0" dirty="0">
              <a:solidFill>
                <a:schemeClr val="bg1"/>
              </a:solidFill>
            </a:rPr>
            <a:t>Anomalia/Situazione pericolosa</a:t>
          </a:r>
          <a:endParaRPr lang="it" sz="1050" kern="1200" dirty="0">
            <a:solidFill>
              <a:schemeClr val="bg1"/>
            </a:solidFill>
          </a:endParaRPr>
        </a:p>
      </dsp:txBody>
      <dsp:txXfrm>
        <a:off x="806192" y="3058100"/>
        <a:ext cx="2994428" cy="61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C21D049-A497-3748-B9EB-0F8E12C8D23D}" type="datetimeFigureOut">
              <a:rPr lang="fr-FR" altLang="fr-FR"/>
              <a:pPr/>
              <a:t>08/06/2017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9FE447-0B1C-1849-ACA7-B231B37FC2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1733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B5804F1-FBE6-704F-9F20-87E4A3ED9159}" type="datetimeFigureOut">
              <a:rPr lang="fr-FR" altLang="fr-FR"/>
              <a:pPr/>
              <a:t>08/06/2017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E3C77AA-2344-FB4A-9185-A1A911999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459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/>
              <a:t>2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70109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E3C77AA-2344-FB4A-9185-A1A911999188}" type="slidenum">
              <a:rPr/>
              <a:pPr/>
              <a:t>5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0821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382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C85EC-E428-EB4C-95EA-DF0DD23F44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94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7F61CF3-2ED3-484D-9DBF-0D20B6239C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984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999A90-5C0B-8E45-9750-A8ACF87DE0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6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8AA4A-2DDE-9345-AA77-74A109BEEF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868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919103-F5D9-5B40-B78E-CFB56D5D88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09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C9098B-CFA0-D541-942F-C9495E1A43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02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FECF9AA-319C-8B45-A997-93D8BBB2D0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611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71CD1AD-6125-414A-8491-5ED8A652CF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1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186D3-8196-E645-810A-3049916504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D06BC6EA-7088-384D-81DF-7D773DBBE69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i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ea typeface="+mj-ea"/>
              </a:rPr>
              <a:t>La segnalazione di anomalie</a:t>
            </a:r>
            <a:endParaRPr lang="i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it" b="0" i="0" u="none" baseline="0">
                <a:cs typeface="Arial" charset="0"/>
              </a:rPr>
              <a:t>Kit di inserimento H3SE</a:t>
            </a:r>
          </a:p>
          <a:p>
            <a:pPr algn="l" rtl="0" eaLnBrk="1" hangingPunct="1"/>
            <a:r>
              <a:rPr lang="it" b="0" i="0" u="none" baseline="0">
                <a:cs typeface="Arial" charset="0"/>
              </a:rPr>
              <a:t>Modulo TCG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1" i="0" u="none" cap="none" baseline="0">
                <a:cs typeface="Arial" charset="0"/>
              </a:rPr>
              <a:t>IN SINTESI SULLE ANOMALIE</a:t>
            </a:r>
            <a:r>
              <a:rPr lang="it" cap="none">
                <a:cs typeface="Arial" charset="0"/>
              </a:rPr>
              <a:t/>
            </a:r>
            <a:br>
              <a:rPr lang="it" cap="none">
                <a:cs typeface="Arial" charset="0"/>
              </a:rPr>
            </a:br>
            <a:endParaRPr lang="it" altLang="fr-FR" cap="none" dirty="0">
              <a:cs typeface="Arial" charset="0"/>
            </a:endParaRP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9900" y="1268413"/>
            <a:ext cx="8218488" cy="5040312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lang="it" b="1" i="0" u="none" baseline="0">
                <a:cs typeface="Arial" charset="0"/>
              </a:rPr>
              <a:t>È essenziale individuare e segnalare le anomalie affinché siano corrette. </a:t>
            </a:r>
          </a:p>
          <a:p>
            <a:pPr marL="0" indent="0" algn="l" rtl="0">
              <a:buFont typeface="Lucida Grande" charset="0"/>
              <a:buNone/>
            </a:pPr>
            <a:endParaRPr lang="it" altLang="fr-FR" b="1" dirty="0">
              <a:cs typeface="Arial" charset="0"/>
            </a:endParaRPr>
          </a:p>
          <a:p>
            <a:pPr algn="l" rtl="0"/>
            <a:r>
              <a:rPr lang="it" b="0" i="0" u="none" baseline="0">
                <a:cs typeface="Arial" charset="0"/>
              </a:rPr>
              <a:t>Cause potenziali di eventi, incidenti dalle conseguenze anche gravi (dai danni materiali, alle lesioni fino ai decessi).</a:t>
            </a:r>
          </a:p>
          <a:p>
            <a:pPr algn="l" rtl="0"/>
            <a:r>
              <a:rPr lang="it" b="0" i="0" u="none" baseline="0">
                <a:cs typeface="Arial" charset="0"/>
              </a:rPr>
              <a:t>Quando constatate un'anomalia, dovete correggerla quando potete, e segnalarla/riportarla perché sia trattata e corretta dal contatto identificato sul vostro sito.</a:t>
            </a:r>
          </a:p>
          <a:p>
            <a:pPr algn="l" rtl="0"/>
            <a:r>
              <a:rPr lang="it" b="0" i="0" u="none" baseline="0">
                <a:cs typeface="Arial" charset="0"/>
              </a:rPr>
              <a:t>Uno strumento utile: la STOP card.</a:t>
            </a:r>
          </a:p>
          <a:p>
            <a:pPr algn="l" rtl="0"/>
            <a:r>
              <a:rPr lang="it" b="0" i="0" u="none" baseline="0">
                <a:cs typeface="Arial" charset="0"/>
              </a:rPr>
              <a:t>Una pratica comune HSE per tutto il Gruppo Total attraverso la DIR GR. SEC 002. </a:t>
            </a:r>
            <a:endParaRPr lang="it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1339FD7-F2E2-B54C-BD1D-6B761D9912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200" b="0" i="0" u="none" baseline="0"/>
              <a:t>Kit di inserimento H3SE - TCG 5.2 – La segnalazione delle anomalie – V1</a:t>
            </a:r>
            <a:endParaRPr lang="it" altLang="fr-F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1" i="0" u="none" cap="none" baseline="0">
                <a:cs typeface="Arial" charset="0"/>
              </a:rPr>
              <a:t>LO STRUMENTO DI REPORTING</a:t>
            </a:r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it" b="0" i="0" u="none" baseline="0">
                <a:cs typeface="Arial" charset="0"/>
              </a:rPr>
              <a:t>Prevedere una slide di presentazione dello strumento di reporting specifico per il ramo.</a:t>
            </a:r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679C47B-A227-F24E-AC1E-564B0D64550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di inserimento H3SE - TCG 5.2 – La segnalazione delle anomalie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1" i="0" u="none" cap="none" baseline="0">
                <a:cs typeface="Arial" charset="0"/>
              </a:rPr>
              <a:t>SCHEDA ANOMALIE</a:t>
            </a:r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it" b="0" i="0" u="none" baseline="0">
                <a:cs typeface="Arial" charset="0"/>
              </a:rPr>
              <a:t>Prevedere una slide di presentazione della scheda anomalie specifica per il ramo.</a:t>
            </a:r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BFE2ED0-2F26-D14F-9602-550417D8914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di inserimento H3SE - TCG 5.2 – La segnalazione delle anomalie – V2</a:t>
            </a:r>
            <a:endParaRPr lang="it" alt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1" y="1845850"/>
            <a:ext cx="277994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59" y="1845850"/>
            <a:ext cx="272433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Gli obiettivi del modulo</a:t>
            </a:r>
            <a:endParaRPr lang="it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it" sz="1800" b="0" i="0" u="none" baseline="0">
                <a:cs typeface="Arial" charset="0"/>
              </a:rPr>
              <a:t>Al termine di questo modulo:</a:t>
            </a:r>
          </a:p>
          <a:p>
            <a:pPr marL="0" indent="0" algn="l" rtl="0" eaLnBrk="1" hangingPunct="1">
              <a:buFont typeface="Lucida Grande" charset="0"/>
              <a:buNone/>
            </a:pPr>
            <a:endParaRPr lang="it" altLang="fr-FR" sz="1800" dirty="0">
              <a:cs typeface="Arial" charset="0"/>
            </a:endParaRPr>
          </a:p>
          <a:p>
            <a:pPr algn="l" rtl="0"/>
            <a:r>
              <a:rPr lang="it" sz="1800" b="0" i="0" u="none" baseline="0">
                <a:cs typeface="Arial" charset="0"/>
              </a:rPr>
              <a:t>Avrete compreso cos'è un'anomalia e perché è importante trattarle</a:t>
            </a:r>
          </a:p>
          <a:p>
            <a:endParaRPr lang="it" altLang="fr-FR" sz="1800" dirty="0" smtClean="0">
              <a:cs typeface="Arial" charset="0"/>
            </a:endParaRPr>
          </a:p>
          <a:p>
            <a:pPr algn="l" rtl="0"/>
            <a:r>
              <a:rPr lang="it" sz="1800" b="0" i="0" u="none" baseline="0">
                <a:cs typeface="Arial" charset="0"/>
              </a:rPr>
              <a:t>Conoscerete lo strumento di reporting di anomalie del vostro ramo.</a:t>
            </a:r>
          </a:p>
          <a:p>
            <a:endParaRPr lang="it" altLang="fr-FR" sz="1800" dirty="0" smtClean="0">
              <a:cs typeface="Arial" charset="0"/>
            </a:endParaRPr>
          </a:p>
          <a:p>
            <a:pPr algn="l" rtl="0"/>
            <a:r>
              <a:rPr lang="it" sz="1800" b="0" i="0" u="none" baseline="0">
                <a:cs typeface="Arial" charset="0"/>
              </a:rPr>
              <a:t>Saprete individuare le anomalie in collegamento con le regole d'oro. </a:t>
            </a:r>
          </a:p>
          <a:p>
            <a:pPr marL="0" indent="0" algn="l" rtl="0" eaLnBrk="1" hangingPunct="1"/>
            <a:endParaRPr lang="it" altLang="fr-FR" sz="1800" dirty="0">
              <a:cs typeface="Arial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1FEE9B3-EA93-4441-90A9-55D9680B66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di inserimento H3SE - TCG 5.2 – La segnalazione delle anomalie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53013C0-A39B-5441-B828-D010481B627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FILMATO: Le anomalie</a:t>
            </a:r>
            <a:endParaRPr lang="it" dirty="0"/>
          </a:p>
        </p:txBody>
      </p:sp>
      <p:pic>
        <p:nvPicPr>
          <p:cNvPr id="1638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23162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di inserimento H3SE - TCG 5.2 – La segnalazione delle anomalie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Che cos’è un'anomalia?</a:t>
            </a:r>
            <a:endParaRPr lang="it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08050"/>
            <a:ext cx="8218488" cy="4176713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</a:pPr>
            <a:r>
              <a:rPr lang="it" b="1" i="0" u="none" baseline="0">
                <a:cs typeface="Arial" charset="0"/>
              </a:rPr>
              <a:t>Anomalia:</a:t>
            </a:r>
            <a:r>
              <a:rPr lang="it" b="0" i="0" u="none" baseline="0">
                <a:cs typeface="Arial" charset="0"/>
              </a:rPr>
              <a:t> Qualsiasi situazione o azione anomala, cioè in deviazione rispetto ad uno standard, una regola o una procedura. Senza conseguenza immediata.</a:t>
            </a:r>
          </a:p>
          <a:p>
            <a:pPr marL="0" indent="0" algn="l" rtl="0">
              <a:buFont typeface="Lucida Grande" charset="0"/>
              <a:buNone/>
            </a:pPr>
            <a:endParaRPr lang="i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i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it" b="1" i="0" u="none" baseline="0">
                <a:cs typeface="Arial" charset="0"/>
              </a:rPr>
              <a:t>Evento/incidente:</a:t>
            </a:r>
            <a:r>
              <a:rPr lang="it" b="0" i="0" u="none" baseline="0">
                <a:cs typeface="Arial" charset="0"/>
              </a:rPr>
              <a:t> Evento o serie di eventi indesiderabili, derivante da una combinazione di pericoli e/o da una combinazione di anomalie. Con conseguenze dirette.</a:t>
            </a:r>
          </a:p>
          <a:p>
            <a:pPr marL="0" indent="0" algn="l" rtl="0">
              <a:buFont typeface="Lucida Grande" charset="0"/>
              <a:buNone/>
            </a:pPr>
            <a:endParaRPr lang="it" altLang="fr-FR" sz="600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i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endParaRPr lang="i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it" b="1" i="0" u="none" baseline="0">
                <a:cs typeface="Arial" charset="0"/>
              </a:rPr>
              <a:t>Quasi incidente:</a:t>
            </a:r>
            <a:r>
              <a:rPr lang="it" b="0" i="0" u="none" baseline="0">
                <a:cs typeface="Arial" charset="0"/>
              </a:rPr>
              <a:t> Qualsiasi evento che, in altre circostanze, avrebbe potuto avere le conseguenze di un incidente. Senza conseguenza immediata, ma con conseguenze potenziali.</a:t>
            </a:r>
          </a:p>
          <a:p>
            <a:pPr marL="0" indent="0" algn="l" rtl="0"/>
            <a:endParaRPr lang="it" altLang="fr-FR" dirty="0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1CA86A9-AE50-5745-AD28-BED63BE0AA7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3" descr="W:\Entity\Holding\SG\SEI\30OPS\3020 Axes de progrès\JMS\JMS 2014\Supports JMS\Utilité Ano\Pyramide BD\FA\Risque 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987" r="2773" b="22903"/>
          <a:stretch>
            <a:fillRect/>
          </a:stretch>
        </p:blipFill>
        <p:spPr bwMode="auto">
          <a:xfrm>
            <a:off x="4284663" y="3716338"/>
            <a:ext cx="45005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W:\Entity\Holding\SG\SEI\30OPS\3020 Axes de progrès\JMS\JMS 2014\Supports JMS\Utilité Ano\Pyramide BD\NM\Risque 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9086" r="2209" b="17332"/>
          <a:stretch>
            <a:fillRect/>
          </a:stretch>
        </p:blipFill>
        <p:spPr bwMode="auto">
          <a:xfrm>
            <a:off x="4276725" y="5556250"/>
            <a:ext cx="3486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W:\Entity\Holding\SG\SEI\30OPS\3020 Axes de progrès\JMS\JMS 2014\Supports JMS\Utilité Ano\Pyramide BD\ANO\Risque 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20233" r="1128" b="16946"/>
          <a:stretch>
            <a:fillRect/>
          </a:stretch>
        </p:blipFill>
        <p:spPr bwMode="auto">
          <a:xfrm>
            <a:off x="4283075" y="1700213"/>
            <a:ext cx="3556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di inserimento H3SE - TCG 5.2 – La segnalazione delle anomalie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La piramide di bird</a:t>
            </a:r>
            <a:endParaRPr lang="it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CEFF62-9047-5543-A6F3-AEB81BFD04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8435" name="Grouper 56"/>
          <p:cNvGrpSpPr>
            <a:grpSpLocks/>
          </p:cNvGrpSpPr>
          <p:nvPr/>
        </p:nvGrpSpPr>
        <p:grpSpPr bwMode="auto">
          <a:xfrm>
            <a:off x="1619672" y="1340768"/>
            <a:ext cx="6241146" cy="4195762"/>
            <a:chOff x="611560" y="755749"/>
            <a:chExt cx="6569733" cy="4195649"/>
          </a:xfrm>
        </p:grpSpPr>
        <p:graphicFrame>
          <p:nvGraphicFramePr>
            <p:cNvPr id="7" name="Diagramme 6"/>
            <p:cNvGraphicFramePr/>
            <p:nvPr>
              <p:extLst>
                <p:ext uri="{D42A27DB-BD31-4B8C-83A1-F6EECF244321}">
                  <p14:modId xmlns:p14="http://schemas.microsoft.com/office/powerpoint/2010/main" val="3028532563"/>
                </p:ext>
              </p:extLst>
            </p:nvPr>
          </p:nvGraphicFramePr>
          <p:xfrm>
            <a:off x="1801577" y="1280827"/>
            <a:ext cx="4849355" cy="36696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1560" y="1855498"/>
              <a:ext cx="432048" cy="2520280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it" b="1" i="0" u="none" baseline="0">
                  <a:ln w="0"/>
                  <a:solidFill>
                    <a:srgbClr val="3876AF"/>
                  </a:solidFill>
                </a:rPr>
                <a:t>Evento HSE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4628" y="1860251"/>
              <a:ext cx="432048" cy="150149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it" b="1" i="0" u="none" baseline="0">
                  <a:ln w="0"/>
                  <a:solidFill>
                    <a:srgbClr val="3876AF"/>
                  </a:solidFill>
                </a:rPr>
                <a:t>EVENTO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825861" y="4949811"/>
              <a:ext cx="100959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332248" y="371635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endCxn id="7" idx="0"/>
            </p:cNvCxnSpPr>
            <p:nvPr/>
          </p:nvCxnSpPr>
          <p:spPr>
            <a:xfrm>
              <a:off x="825861" y="1281197"/>
              <a:ext cx="340024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824274" y="4376738"/>
              <a:ext cx="1587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1330660" y="3362354"/>
              <a:ext cx="0" cy="35400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824274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1321135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èche vers la droite 39"/>
            <p:cNvSpPr/>
            <p:nvPr/>
          </p:nvSpPr>
          <p:spPr>
            <a:xfrm rot="16200000">
              <a:off x="4826898" y="2871039"/>
              <a:ext cx="3948007" cy="209539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73000">
                  <a:srgbClr val="FFFF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it" altLang="fr-FR">
                <a:solidFill>
                  <a:srgbClr val="FFFFFF"/>
                </a:solidFill>
              </a:endParaRPr>
            </a:p>
          </p:txBody>
        </p:sp>
        <p:sp>
          <p:nvSpPr>
            <p:cNvPr id="18451" name="ZoneTexte 42"/>
            <p:cNvSpPr txBox="1">
              <a:spLocks noChangeArrowheads="1"/>
            </p:cNvSpPr>
            <p:nvPr/>
          </p:nvSpPr>
          <p:spPr bwMode="auto">
            <a:xfrm>
              <a:off x="6419546" y="755749"/>
              <a:ext cx="7617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/>
              <a:r>
                <a:rPr lang="it" sz="1400" b="0" i="0" u="none" baseline="0"/>
                <a:t>Gravità</a:t>
              </a: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4622964" y="1907846"/>
              <a:ext cx="218151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5003945" y="2486271"/>
              <a:ext cx="1800530" cy="615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5794479" y="3716356"/>
              <a:ext cx="100999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413499" y="3098836"/>
              <a:ext cx="139097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205620" y="4352927"/>
              <a:ext cx="59885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801577" y="309883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19435" y="1829727"/>
              <a:ext cx="432048" cy="1039537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0">
                <a:defRPr/>
              </a:pPr>
              <a:r>
                <a:rPr lang="it" b="1" i="0" u="none" baseline="0">
                  <a:ln w="0"/>
                  <a:solidFill>
                    <a:srgbClr val="3876AF"/>
                  </a:solidFill>
                </a:rPr>
                <a:t>TRIR</a:t>
              </a:r>
              <a:endParaRPr lang="it" b="1" dirty="0">
                <a:ln w="0"/>
                <a:solidFill>
                  <a:srgbClr val="3876AF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1825942" y="1280827"/>
              <a:ext cx="9518" cy="54450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24" idx="2"/>
            </p:cNvCxnSpPr>
            <p:nvPr/>
          </p:nvCxnSpPr>
          <p:spPr>
            <a:xfrm>
              <a:off x="1835460" y="2869264"/>
              <a:ext cx="0" cy="22957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di inserimento H3SE - TCG 5.2 – La segnalazione delle anomalie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Alcuni esempi pratici</a:t>
            </a:r>
            <a:endParaRPr lang="it" dirty="0"/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695F8A-6807-0E4D-BD5C-B3AFD1C1630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4824412"/>
          </a:xfrm>
        </p:spPr>
        <p:txBody>
          <a:bodyPr/>
          <a:lstStyle/>
          <a:p>
            <a:pPr algn="l" rtl="0"/>
            <a:r>
              <a:rPr lang="it" b="1" i="0" u="none" baseline="0">
                <a:cs typeface="Arial" charset="0"/>
              </a:rPr>
              <a:t>Situazione 1:</a:t>
            </a:r>
            <a:endParaRPr lang="i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Durante un'operazione di sollevamento, il carico scende in modo incontrollato e si ferma ad un metro del suolo. Nessuna conseguenza.</a:t>
            </a:r>
          </a:p>
          <a:p>
            <a:pPr algn="l" rtl="0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Viene eseguita un’operazione di sollevamento senza autorizzazione.</a:t>
            </a:r>
          </a:p>
          <a:p>
            <a:pPr marL="0" indent="0" algn="l" rtl="0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Durante un'operazione di sollevamento, il carico scende in modo incontrollato e cade a terra. Si verificano danni materiali.</a:t>
            </a:r>
          </a:p>
          <a:p>
            <a:pPr algn="l" rtl="0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 </a:t>
            </a:r>
            <a:endParaRPr lang="it" altLang="fr-FR" dirty="0">
              <a:cs typeface="Arial" charset="0"/>
            </a:endParaRPr>
          </a:p>
          <a:p>
            <a:pPr algn="l" rtl="0"/>
            <a:r>
              <a:rPr lang="it" b="1" i="0" u="none" baseline="0">
                <a:cs typeface="Arial" charset="0"/>
              </a:rPr>
              <a:t>Situazione 2: </a:t>
            </a:r>
            <a:endParaRPr lang="it" altLang="fr-FR" dirty="0">
              <a:cs typeface="Arial" charset="0"/>
            </a:endParaRPr>
          </a:p>
          <a:p>
            <a:pPr marL="0" indent="0" algn="l" rtl="0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Un oggetto si trova in mezzo alla strada, il conducente se ne rende conto e lo evita all'ultimo momento. Non ci sono conseguenze.</a:t>
            </a:r>
          </a:p>
          <a:p>
            <a:pPr marL="0" indent="0" algn="l" rtl="0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Un conducente perde il controllo del veicolo, esce di strada e ribalta la macchina. Il conducente è ferito ed il veicolo danneggiato.</a:t>
            </a:r>
          </a:p>
          <a:p>
            <a:pPr marL="0" indent="0" algn="l" rtl="0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Un dipendente conduce un veicolo che ha superato la data della revisione.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di inserimento H3SE - TCG 5.2 – La segnalazione delle anomalie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Alcuni esempi pratici</a:t>
            </a:r>
            <a:endParaRPr lang="it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E618056-B44F-E742-8C7C-17DC25A33A4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3" name="Picture 2" descr="P1010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5263"/>
            <a:ext cx="24209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P101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417638"/>
            <a:ext cx="2862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465263"/>
            <a:ext cx="28717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di inserimento H3SE - TCG 5.2 – La segnalazione delle anomalie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ANOMALIE E REGOLE D’ORO</a:t>
            </a:r>
            <a:endParaRPr lang="it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D5D7817-6699-6A4F-9FF1-A2868A8A93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998663" cy="532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51280"/>
            <a:ext cx="520700" cy="812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76" y="1700808"/>
            <a:ext cx="6731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76" y="2474605"/>
            <a:ext cx="558800" cy="393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42" y="2857442"/>
            <a:ext cx="533400" cy="533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92084"/>
            <a:ext cx="520700" cy="825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6" y="2564904"/>
            <a:ext cx="442742" cy="8259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65" y="2347784"/>
            <a:ext cx="317500" cy="368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72" y="1564080"/>
            <a:ext cx="356219" cy="4658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49" y="2296984"/>
            <a:ext cx="431800" cy="469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90842"/>
            <a:ext cx="711200" cy="1079500"/>
          </a:xfrm>
          <a:prstGeom prst="rect">
            <a:avLst/>
          </a:prstGeom>
        </p:spPr>
      </p:pic>
      <p:sp>
        <p:nvSpPr>
          <p:cNvPr id="1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di inserimento H3SE - TCG 5.2 – La segnalazione delle anomalie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it" altLang="fr-FR" cap="none">
              <a:cs typeface="Arial" charset="0"/>
            </a:endParaRP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B58B1F8-0A92-114F-BCA6-593F1AB689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268413"/>
            <a:ext cx="6300788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Kit di inserimento H3SE - TCG 5.2 – La segnalazione delle anomalie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659</TotalTime>
  <Words>520</Words>
  <Application>Microsoft Office PowerPoint</Application>
  <PresentationFormat>Affichage à l'écran (4:3)</PresentationFormat>
  <Paragraphs>80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La segnalazione di anomalie</vt:lpstr>
      <vt:lpstr>Gli obiettivi del modulo</vt:lpstr>
      <vt:lpstr>FILMATO: Le anomalie</vt:lpstr>
      <vt:lpstr>Che cos’è un'anomalia?</vt:lpstr>
      <vt:lpstr>La piramide di bird</vt:lpstr>
      <vt:lpstr>Alcuni esempi pratici</vt:lpstr>
      <vt:lpstr>Alcuni esempi pratici</vt:lpstr>
      <vt:lpstr>ANOMALIE E REGOLE D’ORO</vt:lpstr>
      <vt:lpstr>Présentation PowerPoint</vt:lpstr>
      <vt:lpstr>IN SINTESI SULLE ANOMALIE </vt:lpstr>
      <vt:lpstr>LO STRUMENTO DI REPORTING</vt:lpstr>
      <vt:lpstr>SCHEDA ANOMALIE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63</cp:revision>
  <dcterms:created xsi:type="dcterms:W3CDTF">2015-09-07T13:13:13Z</dcterms:created>
  <dcterms:modified xsi:type="dcterms:W3CDTF">2017-06-08T13:57:54Z</dcterms:modified>
</cp:coreProperties>
</file>