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07" autoAdjust="0"/>
    <p:restoredTop sz="94692" autoAdjust="0"/>
  </p:normalViewPr>
  <p:slideViewPr>
    <p:cSldViewPr snapToObjects="1">
      <p:cViewPr>
        <p:scale>
          <a:sx n="71" d="100"/>
          <a:sy n="71" d="100"/>
        </p:scale>
        <p:origin x="-1020" y="-7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pt" sz="1050" dirty="0" smtClean="0">
            <a:solidFill>
              <a:schemeClr val="bg1"/>
            </a:solidFill>
          </a:endParaRPr>
        </a:p>
        <a:p>
          <a:pPr algn="ctr" rtl="0"/>
          <a:r>
            <a:rPr lang="pt" sz="1050" b="0" i="0" u="none" baseline="0" dirty="0">
              <a:solidFill>
                <a:schemeClr val="bg1"/>
              </a:solidFill>
            </a:rPr>
            <a:t>Falecimento</a:t>
          </a:r>
          <a:endParaRPr lang="pt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pt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pt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ctr" rtl="0"/>
          <a:r>
            <a:rPr lang="pt" sz="1050" b="0" i="0" u="none" baseline="0" dirty="0">
              <a:solidFill>
                <a:schemeClr val="bg1"/>
              </a:solidFill>
            </a:rPr>
            <a:t>Anomalia / situação perigosa</a:t>
          </a:r>
          <a:endParaRPr lang="pt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pt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pt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ctr" rtl="0"/>
          <a:r>
            <a:rPr lang="pt" sz="1050" b="0" i="0" u="none" baseline="0" dirty="0">
              <a:solidFill>
                <a:schemeClr val="bg1"/>
              </a:solidFill>
            </a:rPr>
            <a:t>Primeiros socorros</a:t>
          </a:r>
          <a:endParaRPr lang="pt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pt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pt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ctr" rtl="0"/>
          <a:r>
            <a:rPr lang="pt" sz="1050" b="0" i="0" u="none" baseline="0" dirty="0">
              <a:solidFill>
                <a:schemeClr val="bg1"/>
              </a:solidFill>
            </a:rPr>
            <a:t>Quase acidente</a:t>
          </a:r>
          <a:endParaRPr lang="pt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pt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pt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0"/>
          <a:r>
            <a:rPr lang="pt" sz="1050" b="0" i="0" u="none" baseline="0" dirty="0">
              <a:solidFill>
                <a:schemeClr val="bg1"/>
              </a:solidFill>
            </a:rPr>
            <a:t>Ferimento com baixa</a:t>
          </a:r>
          <a:endParaRPr lang="pt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pt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pt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ctr" rtl="0"/>
          <a:r>
            <a:rPr lang="pt" sz="1050" b="0" i="0" u="none" baseline="0" dirty="0">
              <a:solidFill>
                <a:schemeClr val="bg1"/>
              </a:solidFill>
            </a:rPr>
            <a:t>Caso que exige tratamento médico + trabalho reorganizado</a:t>
          </a:r>
          <a:endParaRPr lang="pt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pt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pt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"/>
        </a:p>
      </dgm:t>
    </dgm:pt>
  </dgm:ptLst>
  <dgm:cxnLst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919505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" sz="1050" kern="1200" dirty="0" smtClean="0">
            <a:solidFill>
              <a:schemeClr val="bg1"/>
            </a:solidFill>
          </a:endParaRP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" sz="1050" b="0" i="0" u="none" kern="1200" baseline="0" dirty="0">
              <a:solidFill>
                <a:schemeClr val="bg1"/>
              </a:solidFill>
            </a:rPr>
            <a:t>Falecimento</a:t>
          </a:r>
          <a:endParaRPr lang="pt" sz="1050" kern="1200" dirty="0">
            <a:solidFill>
              <a:schemeClr val="bg1"/>
            </a:solidFill>
          </a:endParaRPr>
        </a:p>
      </dsp:txBody>
      <dsp:txXfrm>
        <a:off x="1919505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" sz="1050" b="0" i="0" u="none" kern="1200" baseline="0" dirty="0">
              <a:solidFill>
                <a:schemeClr val="bg1"/>
              </a:solidFill>
            </a:rPr>
            <a:t>Ferimento com baixa</a:t>
          </a:r>
          <a:endParaRPr lang="pt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" sz="1050" b="0" i="0" u="none" kern="1200" baseline="0" dirty="0">
              <a:solidFill>
                <a:schemeClr val="bg1"/>
              </a:solidFill>
            </a:rPr>
            <a:t>Caso que exige tratamento médico + trabalho reorganizado</a:t>
          </a:r>
          <a:endParaRPr lang="pt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" sz="1050" b="0" i="0" u="none" kern="1200" baseline="0" dirty="0">
              <a:solidFill>
                <a:schemeClr val="bg1"/>
              </a:solidFill>
            </a:rPr>
            <a:t>Primeiros socorros</a:t>
          </a:r>
          <a:endParaRPr lang="pt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" sz="1050" b="0" i="0" u="none" kern="1200" baseline="0" dirty="0">
              <a:solidFill>
                <a:schemeClr val="bg1"/>
              </a:solidFill>
            </a:rPr>
            <a:t>Quase acidente</a:t>
          </a:r>
          <a:endParaRPr lang="pt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" sz="1050" b="0" i="0" u="none" kern="1200" baseline="0" dirty="0">
              <a:solidFill>
                <a:schemeClr val="bg1"/>
              </a:solidFill>
            </a:rPr>
            <a:t>Anomalia / situação perigosa</a:t>
          </a:r>
          <a:endParaRPr lang="pt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09/06/2017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09/06/2017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5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ea typeface="+mj-ea"/>
              </a:rPr>
              <a:t>Comunicação de anomalias 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charset="0"/>
              </a:rPr>
              <a:t>Kit de Integração de H3SA</a:t>
            </a:r>
          </a:p>
          <a:p>
            <a:pPr algn="l" rtl="0" eaLnBrk="1" hangingPunct="1"/>
            <a:r>
              <a:rPr lang="pt" b="0" i="0" u="none" baseline="0">
                <a:cs typeface="Arial" charset="0"/>
              </a:rPr>
              <a:t>Módulo TCG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EM RESUMO SOBRE AS ANOMALIAS</a:t>
            </a:r>
            <a:r>
              <a:rPr lang="pt" cap="none">
                <a:cs typeface="Arial" charset="0"/>
              </a:rPr>
              <a:t/>
            </a:r>
            <a:br>
              <a:rPr lang="pt" cap="none">
                <a:cs typeface="Arial" charset="0"/>
              </a:rPr>
            </a:br>
            <a:endParaRPr lang="pt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É essencial identificar e comunicar as anomalias para que sejam corrigidas. </a:t>
            </a:r>
          </a:p>
          <a:p>
            <a:pPr marL="0" indent="0" algn="l" rtl="0">
              <a:buFont typeface="Lucida Grande" charset="0"/>
              <a:buNone/>
            </a:pPr>
            <a:endParaRPr lang="pt" altLang="fr-FR" b="1" dirty="0">
              <a:cs typeface="Arial" charset="0"/>
            </a:endParaRPr>
          </a:p>
          <a:p>
            <a:pPr algn="l" rtl="0"/>
            <a:r>
              <a:rPr lang="pt" b="0" i="0" u="none" baseline="0">
                <a:cs typeface="Arial" charset="0"/>
              </a:rPr>
              <a:t>Causas potenciais de incidentes, de acidentes com consequências  por vezes graves (do dano material, ao ferimento, até à morte).</a:t>
            </a:r>
          </a:p>
          <a:p>
            <a:pPr algn="l" rtl="0"/>
            <a:r>
              <a:rPr lang="pt" b="0" i="0" u="none" baseline="0">
                <a:cs typeface="Arial" charset="0"/>
              </a:rPr>
              <a:t>Ao constatar uma anomalia, deve corrigir quando possível, e comunicá-la/reportá-la para que seja tratada e corrigida pelo contacto identificado no seu sítio.</a:t>
            </a:r>
          </a:p>
          <a:p>
            <a:pPr algn="l" rtl="0"/>
            <a:r>
              <a:rPr lang="pt" b="0" i="0" u="none" baseline="0">
                <a:cs typeface="Arial" charset="0"/>
              </a:rPr>
              <a:t>Um meio útil: a STOP card.</a:t>
            </a:r>
          </a:p>
          <a:p>
            <a:pPr algn="l" rtl="0"/>
            <a:r>
              <a:rPr lang="pt" b="0" i="0" u="none" baseline="0">
                <a:cs typeface="Arial" charset="0"/>
              </a:rPr>
              <a:t>Uma prática comum HSA a todo o Grupo Total através da DIR GR SEC 2. </a:t>
            </a:r>
            <a:endParaRPr lang="pt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sz="1200" b="0" i="0" u="none" baseline="0"/>
              <a:t>Kit de Integração de H3SA - TCG 5.2 - A comunicação de anomalias  – V1</a:t>
            </a:r>
            <a:endParaRPr lang="pt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A FERRAMENTA DE REPORTING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pt" b="0" i="0" u="none" baseline="0">
                <a:cs typeface="Arial" charset="0"/>
              </a:rPr>
              <a:t>Prever um diapositivo de apresentação da ferramenta de reporting específica à divisão.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cap="none" baseline="0">
                <a:cs typeface="Arial" charset="0"/>
              </a:rPr>
              <a:t>CARTA DE ANOMALIA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pt" b="0" i="0" u="none" baseline="0">
                <a:cs typeface="Arial" charset="0"/>
              </a:rPr>
              <a:t>Prever um diapositivo de apresentação da carta de anomalia específica à divisão.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Objetivos do módulo</a:t>
            </a:r>
            <a:endParaRPr lang="pt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pt" sz="1800" b="0" i="0" u="none" baseline="0">
                <a:cs typeface="Arial" charset="0"/>
              </a:rPr>
              <a:t>No final deste módulo: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pt" altLang="fr-FR" sz="1800" dirty="0">
              <a:cs typeface="Arial" charset="0"/>
            </a:endParaRPr>
          </a:p>
          <a:p>
            <a:pPr algn="l" rtl="0"/>
            <a:r>
              <a:rPr lang="pt" sz="1800" b="0" i="0" u="none" baseline="0">
                <a:cs typeface="Arial" charset="0"/>
              </a:rPr>
              <a:t>Terá compreendido o que é uma anomalia e porque é que é importante tratá-las </a:t>
            </a:r>
          </a:p>
          <a:p>
            <a:endParaRPr lang="pt" altLang="fr-FR" sz="1800" dirty="0" smtClean="0">
              <a:cs typeface="Arial" charset="0"/>
            </a:endParaRPr>
          </a:p>
          <a:p>
            <a:pPr algn="l" rtl="0"/>
            <a:r>
              <a:rPr lang="pt" sz="1800" b="0" i="0" u="none" baseline="0">
                <a:cs typeface="Arial" charset="0"/>
              </a:rPr>
              <a:t>Conhecerá a ferramenta de reporting de anomalias da sua divisão.</a:t>
            </a:r>
          </a:p>
          <a:p>
            <a:endParaRPr lang="pt" altLang="fr-FR" sz="1800" dirty="0" smtClean="0">
              <a:cs typeface="Arial" charset="0"/>
            </a:endParaRPr>
          </a:p>
          <a:p>
            <a:pPr algn="l" rtl="0"/>
            <a:r>
              <a:rPr lang="pt" sz="1800" b="0" i="0" u="none" baseline="0">
                <a:cs typeface="Arial" charset="0"/>
              </a:rPr>
              <a:t>Saberá identificar as anomalias em ligação com as regras de ouro. </a:t>
            </a:r>
          </a:p>
          <a:p>
            <a:pPr marL="0" indent="0" algn="l" rtl="0" eaLnBrk="1" hangingPunct="1"/>
            <a:endParaRPr lang="pt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FILME: As anomalias </a:t>
            </a:r>
            <a:endParaRPr lang="pt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O que é uma anomalia?</a:t>
            </a:r>
            <a:endParaRPr lang="p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Anomalia:</a:t>
            </a:r>
            <a:r>
              <a:rPr lang="pt" b="0" i="0" u="none" baseline="0">
                <a:cs typeface="Arial" charset="0"/>
              </a:rPr>
              <a:t> Qualquer situação ou ação anormal, isto é, um desvio relativamente a uma norma, uma regra ou procedimento. Sem consequência imediata.</a:t>
            </a:r>
          </a:p>
          <a:p>
            <a:pPr marL="0" indent="0" algn="l" rtl="0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Incidente / Acidente</a:t>
            </a:r>
            <a:r>
              <a:rPr lang="pt" b="0" i="0" u="none" baseline="0">
                <a:cs typeface="Arial" charset="0"/>
              </a:rPr>
              <a:t>: Episódio ou série de episódios indesejáveis, que resultam de uma combinação de perigos e/ou de uma combinação de anomalias. Com consequências diretas.</a:t>
            </a:r>
          </a:p>
          <a:p>
            <a:pPr marL="0" indent="0" algn="l" rtl="0">
              <a:buFont typeface="Lucida Grande" charset="0"/>
              <a:buNone/>
            </a:pPr>
            <a:endParaRPr lang="pt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p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pt" b="1" i="0" u="none" baseline="0">
                <a:cs typeface="Arial" charset="0"/>
              </a:rPr>
              <a:t>Quase acidente</a:t>
            </a:r>
            <a:r>
              <a:rPr lang="pt" b="0" i="0" u="none" baseline="0">
                <a:cs typeface="Arial" charset="0"/>
              </a:rPr>
              <a:t>: Um episódio qualquer que, noutras circunstâncias, teria tido as consequências de um acidente. Sem consequência imediata, mas com consequências potenciais.</a:t>
            </a:r>
          </a:p>
          <a:p>
            <a:pPr marL="0" indent="0" algn="l" rtl="0"/>
            <a:endParaRPr lang="pt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71633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556250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700213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A pirâmide de bird</a:t>
            </a:r>
            <a:endParaRPr lang="pt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3555425382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pt" b="1" i="0" u="none" baseline="0">
                  <a:ln w="0"/>
                  <a:solidFill>
                    <a:srgbClr val="3876AF"/>
                  </a:solidFill>
                </a:rPr>
                <a:t>Episódio HSA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pt" b="1" i="0" u="none" baseline="0">
                  <a:ln w="0"/>
                  <a:solidFill>
                    <a:srgbClr val="3876AF"/>
                  </a:solidFill>
                </a:rPr>
                <a:t>INCIDÊNTE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pt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lang="pt" sz="1400" b="0" i="0" u="none" baseline="0"/>
                <a:t>Gravidade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pt" b="1" i="0" u="none" baseline="0">
                  <a:ln w="0"/>
                  <a:solidFill>
                    <a:srgbClr val="3876AF"/>
                  </a:solidFill>
                </a:rPr>
                <a:t>TRIR</a:t>
              </a:r>
              <a:endParaRPr lang="pt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Alguns exemplos práticos</a:t>
            </a:r>
            <a:endParaRPr lang="pt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4824412"/>
          </a:xfrm>
        </p:spPr>
        <p:txBody>
          <a:bodyPr/>
          <a:lstStyle/>
          <a:p>
            <a:pPr algn="l" rtl="0"/>
            <a:r>
              <a:rPr lang="pt" b="1" i="0" u="none" baseline="0">
                <a:cs typeface="Arial" charset="0"/>
              </a:rPr>
              <a:t>Situação 1:</a:t>
            </a:r>
            <a:endParaRPr lang="p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Durante uma operação de elevação, a carga desce de maneira descontrolada e para a um metro do solo. Sem consequências.</a:t>
            </a:r>
          </a:p>
          <a:p>
            <a:pPr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Uma operação de elevação é realizada sem autorização.</a:t>
            </a:r>
          </a:p>
          <a:p>
            <a:pPr marL="0" indent="0"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Durante uma operação de elevação, a carga desce de maneira descontrolada e cai no chão. Há danos materiais.</a:t>
            </a:r>
          </a:p>
          <a:p>
            <a:pPr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 </a:t>
            </a:r>
            <a:endParaRPr lang="pt" altLang="fr-FR" dirty="0">
              <a:cs typeface="Arial" charset="0"/>
            </a:endParaRPr>
          </a:p>
          <a:p>
            <a:pPr algn="l" rtl="0"/>
            <a:r>
              <a:rPr lang="pt" b="1" i="0" u="none" baseline="0">
                <a:cs typeface="Arial" charset="0"/>
              </a:rPr>
              <a:t>Situação 2: </a:t>
            </a:r>
            <a:endParaRPr lang="p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Está um objeto no meio da estrada, o condutor apercebe-se e evita ao último momento. Não há consequências</a:t>
            </a:r>
          </a:p>
          <a:p>
            <a:pPr marL="0" indent="0"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Um condutor perde o controlo do veículo, sai da estrada e capota. O condutor fica ferido e o veículo danificado.</a:t>
            </a:r>
          </a:p>
          <a:p>
            <a:pPr marL="0" indent="0" algn="l" rtl="0">
              <a:buFont typeface="Lucida Grande" charset="0"/>
              <a:buNone/>
            </a:pPr>
            <a:r>
              <a:rPr lang="pt" b="0" i="0" u="none" baseline="0">
                <a:cs typeface="Arial" charset="0"/>
              </a:rPr>
              <a:t>Um empregado conduz um veículo cuja data de inspeção já expirou.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Alguns exemplos práticos</a:t>
            </a:r>
            <a:endParaRPr lang="pt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ANOMALIAS E REGRAS DE OURO</a:t>
            </a:r>
            <a:endParaRPr lang="pt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pt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pt" b="0" i="0" u="none" baseline="0"/>
              <a:t>Kit de Integração de H3SA - TCG 5.2 - A comunicação de anomalias  –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547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Comunicação de anomalias </vt:lpstr>
      <vt:lpstr>Objetivos do módulo</vt:lpstr>
      <vt:lpstr>FILME: As anomalias </vt:lpstr>
      <vt:lpstr>O que é uma anomalia?</vt:lpstr>
      <vt:lpstr>A pirâmide de bird</vt:lpstr>
      <vt:lpstr>Alguns exemplos práticos</vt:lpstr>
      <vt:lpstr>Alguns exemplos práticos</vt:lpstr>
      <vt:lpstr>ANOMALIAS E REGRAS DE OURO</vt:lpstr>
      <vt:lpstr>Présentation PowerPoint</vt:lpstr>
      <vt:lpstr>EM RESUMO SOBRE AS ANOMALIAS </vt:lpstr>
      <vt:lpstr>A FERRAMENTA DE REPORTING</vt:lpstr>
      <vt:lpstr>CARTA DE ANOMALIA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63</cp:revision>
  <dcterms:created xsi:type="dcterms:W3CDTF">2015-09-07T13:13:13Z</dcterms:created>
  <dcterms:modified xsi:type="dcterms:W3CDTF">2017-06-09T17:31:44Z</dcterms:modified>
</cp:coreProperties>
</file>