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8"/>
  </p:notesMasterIdLst>
  <p:handoutMasterIdLst>
    <p:handoutMasterId r:id="rId9"/>
  </p:handoutMasterIdLst>
  <p:sldIdLst>
    <p:sldId id="268" r:id="rId2"/>
    <p:sldId id="265" r:id="rId3"/>
    <p:sldId id="266" r:id="rId4"/>
    <p:sldId id="267" r:id="rId5"/>
    <p:sldId id="269" r:id="rId6"/>
    <p:sldId id="270" r:id="rId7"/>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AF"/>
    <a:srgbClr val="124F96"/>
    <a:srgbClr val="F4F0EF"/>
    <a:srgbClr val="E7851D"/>
    <a:srgbClr val="133C75"/>
    <a:srgbClr val="BD2B0B"/>
    <a:srgbClr val="7ABFC0"/>
    <a:srgbClr val="CAEB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7" autoAdjust="0"/>
    <p:restoredTop sz="94692" autoAdjust="0"/>
  </p:normalViewPr>
  <p:slideViewPr>
    <p:cSldViewPr snapToObjects="1">
      <p:cViewPr>
        <p:scale>
          <a:sx n="66" d="100"/>
          <a:sy n="66" d="100"/>
        </p:scale>
        <p:origin x="-168" y="-294"/>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B6D7C587-AE67-3144-8FDF-2FBA63969A3A}" type="datetimeFigureOut">
              <a:rPr lang="fr-FR" altLang="fr-FR"/>
              <a:pPr/>
              <a:t>11/07/2017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E9D5C621-F923-104F-BDD4-96AA112D6F43}" type="slidenum">
              <a:rPr lang="fr-FR" altLang="fr-FR"/>
              <a:pPr/>
              <a:t>‹N°›</a:t>
            </a:fld>
            <a:endParaRPr lang="fr-FR" altLang="fr-FR"/>
          </a:p>
        </p:txBody>
      </p:sp>
    </p:spTree>
    <p:extLst>
      <p:ext uri="{BB962C8B-B14F-4D97-AF65-F5344CB8AC3E}">
        <p14:creationId xmlns:p14="http://schemas.microsoft.com/office/powerpoint/2010/main" val="15739742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ED62C93C-6CEF-BC4E-97A2-72CD5EA3C73B}" type="datetimeFigureOut">
              <a:rPr lang="fr-FR" altLang="fr-FR"/>
              <a:pPr/>
              <a:t>11/07/2017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9A9ED22A-A7E2-3C4A-8D5E-9744A32ABDB4}" type="slidenum">
              <a:rPr lang="fr-FR" altLang="fr-FR"/>
              <a:pPr/>
              <a:t>‹N°›</a:t>
            </a:fld>
            <a:endParaRPr lang="fr-FR" altLang="fr-FR"/>
          </a:p>
        </p:txBody>
      </p:sp>
    </p:spTree>
    <p:extLst>
      <p:ext uri="{BB962C8B-B14F-4D97-AF65-F5344CB8AC3E}">
        <p14:creationId xmlns:p14="http://schemas.microsoft.com/office/powerpoint/2010/main" val="7551053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
          </a:p>
        </p:txBody>
      </p:sp>
      <p:sp>
        <p:nvSpPr>
          <p:cNvPr id="4" name="Espace réservé du numéro de diapositive 3"/>
          <p:cNvSpPr>
            <a:spLocks noGrp="1"/>
          </p:cNvSpPr>
          <p:nvPr>
            <p:ph type="sldNum" sz="quarter" idx="10"/>
          </p:nvPr>
        </p:nvSpPr>
        <p:spPr/>
        <p:txBody>
          <a:bodyPr/>
          <a:lstStyle/>
          <a:p>
            <a:pPr algn="r" rtl="1"/>
            <a:fld id="{9A9ED22A-A7E2-3C4A-8D5E-9744A32ABDB4}" type="slidenum">
              <a:rPr/>
              <a:pPr/>
              <a:t>2</a:t>
            </a:fld>
            <a:endParaRPr lang="ar" altLang="fr-FR"/>
          </a:p>
        </p:txBody>
      </p:sp>
    </p:spTree>
    <p:extLst>
      <p:ext uri="{BB962C8B-B14F-4D97-AF65-F5344CB8AC3E}">
        <p14:creationId xmlns:p14="http://schemas.microsoft.com/office/powerpoint/2010/main" val="34068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
          </a:p>
        </p:txBody>
      </p:sp>
      <p:sp>
        <p:nvSpPr>
          <p:cNvPr id="4" name="Espace réservé du numéro de diapositive 3"/>
          <p:cNvSpPr>
            <a:spLocks noGrp="1"/>
          </p:cNvSpPr>
          <p:nvPr>
            <p:ph type="sldNum" sz="quarter" idx="10"/>
          </p:nvPr>
        </p:nvSpPr>
        <p:spPr/>
        <p:txBody>
          <a:bodyPr/>
          <a:lstStyle/>
          <a:p>
            <a:pPr algn="r" rtl="1"/>
            <a:fld id="{9A9ED22A-A7E2-3C4A-8D5E-9744A32ABDB4}" type="slidenum">
              <a:rPr/>
              <a:pPr/>
              <a:t>4</a:t>
            </a:fld>
            <a:endParaRPr lang="ar" altLang="fr-FR"/>
          </a:p>
        </p:txBody>
      </p:sp>
    </p:spTree>
    <p:extLst>
      <p:ext uri="{BB962C8B-B14F-4D97-AF65-F5344CB8AC3E}">
        <p14:creationId xmlns:p14="http://schemas.microsoft.com/office/powerpoint/2010/main" val="97246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
          </a:p>
        </p:txBody>
      </p:sp>
      <p:sp>
        <p:nvSpPr>
          <p:cNvPr id="4" name="Espace réservé du numéro de diapositive 3"/>
          <p:cNvSpPr>
            <a:spLocks noGrp="1"/>
          </p:cNvSpPr>
          <p:nvPr>
            <p:ph type="sldNum" sz="quarter" idx="10"/>
          </p:nvPr>
        </p:nvSpPr>
        <p:spPr/>
        <p:txBody>
          <a:bodyPr/>
          <a:lstStyle/>
          <a:p>
            <a:pPr algn="r" rtl="1"/>
            <a:fld id="{9A9ED22A-A7E2-3C4A-8D5E-9744A32ABDB4}" type="slidenum">
              <a:rPr/>
              <a:pPr/>
              <a:t>5</a:t>
            </a:fld>
            <a:endParaRPr lang="ar" altLang="fr-FR"/>
          </a:p>
        </p:txBody>
      </p:sp>
    </p:spTree>
    <p:extLst>
      <p:ext uri="{BB962C8B-B14F-4D97-AF65-F5344CB8AC3E}">
        <p14:creationId xmlns:p14="http://schemas.microsoft.com/office/powerpoint/2010/main" val="2106602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108089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8D1428B7-2EC6-8843-9805-2399913399A5}" type="slidenum">
              <a:rPr lang="fr-FR" altLang="fr-FR"/>
              <a:pPr/>
              <a:t>‹N°›</a:t>
            </a:fld>
            <a:endParaRPr lang="fr-FR" altLang="fr-FR"/>
          </a:p>
        </p:txBody>
      </p:sp>
    </p:spTree>
    <p:extLst>
      <p:ext uri="{BB962C8B-B14F-4D97-AF65-F5344CB8AC3E}">
        <p14:creationId xmlns:p14="http://schemas.microsoft.com/office/powerpoint/2010/main" val="173433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5" name="Espace réservé du numéro de diapositive 3"/>
          <p:cNvSpPr>
            <a:spLocks noGrp="1"/>
          </p:cNvSpPr>
          <p:nvPr>
            <p:ph type="sldNum" sz="quarter" idx="14"/>
          </p:nvPr>
        </p:nvSpPr>
        <p:spPr/>
        <p:txBody>
          <a:bodyPr/>
          <a:lstStyle>
            <a:lvl1pPr>
              <a:defRPr/>
            </a:lvl1pPr>
          </a:lstStyle>
          <a:p>
            <a:fld id="{98CB2EF1-4BB5-8A44-85D0-A75193637B17}" type="slidenum">
              <a:rPr lang="fr-FR" altLang="fr-FR"/>
              <a:pPr/>
              <a:t>‹N°›</a:t>
            </a:fld>
            <a:endParaRPr lang="fr-FR" altLang="fr-FR"/>
          </a:p>
        </p:txBody>
      </p:sp>
    </p:spTree>
    <p:extLst>
      <p:ext uri="{BB962C8B-B14F-4D97-AF65-F5344CB8AC3E}">
        <p14:creationId xmlns:p14="http://schemas.microsoft.com/office/powerpoint/2010/main" val="1116903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57A9AA41-1852-E246-84D8-61DA55790D50}" type="slidenum">
              <a:rPr lang="fr-FR" altLang="fr-FR"/>
              <a:pPr/>
              <a:t>‹N°›</a:t>
            </a:fld>
            <a:endParaRPr lang="fr-FR" altLang="fr-FR"/>
          </a:p>
        </p:txBody>
      </p:sp>
    </p:spTree>
    <p:extLst>
      <p:ext uri="{BB962C8B-B14F-4D97-AF65-F5344CB8AC3E}">
        <p14:creationId xmlns:p14="http://schemas.microsoft.com/office/powerpoint/2010/main" val="6350029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49242BE6-105C-9141-BB5C-558C92AC6FB7}" type="slidenum">
              <a:rPr lang="fr-FR" altLang="fr-FR"/>
              <a:pPr/>
              <a:t>‹N°›</a:t>
            </a:fld>
            <a:endParaRPr lang="fr-FR" altLang="fr-FR"/>
          </a:p>
        </p:txBody>
      </p:sp>
    </p:spTree>
    <p:extLst>
      <p:ext uri="{BB962C8B-B14F-4D97-AF65-F5344CB8AC3E}">
        <p14:creationId xmlns:p14="http://schemas.microsoft.com/office/powerpoint/2010/main" val="1647884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0E7852AA-51BC-7940-AA76-77AB931F2021}" type="slidenum">
              <a:rPr lang="fr-FR" altLang="fr-FR"/>
              <a:pPr/>
              <a:t>‹N°›</a:t>
            </a:fld>
            <a:endParaRPr lang="fr-FR" altLang="fr-FR"/>
          </a:p>
        </p:txBody>
      </p:sp>
    </p:spTree>
    <p:extLst>
      <p:ext uri="{BB962C8B-B14F-4D97-AF65-F5344CB8AC3E}">
        <p14:creationId xmlns:p14="http://schemas.microsoft.com/office/powerpoint/2010/main" val="205270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6CC3C1D3-EAEB-DF4F-A92B-09D1B9A73899}" type="slidenum">
              <a:rPr lang="fr-FR" altLang="fr-FR"/>
              <a:pPr/>
              <a:t>‹N°›</a:t>
            </a:fld>
            <a:endParaRPr lang="fr-FR" altLang="fr-FR"/>
          </a:p>
        </p:txBody>
      </p:sp>
    </p:spTree>
    <p:extLst>
      <p:ext uri="{BB962C8B-B14F-4D97-AF65-F5344CB8AC3E}">
        <p14:creationId xmlns:p14="http://schemas.microsoft.com/office/powerpoint/2010/main" val="49006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7BF8C9EE-5554-F540-9616-EFE338A7FFA8}" type="slidenum">
              <a:rPr lang="fr-FR" altLang="fr-FR"/>
              <a:pPr/>
              <a:t>‹N°›</a:t>
            </a:fld>
            <a:endParaRPr lang="fr-FR" altLang="fr-FR"/>
          </a:p>
        </p:txBody>
      </p:sp>
    </p:spTree>
    <p:extLst>
      <p:ext uri="{BB962C8B-B14F-4D97-AF65-F5344CB8AC3E}">
        <p14:creationId xmlns:p14="http://schemas.microsoft.com/office/powerpoint/2010/main" val="87128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8105257E-4D10-1A4A-AECF-D3499E8FEE38}" type="slidenum">
              <a:rPr lang="fr-FR" altLang="fr-FR"/>
              <a:pPr/>
              <a:t>‹N°›</a:t>
            </a:fld>
            <a:endParaRPr lang="fr-FR" altLang="fr-FR"/>
          </a:p>
        </p:txBody>
      </p:sp>
    </p:spTree>
    <p:extLst>
      <p:ext uri="{BB962C8B-B14F-4D97-AF65-F5344CB8AC3E}">
        <p14:creationId xmlns:p14="http://schemas.microsoft.com/office/powerpoint/2010/main" val="7594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D4F53BD3-1959-8346-B9A1-12718DD60FDA}" type="slidenum">
              <a:rPr lang="fr-FR" altLang="fr-FR"/>
              <a:pPr/>
              <a:t>‹N°›</a:t>
            </a:fld>
            <a:endParaRPr lang="fr-FR" altLang="fr-FR"/>
          </a:p>
        </p:txBody>
      </p:sp>
    </p:spTree>
    <p:extLst>
      <p:ext uri="{BB962C8B-B14F-4D97-AF65-F5344CB8AC3E}">
        <p14:creationId xmlns:p14="http://schemas.microsoft.com/office/powerpoint/2010/main" val="72163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fr-FR" altLang="fr-FR" smtClean="0"/>
              <a:t>Kit intégration H3SE - TCG 5.3 – REX – V1</a:t>
            </a:r>
            <a:endParaRPr lang="fr-FR" alt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86F48B7F-B46E-204B-B7E7-86C1A25F1F13}"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endParaRPr lang="ar" altLang="fr-FR"/>
          </a:p>
        </p:txBody>
      </p:sp>
      <p:sp>
        <p:nvSpPr>
          <p:cNvPr id="3" name="Titre 2"/>
          <p:cNvSpPr>
            <a:spLocks noGrp="1"/>
          </p:cNvSpPr>
          <p:nvPr>
            <p:ph type="title"/>
          </p:nvPr>
        </p:nvSpPr>
        <p:spPr>
          <a:xfrm>
            <a:off x="1187450" y="2106613"/>
            <a:ext cx="7277100" cy="1487487"/>
          </a:xfrm>
        </p:spPr>
        <p:txBody>
          <a:bodyPr/>
          <a:lstStyle/>
          <a:p>
            <a:pPr algn="r" rtl="1" eaLnBrk="1" fontAlgn="auto" hangingPunct="1">
              <a:spcAft>
                <a:spcPts val="0"/>
              </a:spcAft>
              <a:defRPr/>
            </a:pPr>
            <a:r>
              <a:rPr lang="ar" b="1" i="0" u="none" baseline="0">
                <a:ea typeface="+mj-ea"/>
              </a:rPr>
              <a:t>REX (ردود الأفعال)</a:t>
            </a:r>
            <a:endParaRPr lang="ar"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r" rtl="1" eaLnBrk="1" hangingPunct="1"/>
            <a:r>
              <a:rPr lang="ar" b="0" i="0" u="none" baseline="0" dirty="0">
                <a:cs typeface="Arial" charset="0"/>
              </a:rPr>
              <a:t>مجموعة دمج الصحة والسلامة والأمن والمجتمع والبيئة </a:t>
            </a:r>
            <a:r>
              <a:rPr lang="ar" b="0" i="0" u="none" baseline="0" dirty="0" smtClean="0">
                <a:cs typeface="Arial" charset="0"/>
              </a:rPr>
              <a:t>(</a:t>
            </a:r>
            <a:r>
              <a:rPr lang="fr-FR" altLang="fr-FR" dirty="0">
                <a:cs typeface="Arial" pitchFamily="34" charset="0"/>
              </a:rPr>
              <a:t>H3SE</a:t>
            </a:r>
            <a:r>
              <a:rPr lang="ar" b="0" i="0" u="none" baseline="0" dirty="0" smtClean="0">
                <a:cs typeface="Arial" charset="0"/>
              </a:rPr>
              <a:t>)</a:t>
            </a:r>
            <a:endParaRPr lang="ar" b="0" i="0" u="none" baseline="0" dirty="0">
              <a:cs typeface="Arial" charset="0"/>
            </a:endParaRPr>
          </a:p>
          <a:p>
            <a:pPr algn="r" rtl="1" eaLnBrk="1" hangingPunct="1"/>
            <a:r>
              <a:rPr lang="ar" b="0" i="0" u="none" baseline="0" dirty="0">
                <a:cs typeface="Arial" charset="0"/>
              </a:rPr>
              <a:t>وحدة المناهج الدراسية الأساسية العامة 5.3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أهداف الوحدة</a:t>
            </a:r>
            <a:endParaRPr lang="ar" dirty="0"/>
          </a:p>
        </p:txBody>
      </p:sp>
      <p:sp>
        <p:nvSpPr>
          <p:cNvPr id="15362" name="Espace réservé du texte 2"/>
          <p:cNvSpPr>
            <a:spLocks noGrp="1"/>
          </p:cNvSpPr>
          <p:nvPr>
            <p:ph type="body" sz="quarter" idx="12"/>
          </p:nvPr>
        </p:nvSpPr>
        <p:spPr>
          <a:xfrm>
            <a:off x="457200" y="1844675"/>
            <a:ext cx="8218488" cy="2735263"/>
          </a:xfrm>
        </p:spPr>
        <p:txBody>
          <a:bodyPr/>
          <a:lstStyle/>
          <a:p>
            <a:pPr marL="0" indent="0" algn="r" rtl="1" eaLnBrk="1" hangingPunct="1">
              <a:buFont typeface="Lucida Grande" charset="0"/>
              <a:buNone/>
            </a:pPr>
            <a:r>
              <a:rPr lang="ar" b="0" i="0" u="none" baseline="0">
                <a:cs typeface="Arial" charset="0"/>
              </a:rPr>
              <a:t>بعد الانتهاء من هذه الوحدة، سوف تكون قادرًا على:</a:t>
            </a:r>
          </a:p>
          <a:p>
            <a:pPr marL="0" indent="0" algn="r" rtl="1" eaLnBrk="1" hangingPunct="1">
              <a:buFont typeface="Lucida Grande" charset="0"/>
              <a:buNone/>
            </a:pPr>
            <a:endParaRPr lang="ar" altLang="fr-FR" dirty="0">
              <a:cs typeface="Arial" charset="0"/>
            </a:endParaRPr>
          </a:p>
          <a:p>
            <a:pPr algn="r" rtl="1"/>
            <a:r>
              <a:rPr lang="ar" b="0" i="0" u="none" baseline="0">
                <a:cs typeface="Arial" charset="0"/>
              </a:rPr>
              <a:t>معرفة مجالات استخدام ردود الأفعال.</a:t>
            </a:r>
          </a:p>
          <a:p>
            <a:endParaRPr lang="ar" altLang="fr-FR" dirty="0" smtClean="0">
              <a:cs typeface="Arial" charset="0"/>
            </a:endParaRPr>
          </a:p>
          <a:p>
            <a:pPr algn="r" rtl="1"/>
            <a:r>
              <a:rPr lang="ar" b="0" i="0" u="none" baseline="0">
                <a:cs typeface="Arial" charset="0"/>
              </a:rPr>
              <a:t>فهم الفائدة منها / أهميتها في نظام الإدارة. </a:t>
            </a:r>
          </a:p>
        </p:txBody>
      </p:sp>
      <p:sp>
        <p:nvSpPr>
          <p:cNvPr id="1536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89F5482F-0274-D141-871E-013E474B6CD3}" type="slidenum">
              <a:rPr>
                <a:solidFill>
                  <a:srgbClr val="898989"/>
                </a:solidFill>
                <a:ea typeface="Helvetica" charset="0"/>
                <a:cs typeface="Helvetica" charset="0"/>
              </a:rPr>
              <a:pPr/>
              <a:t>2</a:t>
            </a:fld>
            <a:endParaRPr lang="ar" altLang="fr-FR">
              <a:solidFill>
                <a:srgbClr val="898989"/>
              </a:solidFill>
              <a:ea typeface="Helvetica" charset="0"/>
              <a:cs typeface="Helvetica" charset="0"/>
            </a:endParaRPr>
          </a:p>
        </p:txBody>
      </p:sp>
      <p:sp>
        <p:nvSpPr>
          <p:cNvPr id="6" name="Espace réservé du pied de page 3"/>
          <p:cNvSpPr>
            <a:spLocks noGrp="1"/>
          </p:cNvSpPr>
          <p:nvPr>
            <p:ph type="ftr" sz="quarter" idx="13"/>
          </p:nvPr>
        </p:nvSpPr>
        <p:spPr>
          <a:xfrm>
            <a:off x="457200" y="6411913"/>
            <a:ext cx="5562600" cy="365125"/>
          </a:xfrm>
        </p:spPr>
        <p:txBody>
          <a:bodyPr/>
          <a:lstStyle/>
          <a:p>
            <a:pPr algn="r" rtl="1"/>
            <a:r>
              <a:rPr lang="ar" b="0" i="0" u="none" baseline="0" dirty="0"/>
              <a:t>مجموعة دمج الصحة والسلامة والأمن والمجتمع والبيئة </a:t>
            </a:r>
            <a:r>
              <a:rPr lang="ar" b="0" i="0" u="none" baseline="0" dirty="0" smtClean="0"/>
              <a:t>(</a:t>
            </a:r>
            <a:r>
              <a:rPr lang="fr-FR" altLang="fr-FR" dirty="0">
                <a:cs typeface="Arial" pitchFamily="34" charset="0"/>
              </a:rPr>
              <a:t>H3SE</a:t>
            </a:r>
            <a:r>
              <a:rPr lang="ar" b="0" i="0" u="none" baseline="0" dirty="0" smtClean="0"/>
              <a:t>) </a:t>
            </a:r>
            <a:r>
              <a:rPr lang="ar" b="0" i="0" u="none" baseline="0" dirty="0"/>
              <a:t>- المناهج الدراسية الأساسية العامة 5.3 - REX (ردود الأفعال) - الإصدار الثاني</a:t>
            </a:r>
            <a:endParaRPr lang="ar" alt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حالة ملموسة</a:t>
            </a:r>
            <a:endParaRPr lang="ar" dirty="0"/>
          </a:p>
        </p:txBody>
      </p:sp>
      <p:sp>
        <p:nvSpPr>
          <p:cNvPr id="16386" name="Espace réservé du texte 2"/>
          <p:cNvSpPr>
            <a:spLocks noGrp="1"/>
          </p:cNvSpPr>
          <p:nvPr>
            <p:ph type="body" sz="quarter" idx="12"/>
          </p:nvPr>
        </p:nvSpPr>
        <p:spPr>
          <a:xfrm>
            <a:off x="457200" y="1125538"/>
            <a:ext cx="8218488" cy="2735262"/>
          </a:xfrm>
        </p:spPr>
        <p:txBody>
          <a:bodyPr/>
          <a:lstStyle/>
          <a:p>
            <a:pPr marL="0" indent="0" algn="just" rtl="1">
              <a:buFont typeface="Lucida Grande" charset="0"/>
              <a:buNone/>
            </a:pPr>
            <a:r>
              <a:rPr lang="ar" sz="1600" b="0" i="0" u="none" baseline="0">
                <a:cs typeface="Arial" charset="0"/>
              </a:rPr>
              <a:t>اشترى جون في الآونة الأخيرة دراجة نارية. وكان يحلم دائما بامتلاك واحدة، واشتراها بإمكانيات محدودة. ولذلك، كان عليه أن يكتفي بفرصة.</a:t>
            </a:r>
          </a:p>
          <a:p>
            <a:pPr marL="0" indent="0" algn="just" rtl="1">
              <a:buFont typeface="Lucida Grande" charset="0"/>
              <a:buNone/>
            </a:pPr>
            <a:r>
              <a:rPr lang="ar" sz="1600" b="0" i="0" u="none" baseline="0">
                <a:cs typeface="Arial" charset="0"/>
              </a:rPr>
              <a:t>بعد اجتيازه لبضع مئات من الكيلومترات، أدرك أن الدراجة لديها "إخفاقات" في بعض الأحيان، حيث تفقد قدرتها على السير. </a:t>
            </a:r>
          </a:p>
          <a:p>
            <a:pPr marL="0" indent="0" algn="just" rtl="1">
              <a:buFont typeface="Lucida Grande" charset="0"/>
              <a:buNone/>
            </a:pPr>
            <a:r>
              <a:rPr lang="ar" sz="1600" b="0" i="0" u="none" baseline="0">
                <a:cs typeface="Arial" charset="0"/>
              </a:rPr>
              <a:t>جون لديه معرفة محدودة بالميكانيكا، ولكن أعتقد أن ذلك ربما يرجع سببه إلى شمعة الإشعال أو المُكربن (الكربراتير)، إلخ...</a:t>
            </a:r>
          </a:p>
          <a:p>
            <a:pPr marL="0" indent="0" algn="just" rtl="1">
              <a:buFont typeface="Lucida Grande" charset="0"/>
              <a:buNone/>
            </a:pPr>
            <a:r>
              <a:rPr lang="ar" sz="1600" b="0" i="0" u="none" baseline="0">
                <a:cs typeface="Arial" charset="0"/>
              </a:rPr>
              <a:t>وعلى الرغم من معرفته المحدودة، فهو شخص واسع الحيلة، ويعتقد أنه بإمكانه التعامل بنفسه مع هذه المشكلة. لكنه لا يريد أن يرتكب أخطاء يمكنها أن تؤدي إلى تفاقم وضع مركبته، أو إصابته في أسوأ الأحوال.</a:t>
            </a:r>
          </a:p>
        </p:txBody>
      </p:sp>
      <p:sp>
        <p:nvSpPr>
          <p:cNvPr id="16387"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602F5579-01DB-734D-9A08-5853235CF9BF}" type="slidenum">
              <a:rPr>
                <a:solidFill>
                  <a:srgbClr val="898989"/>
                </a:solidFill>
                <a:ea typeface="Helvetica" charset="0"/>
                <a:cs typeface="Helvetica" charset="0"/>
              </a:rPr>
              <a:pPr/>
              <a:t>3</a:t>
            </a:fld>
            <a:endParaRPr lang="ar" altLang="fr-FR">
              <a:solidFill>
                <a:srgbClr val="898989"/>
              </a:solidFill>
              <a:ea typeface="Helvetica" charset="0"/>
              <a:cs typeface="Helvetica" charset="0"/>
            </a:endParaRPr>
          </a:p>
        </p:txBody>
      </p:sp>
      <p:sp>
        <p:nvSpPr>
          <p:cNvPr id="16388" name="ZoneTexte 5"/>
          <p:cNvSpPr txBox="1">
            <a:spLocks noChangeArrowheads="1"/>
          </p:cNvSpPr>
          <p:nvPr/>
        </p:nvSpPr>
        <p:spPr bwMode="auto">
          <a:xfrm>
            <a:off x="611560" y="4013200"/>
            <a:ext cx="8064128"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just" rtl="1"/>
            <a:r>
              <a:rPr lang="ar" sz="1600" b="1" i="0" u="none" baseline="0"/>
              <a:t>قُوموا بمساعدة جون لإيجاد حلول لمشكلته مع التأكيد على ضمان سلامته.</a:t>
            </a:r>
          </a:p>
          <a:p>
            <a:pPr algn="just" rtl="1"/>
            <a:endParaRPr lang="ar" altLang="fr-FR" sz="1600" b="1" dirty="0"/>
          </a:p>
          <a:p>
            <a:pPr marL="285750" indent="-285750" algn="just" rtl="1">
              <a:spcBef>
                <a:spcPts val="300"/>
              </a:spcBef>
              <a:spcAft>
                <a:spcPts val="300"/>
              </a:spcAft>
              <a:buClr>
                <a:srgbClr val="A90025"/>
              </a:buClr>
              <a:buSzPct val="120000"/>
              <a:buFont typeface="Lucida Grande" charset="0"/>
              <a:buChar char="●"/>
            </a:pPr>
            <a:r>
              <a:rPr lang="ar" sz="1600" b="0" i="0" u="none" baseline="0">
                <a:latin typeface="+mn-lt"/>
              </a:rPr>
              <a:t>كيف يمكنه أن يفعل للعثور بنفسه على الإجابة الخاصة بسبب العطل؟</a:t>
            </a:r>
          </a:p>
          <a:p>
            <a:pPr marL="285750" indent="-285750" algn="just" rtl="1">
              <a:spcBef>
                <a:spcPts val="300"/>
              </a:spcBef>
              <a:spcAft>
                <a:spcPts val="300"/>
              </a:spcAft>
              <a:buClr>
                <a:srgbClr val="A90025"/>
              </a:buClr>
              <a:buSzPct val="120000"/>
              <a:buFont typeface="Lucida Grande" charset="0"/>
              <a:buChar char="●"/>
            </a:pPr>
            <a:endParaRPr lang="ar" altLang="fr-FR" sz="1600" dirty="0">
              <a:latin typeface="+mn-lt"/>
            </a:endParaRPr>
          </a:p>
          <a:p>
            <a:pPr marL="285750" indent="-285750" algn="just" rtl="1">
              <a:spcBef>
                <a:spcPts val="300"/>
              </a:spcBef>
              <a:spcAft>
                <a:spcPts val="300"/>
              </a:spcAft>
              <a:buClr>
                <a:srgbClr val="A90025"/>
              </a:buClr>
              <a:buSzPct val="120000"/>
              <a:buFont typeface="Lucida Grande" charset="0"/>
              <a:buChar char="●"/>
            </a:pPr>
            <a:r>
              <a:rPr lang="ar" sz="1600" b="0" i="0" u="none" baseline="0">
                <a:latin typeface="+mn-lt"/>
              </a:rPr>
              <a:t>وبمجرد عثوره على الجواب، كيف يمكنه العثور على موارد حول كيفية إصلاح ذلك؟ </a:t>
            </a:r>
          </a:p>
          <a:p>
            <a:pPr algn="just" rtl="1"/>
            <a:endParaRPr lang="ar" altLang="fr-FR" sz="1600" b="1" dirty="0"/>
          </a:p>
        </p:txBody>
      </p:sp>
      <p:sp>
        <p:nvSpPr>
          <p:cNvPr id="8" name="Espace réservé du pied de page 3"/>
          <p:cNvSpPr>
            <a:spLocks noGrp="1"/>
          </p:cNvSpPr>
          <p:nvPr>
            <p:ph type="ftr" sz="quarter" idx="13"/>
          </p:nvPr>
        </p:nvSpPr>
        <p:spPr>
          <a:xfrm>
            <a:off x="457200" y="6411913"/>
            <a:ext cx="5562600" cy="365125"/>
          </a:xfrm>
        </p:spPr>
        <p:txBody>
          <a:body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5.3 - REX (ردود الأفعال) - الإصدار الثاني</a:t>
            </a:r>
            <a:endParaRPr lang="ar"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DIR GR SEC 017</a:t>
            </a:r>
            <a:endParaRPr lang="ar" dirty="0"/>
          </a:p>
        </p:txBody>
      </p:sp>
      <p:sp>
        <p:nvSpPr>
          <p:cNvPr id="1741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4A292EFB-6BE2-564C-A49F-0E8221311FD4}" type="slidenum">
              <a:rPr>
                <a:solidFill>
                  <a:srgbClr val="898989"/>
                </a:solidFill>
                <a:ea typeface="Helvetica" charset="0"/>
                <a:cs typeface="Helvetica" charset="0"/>
              </a:rPr>
              <a:pPr/>
              <a:t>4</a:t>
            </a:fld>
            <a:endParaRPr lang="ar" altLang="fr-FR">
              <a:solidFill>
                <a:srgbClr val="898989"/>
              </a:solidFill>
              <a:ea typeface="Helvetica" charset="0"/>
              <a:cs typeface="Helvetica" charset="0"/>
            </a:endParaRPr>
          </a:p>
        </p:txBody>
      </p:sp>
      <p:pic>
        <p:nvPicPr>
          <p:cNvPr id="17411"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98575"/>
            <a:ext cx="33385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4288" y="117475"/>
            <a:ext cx="5211762"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3"/>
          <p:cNvSpPr>
            <a:spLocks noGrp="1"/>
          </p:cNvSpPr>
          <p:nvPr>
            <p:ph type="ftr" sz="quarter" idx="13"/>
          </p:nvPr>
        </p:nvSpPr>
        <p:spPr>
          <a:xfrm>
            <a:off x="457200" y="6411913"/>
            <a:ext cx="5562600" cy="365125"/>
          </a:xfrm>
        </p:spPr>
        <p:txBody>
          <a:body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5.3 - REX (ردود الأفعال) - الإصدار الثاني</a:t>
            </a:r>
            <a:endParaRPr lang="ar" alt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سير ردود الأفعال (REX) في مصفاة تكرير</a:t>
            </a:r>
            <a:endParaRPr lang="ar" dirty="0"/>
          </a:p>
        </p:txBody>
      </p:sp>
      <p:sp>
        <p:nvSpPr>
          <p:cNvPr id="5" name="Espace réservé du numéro de diapositive 4"/>
          <p:cNvSpPr>
            <a:spLocks noGrp="1"/>
          </p:cNvSpPr>
          <p:nvPr>
            <p:ph type="sldNum" sz="quarter" idx="14"/>
          </p:nvPr>
        </p:nvSpPr>
        <p:spPr/>
        <p:txBody>
          <a:bodyPr/>
          <a:lstStyle/>
          <a:p>
            <a:pPr algn="l" rtl="1"/>
            <a:fld id="{98CB2EF1-4BB5-8A44-85D0-A75193637B17}" type="slidenum">
              <a:rPr/>
              <a:pPr/>
              <a:t>5</a:t>
            </a:fld>
            <a:endParaRPr lang="ar" altLang="fr-F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9838" t="7160" r="6688" b="17240"/>
          <a:stretch/>
        </p:blipFill>
        <p:spPr>
          <a:xfrm>
            <a:off x="750020" y="1500535"/>
            <a:ext cx="7632848" cy="4320480"/>
          </a:xfrm>
          <a:prstGeom prst="rect">
            <a:avLst/>
          </a:prstGeom>
        </p:spPr>
      </p:pic>
      <p:sp>
        <p:nvSpPr>
          <p:cNvPr id="7" name="Espace réservé du pied de page 3"/>
          <p:cNvSpPr>
            <a:spLocks noGrp="1"/>
          </p:cNvSpPr>
          <p:nvPr>
            <p:ph type="ftr" sz="quarter" idx="13"/>
          </p:nvPr>
        </p:nvSpPr>
        <p:spPr>
          <a:xfrm>
            <a:off x="457200" y="6411913"/>
            <a:ext cx="5562600" cy="365125"/>
          </a:xfrm>
        </p:spPr>
        <p:txBody>
          <a:bodyPr/>
          <a:lstStyle/>
          <a:p>
            <a:pPr algn="r" rtl="1"/>
            <a:r>
              <a:rPr lang="ar" dirty="0"/>
              <a:t>مجموعة دمج الصحة والسلامة والأمن والمجتمع والبيئة (</a:t>
            </a:r>
            <a:r>
              <a:rPr lang="fr-FR" altLang="fr-FR" dirty="0">
                <a:cs typeface="Arial" pitchFamily="34" charset="0"/>
              </a:rPr>
              <a:t>H3SE</a:t>
            </a:r>
            <a:r>
              <a:rPr lang="ar" dirty="0"/>
              <a:t>) - المناهج الدراسية الأساسية العامة 5.3 - REX (ردود الأفعال) - الإصدار الثاني</a:t>
            </a:r>
            <a:endParaRPr lang="ar" altLang="fr-FR" dirty="0"/>
          </a:p>
        </p:txBody>
      </p:sp>
    </p:spTree>
    <p:extLst>
      <p:ext uri="{BB962C8B-B14F-4D97-AF65-F5344CB8AC3E}">
        <p14:creationId xmlns:p14="http://schemas.microsoft.com/office/powerpoint/2010/main" val="36988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79296" cy="635000"/>
          </a:xfrm>
        </p:spPr>
        <p:txBody>
          <a:bodyPr/>
          <a:lstStyle/>
          <a:p>
            <a:pPr algn="r" rtl="1"/>
            <a:r>
              <a:rPr lang="ar" b="1" i="0" u="none" baseline="0"/>
              <a:t>مثال على ردود الأفعال (REX) – انقلاب رافعة</a:t>
            </a:r>
            <a:endParaRPr lang="ar" dirty="0"/>
          </a:p>
        </p:txBody>
      </p:sp>
      <p:sp>
        <p:nvSpPr>
          <p:cNvPr id="5" name="Espace réservé du numéro de diapositive 4"/>
          <p:cNvSpPr>
            <a:spLocks noGrp="1"/>
          </p:cNvSpPr>
          <p:nvPr>
            <p:ph type="sldNum" sz="quarter" idx="14"/>
          </p:nvPr>
        </p:nvSpPr>
        <p:spPr/>
        <p:txBody>
          <a:bodyPr/>
          <a:lstStyle/>
          <a:p>
            <a:pPr algn="l" rtl="1"/>
            <a:fld id="{98CB2EF1-4BB5-8A44-85D0-A75193637B17}" type="slidenum">
              <a:rPr/>
              <a:pPr/>
              <a:t>6</a:t>
            </a:fld>
            <a:endParaRPr lang="ar" alt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338" y="836712"/>
            <a:ext cx="6296212" cy="5393951"/>
          </a:xfrm>
          <a:prstGeom prst="rect">
            <a:avLst/>
          </a:prstGeom>
        </p:spPr>
      </p:pic>
      <p:sp>
        <p:nvSpPr>
          <p:cNvPr id="7" name="Espace réservé du pied de page 3"/>
          <p:cNvSpPr>
            <a:spLocks noGrp="1"/>
          </p:cNvSpPr>
          <p:nvPr>
            <p:ph type="ftr" sz="quarter" idx="13"/>
          </p:nvPr>
        </p:nvSpPr>
        <p:spPr>
          <a:xfrm>
            <a:off x="457200" y="6411913"/>
            <a:ext cx="5562600" cy="365125"/>
          </a:xfrm>
        </p:spPr>
        <p:txBody>
          <a:bodyPr/>
          <a:lstStyle/>
          <a:p>
            <a:pPr algn="r" rtl="1"/>
            <a:r>
              <a:rPr lang="ar" dirty="0"/>
              <a:t>مجموعة دمج الصحة والسلامة والأمن والمجتمع والبيئة (</a:t>
            </a:r>
            <a:r>
              <a:rPr lang="fr-FR" altLang="fr-FR" dirty="0">
                <a:cs typeface="Arial" pitchFamily="34" charset="0"/>
              </a:rPr>
              <a:t>H3SE</a:t>
            </a:r>
            <a:r>
              <a:rPr lang="ar"/>
              <a:t>) - المناهج الدراسية الأساسية العامة 5.3 - REX (ردود الأفعال) - الإصدار الثاني</a:t>
            </a:r>
            <a:endParaRPr lang="ar" altLang="fr-FR" dirty="0"/>
          </a:p>
        </p:txBody>
      </p:sp>
    </p:spTree>
    <p:extLst>
      <p:ext uri="{BB962C8B-B14F-4D97-AF65-F5344CB8AC3E}">
        <p14:creationId xmlns:p14="http://schemas.microsoft.com/office/powerpoint/2010/main" val="535551790"/>
      </p:ext>
    </p:extLst>
  </p:cSld>
  <p:clrMapOvr>
    <a:masterClrMapping/>
  </p:clrMapOvr>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516</TotalTime>
  <Words>359</Words>
  <Application>Microsoft Office PowerPoint</Application>
  <PresentationFormat>Affichage à l'écran (4:3)</PresentationFormat>
  <Paragraphs>35</Paragraphs>
  <Slides>6</Slides>
  <Notes>3</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fr_total_modele_rouge_fonce</vt:lpstr>
      <vt:lpstr>REX (ردود الأفعال)</vt:lpstr>
      <vt:lpstr>أهداف الوحدة</vt:lpstr>
      <vt:lpstr>حالة ملموسة</vt:lpstr>
      <vt:lpstr>DIR GR SEC 017</vt:lpstr>
      <vt:lpstr>سير ردود الأفعال (REX) في مصفاة تكرير</vt:lpstr>
      <vt:lpstr>مثال على ردود الأفعال (REX) – انقلاب رافعة</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Denise Bedouret</cp:lastModifiedBy>
  <cp:revision>51</cp:revision>
  <dcterms:created xsi:type="dcterms:W3CDTF">2015-09-07T13:13:13Z</dcterms:created>
  <dcterms:modified xsi:type="dcterms:W3CDTF">2017-07-11T20:45:43Z</dcterms:modified>
</cp:coreProperties>
</file>