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22/09/2017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22/09/2017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9A9ED22A-A7E2-3C4A-8D5E-9744A32ABDB4}" type="slidenum">
              <a:rPr/>
              <a:pPr algn="l" rtl="0"/>
              <a:t>2</a:t>
            </a:fld>
            <a:endParaRPr lang="en" altLang="fr-FR"/>
          </a:p>
        </p:txBody>
      </p:sp>
    </p:spTree>
    <p:extLst>
      <p:ext uri="{BB962C8B-B14F-4D97-AF65-F5344CB8AC3E}">
        <p14:creationId xmlns="" xmlns:p14="http://schemas.microsoft.com/office/powerpoint/2010/main" val="34068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9A9ED22A-A7E2-3C4A-8D5E-9744A32ABDB4}" type="slidenum">
              <a:rPr/>
              <a:pPr algn="l" rtl="0"/>
              <a:t>4</a:t>
            </a:fld>
            <a:endParaRPr lang="en" altLang="fr-FR"/>
          </a:p>
        </p:txBody>
      </p:sp>
    </p:spTree>
    <p:extLst>
      <p:ext uri="{BB962C8B-B14F-4D97-AF65-F5344CB8AC3E}">
        <p14:creationId xmlns="" xmlns:p14="http://schemas.microsoft.com/office/powerpoint/2010/main" val="97246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9A9ED22A-A7E2-3C4A-8D5E-9744A32ABDB4}" type="slidenum">
              <a:rPr/>
              <a:pPr algn="l" rtl="0"/>
              <a:t>5</a:t>
            </a:fld>
            <a:endParaRPr lang="en" altLang="fr-FR"/>
          </a:p>
        </p:txBody>
      </p:sp>
    </p:spTree>
    <p:extLst>
      <p:ext uri="{BB962C8B-B14F-4D97-AF65-F5344CB8AC3E}">
        <p14:creationId xmlns="" xmlns:p14="http://schemas.microsoft.com/office/powerpoint/2010/main" val="210660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Feedback</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charset="0"/>
              </a:rPr>
              <a:t>Module </a:t>
            </a:r>
            <a:r>
              <a:rPr lang="en" b="0" i="0" u="none" baseline="0" dirty="0">
                <a:cs typeface="Arial" charset="0"/>
              </a:rPr>
              <a:t>TCG 5.3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Module objectives</a:t>
            </a:r>
            <a:endParaRPr lang="en" dirty="0"/>
          </a:p>
        </p:txBody>
      </p:sp>
      <p:sp>
        <p:nvSpPr>
          <p:cNvPr id="15362" name="Espace réservé du texte 2"/>
          <p:cNvSpPr>
            <a:spLocks noGrp="1"/>
          </p:cNvSpPr>
          <p:nvPr>
            <p:ph type="body" sz="quarter" idx="12"/>
          </p:nvPr>
        </p:nvSpPr>
        <p:spPr>
          <a:xfrm>
            <a:off x="457200" y="1844675"/>
            <a:ext cx="8218488" cy="2735263"/>
          </a:xfrm>
        </p:spPr>
        <p:txBody>
          <a:bodyPr/>
          <a:lstStyle/>
          <a:p>
            <a:pPr marL="0" indent="0" algn="l" rtl="0" eaLnBrk="1" hangingPunct="1">
              <a:buFont typeface="Lucida Grande" charset="0"/>
              <a:buNone/>
            </a:pPr>
            <a:r>
              <a:rPr lang="en" b="0" i="0" u="none" baseline="0">
                <a:cs typeface="Arial" charset="0"/>
              </a:rPr>
              <a:t>At the end of this module:</a:t>
            </a:r>
          </a:p>
          <a:p>
            <a:pPr marL="0" indent="0" algn="l" rtl="0" eaLnBrk="1" hangingPunct="1">
              <a:buFont typeface="Lucida Grande" charset="0"/>
              <a:buNone/>
            </a:pPr>
            <a:endParaRPr lang="en" altLang="fr-FR" dirty="0">
              <a:cs typeface="Arial" charset="0"/>
            </a:endParaRPr>
          </a:p>
          <a:p>
            <a:pPr algn="l" rtl="0"/>
            <a:r>
              <a:rPr lang="en" b="0" i="0" u="none" baseline="0">
                <a:cs typeface="Arial" charset="0"/>
              </a:rPr>
              <a:t>You will know what feedback is used for</a:t>
            </a:r>
          </a:p>
          <a:p>
            <a:endParaRPr lang="en" altLang="fr-FR" dirty="0" smtClean="0">
              <a:cs typeface="Arial" charset="0"/>
            </a:endParaRPr>
          </a:p>
          <a:p>
            <a:pPr algn="l" rtl="0"/>
            <a:r>
              <a:rPr lang="en" b="0" i="0" u="none" baseline="0">
                <a:cs typeface="Arial" charset="0"/>
              </a:rPr>
              <a:t>You will understand its usefulness/importance in the management system </a:t>
            </a:r>
          </a:p>
        </p:txBody>
      </p:sp>
      <p:sp>
        <p:nvSpPr>
          <p:cNvPr id="1536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89F5482F-0274-D141-871E-013E474B6CD3}" type="slidenum">
              <a:rPr>
                <a:solidFill>
                  <a:srgbClr val="898989"/>
                </a:solidFill>
                <a:ea typeface="Helvetica" charset="0"/>
                <a:cs typeface="Helvetica" charset="0"/>
              </a:rPr>
              <a:pPr algn="r" rtl="0"/>
              <a:t>2</a:t>
            </a:fld>
            <a:endParaRPr lang="en" altLang="fr-FR">
              <a:solidFill>
                <a:srgbClr val="898989"/>
              </a:solidFill>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en" sz="1000" b="0" i="0" u="none" baseline="0"/>
              <a:t>H3SE integration kit - TCG 5.3 – Feedback – V2</a:t>
            </a:r>
            <a:endParaRPr lang="en" altLang="fr-FR"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An actual situation</a:t>
            </a:r>
            <a:endParaRPr lang="en" dirty="0"/>
          </a:p>
        </p:txBody>
      </p:sp>
      <p:sp>
        <p:nvSpPr>
          <p:cNvPr id="16386" name="Espace réservé du texte 2"/>
          <p:cNvSpPr>
            <a:spLocks noGrp="1"/>
          </p:cNvSpPr>
          <p:nvPr>
            <p:ph type="body" sz="quarter" idx="12"/>
          </p:nvPr>
        </p:nvSpPr>
        <p:spPr>
          <a:xfrm>
            <a:off x="457200" y="1125538"/>
            <a:ext cx="8218488" cy="2735262"/>
          </a:xfrm>
        </p:spPr>
        <p:txBody>
          <a:bodyPr/>
          <a:lstStyle/>
          <a:p>
            <a:pPr marL="0" indent="0" algn="just" rtl="0">
              <a:buFont typeface="Lucida Grande" charset="0"/>
              <a:buNone/>
            </a:pPr>
            <a:r>
              <a:rPr lang="en" sz="1600" b="0" i="0" u="none" baseline="0">
                <a:cs typeface="Arial" charset="0"/>
              </a:rPr>
              <a:t>Jean has recently bought a motor bike. He always dreamed of having one and bought it with limited resources. Therefore, he had to settle for a deal.</a:t>
            </a:r>
          </a:p>
          <a:p>
            <a:pPr marL="0" indent="0" algn="just" rtl="0">
              <a:buFont typeface="Lucida Grande" charset="0"/>
              <a:buNone/>
            </a:pPr>
            <a:r>
              <a:rPr lang="en" sz="1600" b="0" i="0" u="none" baseline="0">
                <a:cs typeface="Arial" charset="0"/>
              </a:rPr>
              <a:t>After a few hundred kilometers, he realizes that the bike has "problems": at times, it loses power. </a:t>
            </a:r>
          </a:p>
          <a:p>
            <a:pPr marL="0" indent="0" algn="just" rtl="0">
              <a:buFont typeface="Lucida Grande" charset="0"/>
              <a:buNone/>
            </a:pPr>
            <a:r>
              <a:rPr lang="en" sz="1600" b="0" i="0" u="none" baseline="0">
                <a:cs typeface="Arial" charset="0"/>
              </a:rPr>
              <a:t>Jean has limited knowledge of mechanics, but he thinks it must be the spark plug, or the carburetor maybe...</a:t>
            </a:r>
          </a:p>
          <a:p>
            <a:pPr marL="0" indent="0" algn="just" rtl="0">
              <a:buFont typeface="Lucida Grande" charset="0"/>
              <a:buNone/>
            </a:pPr>
            <a:r>
              <a:rPr lang="en" sz="1600" b="0" i="0" u="none" baseline="0">
                <a:cs typeface="Arial" charset="0"/>
              </a:rPr>
              <a:t>Despite his limited knowledge, he is resourceful and thinks he can handle the problem himself. But he does not want to make mistakes that could worsen the vehicle's predicament, or worse, hurt him.</a:t>
            </a:r>
          </a:p>
        </p:txBody>
      </p:sp>
      <p:sp>
        <p:nvSpPr>
          <p:cNvPr id="1638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02F5579-01DB-734D-9A08-5853235CF9BF}" type="slidenum">
              <a:rPr>
                <a:solidFill>
                  <a:srgbClr val="898989"/>
                </a:solidFill>
                <a:ea typeface="Helvetica" charset="0"/>
                <a:cs typeface="Helvetica" charset="0"/>
              </a:rPr>
              <a:pPr algn="r" rtl="0"/>
              <a:t>3</a:t>
            </a:fld>
            <a:endParaRPr lang="en" altLang="fr-FR">
              <a:solidFill>
                <a:srgbClr val="898989"/>
              </a:solidFill>
              <a:ea typeface="Helvetica" charset="0"/>
              <a:cs typeface="Helvetica" charset="0"/>
            </a:endParaRPr>
          </a:p>
        </p:txBody>
      </p:sp>
      <p:sp>
        <p:nvSpPr>
          <p:cNvPr id="16388" name="ZoneTexte 5"/>
          <p:cNvSpPr txBox="1">
            <a:spLocks noChangeArrowheads="1"/>
          </p:cNvSpPr>
          <p:nvPr/>
        </p:nvSpPr>
        <p:spPr bwMode="auto">
          <a:xfrm>
            <a:off x="611560" y="4013200"/>
            <a:ext cx="8064128" cy="229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just" rtl="0"/>
            <a:r>
              <a:rPr lang="en" sz="1600" b="1" i="0" u="none" baseline="0"/>
              <a:t>Help Jean find solutions to his problem while ensuring his safety.</a:t>
            </a:r>
          </a:p>
          <a:p>
            <a:pPr algn="just" rtl="0"/>
            <a:endParaRPr lang="en" altLang="fr-FR" sz="1600" b="1" dirty="0"/>
          </a:p>
          <a:p>
            <a:pPr marL="285750" indent="-285750" algn="just" rtl="0">
              <a:spcBef>
                <a:spcPts val="300"/>
              </a:spcBef>
              <a:spcAft>
                <a:spcPts val="300"/>
              </a:spcAft>
              <a:buClr>
                <a:srgbClr val="A90025"/>
              </a:buClr>
              <a:buSzPct val="120000"/>
              <a:buFont typeface="Lucida Grande" charset="0"/>
              <a:buChar char="●"/>
            </a:pPr>
            <a:r>
              <a:rPr lang="en" sz="1600" b="0" i="0" u="none" baseline="0">
                <a:latin typeface="+mn-lt"/>
              </a:rPr>
              <a:t>How can he find the source of the problem by himself?</a:t>
            </a:r>
          </a:p>
          <a:p>
            <a:pPr marL="285750" indent="-285750" algn="just" rtl="0">
              <a:spcBef>
                <a:spcPts val="300"/>
              </a:spcBef>
              <a:spcAft>
                <a:spcPts val="300"/>
              </a:spcAft>
              <a:buClr>
                <a:srgbClr val="A90025"/>
              </a:buClr>
              <a:buSzPct val="120000"/>
              <a:buFont typeface="Lucida Grande" charset="0"/>
              <a:buChar char="●"/>
            </a:pPr>
            <a:endParaRPr lang="en" altLang="fr-FR" sz="1600" dirty="0">
              <a:latin typeface="+mn-lt"/>
            </a:endParaRPr>
          </a:p>
          <a:p>
            <a:pPr marL="285750" indent="-285750" algn="just" rtl="0">
              <a:spcBef>
                <a:spcPts val="300"/>
              </a:spcBef>
              <a:spcAft>
                <a:spcPts val="300"/>
              </a:spcAft>
              <a:buClr>
                <a:srgbClr val="A90025"/>
              </a:buClr>
              <a:buSzPct val="120000"/>
              <a:buFont typeface="Lucida Grande" charset="0"/>
              <a:buChar char="●"/>
            </a:pPr>
            <a:r>
              <a:rPr lang="en" sz="1600" b="0" i="0" u="none" baseline="0">
                <a:latin typeface="+mn-lt"/>
              </a:rPr>
              <a:t>And, once he has found the problem, how will he be able to find the resources to fix it? </a:t>
            </a:r>
          </a:p>
          <a:p>
            <a:pPr algn="just" rtl="0"/>
            <a:endParaRPr lang="en" altLang="fr-FR" sz="1600" b="1" dirty="0"/>
          </a:p>
        </p:txBody>
      </p:sp>
      <p:sp>
        <p:nvSpPr>
          <p:cNvPr id="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en" sz="1000" b="0" i="0" u="none" baseline="0" dirty="0"/>
              <a:t>H3SE integration kit - TCG 5.3 – Feedback – V2</a:t>
            </a:r>
            <a:endParaRPr lang="en"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DIR GR SEC 017</a:t>
            </a:r>
            <a:endParaRPr lang="en" dirty="0"/>
          </a:p>
        </p:txBody>
      </p:sp>
      <p:sp>
        <p:nvSpPr>
          <p:cNvPr id="1741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A292EFB-6BE2-564C-A49F-0E8221311FD4}" type="slidenum">
              <a:rPr>
                <a:solidFill>
                  <a:srgbClr val="898989"/>
                </a:solidFill>
                <a:ea typeface="Helvetica" charset="0"/>
                <a:cs typeface="Helvetica" charset="0"/>
              </a:rPr>
              <a:pPr algn="r" rtl="0"/>
              <a:t>4</a:t>
            </a:fld>
            <a:endParaRPr lang="en" altLang="fr-FR">
              <a:solidFill>
                <a:srgbClr val="898989"/>
              </a:solidFill>
              <a:ea typeface="Helvetica" charset="0"/>
              <a:cs typeface="Helvetica" charset="0"/>
            </a:endParaRPr>
          </a:p>
        </p:txBody>
      </p:sp>
      <p:pic>
        <p:nvPicPr>
          <p:cNvPr id="17411" name="Imag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88" y="1298575"/>
            <a:ext cx="3338512"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Image 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824288" y="117475"/>
            <a:ext cx="5211762" cy="669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en" sz="1000" b="0" i="0" u="none" baseline="0" dirty="0"/>
              <a:t>H3SE integration kit - TCG 5.3 – Feedback – V2</a:t>
            </a:r>
            <a:endParaRPr lang="en"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HOW FEEDBACK WORKS IN A REFINERY</a:t>
            </a:r>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98CB2EF1-4BB5-8A44-85D0-A75193637B17}" type="slidenum">
              <a:rPr/>
              <a:pPr algn="r" rtl="0"/>
              <a:t>5</a:t>
            </a:fld>
            <a:endParaRPr lang="en" altLang="fr-FR"/>
          </a:p>
        </p:txBody>
      </p:sp>
      <p:pic>
        <p:nvPicPr>
          <p:cNvPr id="6" name="Image 5"/>
          <p:cNvPicPr>
            <a:picLocks noChangeAspect="1"/>
          </p:cNvPicPr>
          <p:nvPr/>
        </p:nvPicPr>
        <p:blipFill rotWithShape="1">
          <a:blip r:embed="rId3">
            <a:extLst>
              <a:ext uri="{28A0092B-C50C-407E-A947-70E740481C1C}">
                <a14:useLocalDpi xmlns="" xmlns:a14="http://schemas.microsoft.com/office/drawing/2010/main" val="0"/>
              </a:ext>
            </a:extLst>
          </a:blip>
          <a:srcRect l="9838" t="7160" r="6688" b="17240"/>
          <a:stretch/>
        </p:blipFill>
        <p:spPr>
          <a:xfrm>
            <a:off x="750020" y="1500535"/>
            <a:ext cx="7632848" cy="4320480"/>
          </a:xfrm>
          <a:prstGeom prst="rect">
            <a:avLst/>
          </a:prstGeom>
        </p:spPr>
      </p:pic>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en" sz="1000" b="0" i="0" u="none" baseline="0" dirty="0"/>
              <a:t>H3SE integration kit - TCG 5.3 – Feedback – V2</a:t>
            </a:r>
            <a:endParaRPr lang="en" altLang="fr-FR" sz="1000" dirty="0"/>
          </a:p>
        </p:txBody>
      </p:sp>
    </p:spTree>
    <p:extLst>
      <p:ext uri="{BB962C8B-B14F-4D97-AF65-F5344CB8AC3E}">
        <p14:creationId xmlns="" xmlns:p14="http://schemas.microsoft.com/office/powerpoint/2010/main" val="3698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635000"/>
          </a:xfrm>
        </p:spPr>
        <p:txBody>
          <a:bodyPr/>
          <a:lstStyle/>
          <a:p>
            <a:pPr algn="l" rtl="0"/>
            <a:r>
              <a:rPr lang="en" b="1" i="0" u="none" baseline="0"/>
              <a:t>Feedback example – Overturned crane</a:t>
            </a:r>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98CB2EF1-4BB5-8A44-85D0-A75193637B17}" type="slidenum">
              <a:rPr/>
              <a:pPr algn="r" rtl="0"/>
              <a:t>6</a:t>
            </a:fld>
            <a:endParaRPr lang="en" altLang="fr-FR"/>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18338" y="836712"/>
            <a:ext cx="6296212" cy="5393951"/>
          </a:xfrm>
          <a:prstGeom prst="rect">
            <a:avLst/>
          </a:prstGeom>
        </p:spPr>
      </p:pic>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en" sz="1000" b="0" i="0" u="none" baseline="0" dirty="0"/>
              <a:t>H3SE integration kit - TCG 5.3 – Feedback – V2</a:t>
            </a:r>
            <a:endParaRPr lang="en" altLang="fr-FR" sz="1000" dirty="0"/>
          </a:p>
        </p:txBody>
      </p:sp>
    </p:spTree>
    <p:extLst>
      <p:ext uri="{BB962C8B-B14F-4D97-AF65-F5344CB8AC3E}">
        <p14:creationId xmlns="" xmlns:p14="http://schemas.microsoft.com/office/powerpoint/2010/main" val="535551790"/>
      </p:ext>
    </p:extLst>
  </p:cSld>
  <p:clrMapOvr>
    <a:masterClrMapping/>
  </p:clrMapOvr>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1</TotalTime>
  <Words>270</Words>
  <Application>Microsoft Office PowerPoint</Application>
  <PresentationFormat>Affichage à l'écran (4:3)</PresentationFormat>
  <Paragraphs>35</Paragraphs>
  <Slides>6</Slides>
  <Notes>3</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TOTAL-EN-dark red template</vt:lpstr>
      <vt:lpstr>Feedback</vt:lpstr>
      <vt:lpstr>Module objectives</vt:lpstr>
      <vt:lpstr>An actual situation</vt:lpstr>
      <vt:lpstr>DIR GR SEC 017</vt:lpstr>
      <vt:lpstr>HOW FEEDBACK WORKS IN A REFINERY</vt:lpstr>
      <vt:lpstr>Feedback example – Overturned crane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dc:title>
  <dc:creator>J0489914</dc:creator>
  <cp:lastModifiedBy>J0489914</cp:lastModifiedBy>
  <cp:revision>1</cp:revision>
  <dcterms:created xsi:type="dcterms:W3CDTF">2017-09-22T14:29:18Z</dcterms:created>
  <dcterms:modified xsi:type="dcterms:W3CDTF">2017-09-22T14:31:07Z</dcterms:modified>
</cp:coreProperties>
</file>