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  <a:srgbClr val="ABCE36"/>
    <a:srgbClr val="0024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8" autoAdjust="0"/>
    <p:restoredTop sz="94692" autoAdjust="0"/>
  </p:normalViewPr>
  <p:slideViewPr>
    <p:cSldViewPr snapToObjects="1" showGuides="1">
      <p:cViewPr varScale="1">
        <p:scale>
          <a:sx n="102" d="100"/>
          <a:sy n="102" d="100"/>
        </p:scale>
        <p:origin x="-96" y="-156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21/09/2017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ED22A-A7E2-3C4A-8D5E-9744A32ABDB4}" type="slidenum">
              <a:rPr lang="fr-FR" altLang="fr-FR" smtClean="0"/>
              <a:pPr/>
              <a:t>2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4068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ED22A-A7E2-3C4A-8D5E-9744A32ABDB4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97246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ED22A-A7E2-3C4A-8D5E-9744A32ABDB4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210660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les styles des sous-titres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TOTAL_LOGO_bandeau_01_haut_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 smtClean="0"/>
              <a:t>Bar graph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 smtClean="0"/>
              <a:t>Ring graph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spcBef>
                <a:spcPct val="50000"/>
              </a:spcBef>
              <a:buNone/>
              <a:defRPr sz="1600"/>
            </a:lvl1pPr>
          </a:lstStyle>
          <a:p>
            <a:pPr algn="ctr">
              <a:spcBef>
                <a:spcPct val="50000"/>
              </a:spcBef>
            </a:pPr>
            <a:r>
              <a:rPr lang="en-GB" sz="1600" dirty="0" smtClean="0">
                <a:cs typeface="Arial"/>
              </a:rPr>
              <a:t>Ring graph title</a:t>
            </a:r>
            <a:endParaRPr lang="en-GB" sz="1600" dirty="0">
              <a:cs typeface="Arial"/>
            </a:endParaRP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Table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US" dirty="0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</p:txBody>
      </p:sp>
      <p:pic>
        <p:nvPicPr>
          <p:cNvPr id="11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087" y="6374892"/>
            <a:ext cx="1008000" cy="402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3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ea typeface="+mj-ea"/>
              </a:rPr>
              <a:t>REX (Retour d’Expérience)</a:t>
            </a:r>
            <a:endParaRPr lang="fr-FR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r>
              <a:rPr lang="fr-FR" altLang="fr-FR" dirty="0" smtClean="0">
                <a:cs typeface="Arial" pitchFamily="34" charset="0"/>
              </a:rPr>
              <a:t>Formation Sécurité des Nouveaux Embauchés</a:t>
            </a:r>
          </a:p>
          <a:p>
            <a:pPr eaLnBrk="1" hangingPunct="1"/>
            <a:r>
              <a:rPr lang="fr-FR" altLang="fr-FR" dirty="0" smtClean="0">
                <a:cs typeface="Arial" charset="0"/>
              </a:rPr>
              <a:t>Module </a:t>
            </a:r>
            <a:r>
              <a:rPr lang="fr-FR" altLang="fr-FR" dirty="0">
                <a:cs typeface="Arial" charset="0"/>
              </a:rPr>
              <a:t>TCG 5.3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Les objectifs du module</a:t>
            </a:r>
            <a:endParaRPr lang="fr-FR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844675"/>
            <a:ext cx="8218488" cy="2735263"/>
          </a:xfrm>
        </p:spPr>
        <p:txBody>
          <a:bodyPr/>
          <a:lstStyle/>
          <a:p>
            <a:pPr marL="0" indent="0" eaLnBrk="1" hangingPunct="1">
              <a:buFont typeface="Lucida Grande" charset="0"/>
              <a:buNone/>
            </a:pPr>
            <a:r>
              <a:rPr lang="fr-FR" altLang="fr-FR" dirty="0">
                <a:cs typeface="Arial" charset="0"/>
              </a:rPr>
              <a:t>A l’issue de ce module:</a:t>
            </a:r>
          </a:p>
          <a:p>
            <a:pPr marL="0" indent="0" eaLnBrk="1" hangingPunct="1">
              <a:buFont typeface="Lucida Grande" charset="0"/>
              <a:buNone/>
            </a:pPr>
            <a:endParaRPr lang="fr-FR" altLang="fr-FR" dirty="0">
              <a:cs typeface="Arial" charset="0"/>
            </a:endParaRPr>
          </a:p>
          <a:p>
            <a:r>
              <a:rPr lang="fr-FR" altLang="fr-FR" dirty="0">
                <a:cs typeface="Arial" charset="0"/>
              </a:rPr>
              <a:t>Vous saurez à quoi sert le retour d’expérience</a:t>
            </a:r>
          </a:p>
          <a:p>
            <a:endParaRPr lang="fr-FR" altLang="fr-FR" dirty="0" smtClean="0">
              <a:cs typeface="Arial" charset="0"/>
            </a:endParaRPr>
          </a:p>
          <a:p>
            <a:r>
              <a:rPr lang="fr-FR" altLang="fr-FR" dirty="0" smtClean="0">
                <a:cs typeface="Arial" charset="0"/>
              </a:rPr>
              <a:t>Vous </a:t>
            </a:r>
            <a:r>
              <a:rPr lang="fr-FR" altLang="fr-FR" dirty="0">
                <a:cs typeface="Arial" charset="0"/>
              </a:rPr>
              <a:t>aurez compris son utilité / importance dans le système de management </a:t>
            </a: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9F5482F-0274-D141-871E-013E474B6CD3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altLang="fr-FR" sz="900" dirty="0" smtClean="0"/>
              <a:t>Kit intégration H3SE - TCG 5.3 – REX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Une situation concrète</a:t>
            </a:r>
            <a:endParaRPr lang="fr-FR" dirty="0"/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2735262"/>
          </a:xfrm>
        </p:spPr>
        <p:txBody>
          <a:bodyPr/>
          <a:lstStyle/>
          <a:p>
            <a:pPr marL="0" indent="0" algn="just">
              <a:buFont typeface="Lucida Grande" charset="0"/>
              <a:buNone/>
            </a:pPr>
            <a:r>
              <a:rPr lang="fr-FR" altLang="fr-FR" sz="1600" dirty="0">
                <a:cs typeface="Arial" charset="0"/>
              </a:rPr>
              <a:t>Depuis peu, Jean possède une moto. Il a toujours rêvé d’en avoir une et l’a </a:t>
            </a:r>
            <a:r>
              <a:rPr lang="fr-FR" altLang="fr-FR" sz="1600" dirty="0" smtClean="0">
                <a:cs typeface="Arial" charset="0"/>
              </a:rPr>
              <a:t>achetée </a:t>
            </a:r>
            <a:r>
              <a:rPr lang="fr-FR" altLang="fr-FR" sz="1600" dirty="0">
                <a:cs typeface="Arial" charset="0"/>
              </a:rPr>
              <a:t>avec des moyens </a:t>
            </a:r>
            <a:r>
              <a:rPr lang="fr-FR" altLang="fr-FR" sz="1600" dirty="0" smtClean="0">
                <a:cs typeface="Arial" charset="0"/>
              </a:rPr>
              <a:t>limités. Par conséquent, </a:t>
            </a:r>
            <a:r>
              <a:rPr lang="fr-FR" altLang="fr-FR" sz="1600" dirty="0">
                <a:cs typeface="Arial" charset="0"/>
              </a:rPr>
              <a:t>il a dû se contenter d’une occasion.</a:t>
            </a:r>
          </a:p>
          <a:p>
            <a:pPr marL="0" indent="0" algn="just">
              <a:buFont typeface="Lucida Grande" charset="0"/>
              <a:buNone/>
            </a:pPr>
            <a:r>
              <a:rPr lang="fr-FR" altLang="fr-FR" sz="1600" dirty="0">
                <a:cs typeface="Arial" charset="0"/>
              </a:rPr>
              <a:t>Après quelques centaines de </a:t>
            </a:r>
            <a:r>
              <a:rPr lang="fr-FR" altLang="fr-FR" sz="1600" dirty="0" smtClean="0">
                <a:cs typeface="Arial" charset="0"/>
              </a:rPr>
              <a:t>kilomètres, </a:t>
            </a:r>
            <a:r>
              <a:rPr lang="fr-FR" altLang="fr-FR" sz="1600" dirty="0">
                <a:cs typeface="Arial" charset="0"/>
              </a:rPr>
              <a:t>il se rend compte que la moto a des « ratés </a:t>
            </a:r>
            <a:r>
              <a:rPr lang="fr-FR" altLang="fr-FR" sz="1600" dirty="0" smtClean="0">
                <a:cs typeface="Arial" charset="0"/>
              </a:rPr>
              <a:t>» : par moments, </a:t>
            </a:r>
            <a:r>
              <a:rPr lang="fr-FR" altLang="fr-FR" sz="1600" dirty="0">
                <a:cs typeface="Arial" charset="0"/>
              </a:rPr>
              <a:t>elle perd de la puissance. </a:t>
            </a:r>
          </a:p>
          <a:p>
            <a:pPr marL="0" indent="0" algn="just">
              <a:buFont typeface="Lucida Grande" charset="0"/>
              <a:buNone/>
            </a:pPr>
            <a:r>
              <a:rPr lang="fr-FR" altLang="fr-FR" sz="1600" dirty="0">
                <a:cs typeface="Arial" charset="0"/>
              </a:rPr>
              <a:t>Jean a une connaissance limitée en mécanique, mais il pense que cela doit venir de la bougie d’allumage, ou du carburateur peut-être…</a:t>
            </a:r>
          </a:p>
          <a:p>
            <a:pPr marL="0" indent="0" algn="just">
              <a:buFont typeface="Lucida Grande" charset="0"/>
              <a:buNone/>
            </a:pPr>
            <a:r>
              <a:rPr lang="fr-FR" altLang="fr-FR" sz="1600" dirty="0">
                <a:cs typeface="Arial" charset="0"/>
              </a:rPr>
              <a:t>Malgré ses connaissances limitées, il est débrouillard et pense qu’il peut s’occuper lui-même du problème. Mais il ne veut pas faire d’erreurs qui risqueraient d’empirer la situation de son </a:t>
            </a:r>
            <a:r>
              <a:rPr lang="fr-FR" altLang="fr-FR" sz="1600" dirty="0" smtClean="0">
                <a:cs typeface="Arial" charset="0"/>
              </a:rPr>
              <a:t>véhicule ou, pire, </a:t>
            </a:r>
            <a:r>
              <a:rPr lang="fr-FR" altLang="fr-FR" sz="1600" dirty="0">
                <a:cs typeface="Arial" charset="0"/>
              </a:rPr>
              <a:t>de le blesser.</a:t>
            </a:r>
          </a:p>
        </p:txBody>
      </p:sp>
      <p:sp>
        <p:nvSpPr>
          <p:cNvPr id="16387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02F5579-01DB-734D-9A08-5853235CF9BF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fr-FR" altLang="fr-FR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6388" name="ZoneTexte 5"/>
          <p:cNvSpPr txBox="1">
            <a:spLocks noChangeArrowheads="1"/>
          </p:cNvSpPr>
          <p:nvPr/>
        </p:nvSpPr>
        <p:spPr bwMode="auto">
          <a:xfrm>
            <a:off x="611560" y="4013200"/>
            <a:ext cx="806412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/>
            <a:r>
              <a:rPr lang="fr-FR" altLang="fr-FR" sz="1600" b="1" dirty="0"/>
              <a:t>Aidez Jean à trouver des solutions à son problème tout en assurant sa sécurité.</a:t>
            </a:r>
          </a:p>
          <a:p>
            <a:pPr algn="just"/>
            <a:endParaRPr lang="fr-FR" altLang="fr-FR" sz="1600" b="1" dirty="0"/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fr-FR" altLang="fr-FR" sz="1600" dirty="0">
                <a:latin typeface="+mn-lt"/>
              </a:rPr>
              <a:t>Comment peut-il faire pour trouver la réponse à l’origine du dysfonctionnement par lui-même ?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endParaRPr lang="fr-FR" altLang="fr-FR" sz="1600" dirty="0">
              <a:latin typeface="+mn-lt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fr-FR" altLang="fr-FR" sz="1600" dirty="0">
                <a:latin typeface="+mn-lt"/>
              </a:rPr>
              <a:t>Et, une fois qu’il a trouvé la réponse, comment va-t-il pouvoir faire pour trouver des ressources sur la manière de le réparer ? </a:t>
            </a:r>
          </a:p>
          <a:p>
            <a:pPr algn="just"/>
            <a:endParaRPr lang="fr-FR" altLang="fr-FR" sz="1600" b="1" dirty="0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altLang="fr-FR" sz="900" dirty="0" smtClean="0"/>
              <a:t>Kit intégration H3SE - TCG 5.3 – REX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DIR GR SEC 017</a:t>
            </a:r>
            <a:endParaRPr lang="fr-FR" dirty="0"/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A292EFB-6BE2-564C-A49F-0E8221311FD4}" type="slidenum">
              <a:rPr lang="fr-FR" altLang="fr-FR"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fr-FR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98575"/>
            <a:ext cx="33385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117475"/>
            <a:ext cx="5211762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altLang="fr-FR" sz="900" dirty="0" smtClean="0"/>
              <a:t>Kit intégration H3SE - TCG 5.3 – REX – V2</a:t>
            </a:r>
            <a:endParaRPr lang="fr-FR" alt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 D’UN REX DANS UNE RAFFINERIE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fld id="{98CB2EF1-4BB5-8A44-85D0-A75193637B17}" type="slidenum">
              <a:rPr lang="fr-FR" altLang="fr-FR" smtClean="0">
                <a:solidFill>
                  <a:srgbClr val="898989"/>
                </a:solidFill>
                <a:latin typeface="Arial" charset="0"/>
                <a:ea typeface="Helvetica" charset="0"/>
                <a:cs typeface="Helvetica" charset="0"/>
              </a:rPr>
              <a:pPr/>
              <a:t>5</a:t>
            </a:fld>
            <a:endParaRPr lang="fr-FR" altLang="fr-FR" dirty="0">
              <a:solidFill>
                <a:srgbClr val="898989"/>
              </a:solidFill>
              <a:latin typeface="Arial" charset="0"/>
              <a:ea typeface="Helvetica" charset="0"/>
              <a:cs typeface="Helvetica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38" t="7160" r="6688" b="17240"/>
          <a:stretch/>
        </p:blipFill>
        <p:spPr>
          <a:xfrm>
            <a:off x="750020" y="1500535"/>
            <a:ext cx="7632848" cy="4320480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altLang="fr-FR" sz="900" dirty="0" smtClean="0"/>
              <a:t>Kit intégration H3SE - TCG 5.3 – REX – V2</a:t>
            </a:r>
            <a:endParaRPr lang="fr-FR" altLang="fr-FR" sz="900" dirty="0"/>
          </a:p>
        </p:txBody>
      </p:sp>
    </p:spTree>
    <p:extLst>
      <p:ext uri="{BB962C8B-B14F-4D97-AF65-F5344CB8AC3E}">
        <p14:creationId xmlns="" xmlns:p14="http://schemas.microsoft.com/office/powerpoint/2010/main" val="369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35000"/>
          </a:xfrm>
        </p:spPr>
        <p:txBody>
          <a:bodyPr/>
          <a:lstStyle/>
          <a:p>
            <a:r>
              <a:rPr lang="fr-FR" dirty="0" smtClean="0"/>
              <a:t>exemple de REX – Renversement d’une grue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fld id="{98CB2EF1-4BB5-8A44-85D0-A75193637B17}" type="slidenum">
              <a:rPr lang="fr-FR" altLang="fr-FR" smtClean="0">
                <a:solidFill>
                  <a:srgbClr val="898989"/>
                </a:solidFill>
                <a:latin typeface="Arial" charset="0"/>
                <a:ea typeface="Helvetica" charset="0"/>
                <a:cs typeface="Helvetica" charset="0"/>
              </a:rPr>
              <a:pPr/>
              <a:t>6</a:t>
            </a:fld>
            <a:endParaRPr lang="fr-FR" altLang="fr-FR" dirty="0">
              <a:solidFill>
                <a:srgbClr val="898989"/>
              </a:solidFill>
              <a:latin typeface="Arial" charset="0"/>
              <a:ea typeface="Helvetica" charset="0"/>
              <a:cs typeface="Helvetica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38" y="836712"/>
            <a:ext cx="6296212" cy="5393951"/>
          </a:xfrm>
          <a:prstGeom prst="rect">
            <a:avLst/>
          </a:prstGeom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429496729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altLang="fr-FR" sz="900" dirty="0" smtClean="0"/>
              <a:t>Kit intégration H3SE - TCG 5.3 – REX – V2</a:t>
            </a:r>
            <a:endParaRPr lang="fr-FR" altLang="fr-FR" sz="900" dirty="0"/>
          </a:p>
        </p:txBody>
      </p:sp>
    </p:spTree>
    <p:extLst>
      <p:ext uri="{BB962C8B-B14F-4D97-AF65-F5344CB8AC3E}">
        <p14:creationId xmlns="" xmlns:p14="http://schemas.microsoft.com/office/powerpoint/2010/main" val="535551790"/>
      </p:ext>
    </p:extLst>
  </p:cSld>
  <p:clrMapOvr>
    <a:masterClrMapping/>
  </p:clrMapOvr>
</p:sld>
</file>

<file path=ppt/theme/theme1.xml><?xml version="1.0" encoding="utf-8"?>
<a:theme xmlns:a="http://schemas.openxmlformats.org/drawingml/2006/main" name="TOTAL-FR-modele rouge 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FR PPT ROUGE FONCE LOGO.pptx" id="{61CC4C7C-92FC-429F-A50D-CFA4B2695BBB}" vid="{B8EC27D0-A928-40AB-9C2D-136AEEA527D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TOTAL-FR-modele rouge fonce</Template>
  <TotalTime>1</TotalTime>
  <Words>199</Words>
  <Application>Microsoft Office PowerPoint</Application>
  <PresentationFormat>Affichage à l'écran (4:3)</PresentationFormat>
  <Paragraphs>35</Paragraphs>
  <Slides>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TOTAL-FR-modele rouge fonce</vt:lpstr>
      <vt:lpstr>REX (Retour d’Expérience)</vt:lpstr>
      <vt:lpstr>Les objectifs du module</vt:lpstr>
      <vt:lpstr>Une situation concrète</vt:lpstr>
      <vt:lpstr>DIR GR SEC 017</vt:lpstr>
      <vt:lpstr>DÉROULEMENT D’UN REX DANS UNE RAFFINERIE</vt:lpstr>
      <vt:lpstr>exemple de REX – Renversement d’une grue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REX (Retour d’Expérience)</dc:title>
  <dc:creator>J0489914</dc:creator>
  <cp:lastModifiedBy>J0489914</cp:lastModifiedBy>
  <cp:revision>1</cp:revision>
  <dcterms:created xsi:type="dcterms:W3CDTF">2017-09-21T14:34:59Z</dcterms:created>
  <dcterms:modified xsi:type="dcterms:W3CDTF">2017-09-21T14:36:50Z</dcterms:modified>
</cp:coreProperties>
</file>