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274" r:id="rId2"/>
    <p:sldId id="265" r:id="rId3"/>
    <p:sldId id="266" r:id="rId4"/>
    <p:sldId id="275" r:id="rId5"/>
    <p:sldId id="276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AF"/>
    <a:srgbClr val="124F96"/>
    <a:srgbClr val="F4F0EF"/>
    <a:srgbClr val="E7851D"/>
    <a:srgbClr val="133C75"/>
    <a:srgbClr val="BD2B0B"/>
    <a:srgbClr val="7ABFC0"/>
    <a:srgbClr val="CAEB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854" autoAdjust="0"/>
    <p:restoredTop sz="94692" autoAdjust="0"/>
  </p:normalViewPr>
  <p:slideViewPr>
    <p:cSldViewPr snapToObjects="1">
      <p:cViewPr>
        <p:scale>
          <a:sx n="60" d="100"/>
          <a:sy n="60" d="100"/>
        </p:scale>
        <p:origin x="-180" y="-408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B708019-FC43-8A41-83E7-0829D96111D3}" type="datetimeFigureOut">
              <a:rPr lang="fr-FR" altLang="fr-FR"/>
              <a:pPr/>
              <a:t>11/07/2017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0CE2956-A4B9-4F42-80EB-783C04464CA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05814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6A01528C-1DFE-814E-BAA5-D8E22030F19C}" type="datetimeFigureOut">
              <a:rPr lang="fr-FR" altLang="fr-FR"/>
              <a:pPr/>
              <a:t>11/07/2017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3D33FD0-5626-F147-AFD2-06F17FFF600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1333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03D33FD0-5626-F147-AFD2-06F17FFF600E}" type="slidenum">
              <a:rPr/>
              <a:pPr/>
              <a:t>2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1957695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03D33FD0-5626-F147-AFD2-06F17FFF600E}" type="slidenum">
              <a:rPr/>
              <a:pPr/>
              <a:t>7</a:t>
            </a:fld>
            <a:endParaRPr lang="ar" altLang="fr-FR"/>
          </a:p>
        </p:txBody>
      </p:sp>
    </p:spTree>
    <p:extLst>
      <p:ext uri="{BB962C8B-B14F-4D97-AF65-F5344CB8AC3E}">
        <p14:creationId xmlns:p14="http://schemas.microsoft.com/office/powerpoint/2010/main" val="379618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031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5AB321-EA63-A841-8B91-0EB04ED0487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3373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826953C8-9041-DE46-84B0-3A70C6D43B8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76249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F5550A2-B81E-1F4F-A329-08474C80F0FC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97030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D5C673-01B4-F044-844F-3F09E53BC22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862976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85E88D1-7461-8A4F-BE82-5671D7E5719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8797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9DA2EF5-75CE-9E49-9D54-836F86A5DF55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5772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AC58E75E-BD93-D541-965E-BC77A676E63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6074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7DE2F30-E45E-6D48-A5D4-99A67F5D6D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098392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407B183-584B-214D-8199-A3A56BD67AE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09149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5.4 – STOP card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72D29FEF-7B92-B94C-A431-27E3D518FEA7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 eaLnBrk="1" hangingPunct="1"/>
            <a:endParaRPr lang="ar" alt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187450" y="2106613"/>
            <a:ext cx="7277100" cy="1487487"/>
          </a:xfrm>
        </p:spPr>
        <p:txBody>
          <a:bodyPr/>
          <a:lstStyle/>
          <a:p>
            <a:pPr algn="r" rtl="1" eaLnBrk="1" fontAlgn="auto" hangingPunct="1">
              <a:spcAft>
                <a:spcPts val="0"/>
              </a:spcAft>
              <a:defRPr/>
            </a:pPr>
            <a:r>
              <a:rPr lang="ar" b="1" i="0" u="none" baseline="0">
                <a:ea typeface="+mj-ea"/>
              </a:rPr>
              <a:t>بطاقة التوقف "Stop Card"</a:t>
            </a:r>
            <a:endParaRPr lang="ar" dirty="0">
              <a:ea typeface="+mj-ea"/>
            </a:endParaRP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algn="r" rtl="1" eaLnBrk="1" hangingPunct="1"/>
            <a:r>
              <a:rPr lang="ar" b="0" i="0" u="none" baseline="0" dirty="0">
                <a:cs typeface="Arial" charset="0"/>
              </a:rPr>
              <a:t>مجموعة دمج الصحة والسلامة والأمن والمجتمع والبيئة </a:t>
            </a:r>
            <a:r>
              <a:rPr lang="ar" b="0" i="0" u="none" baseline="0" dirty="0" smtClean="0">
                <a:cs typeface="Arial" charset="0"/>
              </a:rPr>
              <a:t>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b="0" i="0" u="none" baseline="0" dirty="0" smtClean="0">
                <a:cs typeface="Arial" charset="0"/>
              </a:rPr>
              <a:t>)</a:t>
            </a:r>
            <a:endParaRPr lang="ar" b="0" i="0" u="none" baseline="0" dirty="0">
              <a:cs typeface="Arial" charset="0"/>
            </a:endParaRPr>
          </a:p>
          <a:p>
            <a:pPr algn="r" rtl="1" eaLnBrk="1" hangingPunct="1"/>
            <a:r>
              <a:rPr lang="ar" b="0" i="0" u="none" baseline="0" dirty="0">
                <a:cs typeface="Arial" charset="0"/>
              </a:rPr>
              <a:t>وحدة المناهج الدراسية الأساسية العامة 5.4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ar" altLang="fr-FR" cap="none">
              <a:cs typeface="Arial" charset="0"/>
            </a:endParaRPr>
          </a:p>
        </p:txBody>
      </p:sp>
      <p:sp>
        <p:nvSpPr>
          <p:cNvPr id="21506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B9935EEB-B651-A444-8639-A3187483171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10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21507" name="Imag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157163"/>
            <a:ext cx="25939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9" name="Imag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0350" y="144463"/>
            <a:ext cx="6235700" cy="666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 eaLnBrk="1" hangingPunct="1">
              <a:defRPr/>
            </a:pPr>
            <a:r>
              <a:rPr lang="ar" b="1" i="0" u="none" baseline="0"/>
              <a:t>أهداف الوحدة</a:t>
            </a:r>
            <a:endParaRPr lang="ar" dirty="0"/>
          </a:p>
        </p:txBody>
      </p:sp>
      <p:sp>
        <p:nvSpPr>
          <p:cNvPr id="1536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844675"/>
            <a:ext cx="8362950" cy="3456533"/>
          </a:xfrm>
        </p:spPr>
        <p:txBody>
          <a:bodyPr/>
          <a:lstStyle/>
          <a:p>
            <a:pPr marL="0" indent="0" algn="just" rtl="1" eaLnBrk="1" hangingPunct="1">
              <a:buFont typeface="Lucida Grande" charset="0"/>
              <a:buNone/>
            </a:pPr>
            <a:r>
              <a:rPr lang="ar" b="0" i="0" u="none" baseline="0">
                <a:cs typeface="Arial" charset="0"/>
              </a:rPr>
              <a:t>بعد الانتهاء من هذه الوحدة، سوف تكون قادرًا على:</a:t>
            </a:r>
          </a:p>
          <a:p>
            <a:pPr marL="0" indent="0" algn="just" rtl="1" eaLnBrk="1" hangingPunct="1">
              <a:buFont typeface="Lucida Grande" charset="0"/>
              <a:buNone/>
            </a:pPr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فهم المقصود باستخدام بطاقة التوقف "Stop Card".</a:t>
            </a:r>
          </a:p>
          <a:p>
            <a:pPr algn="just" rtl="1"/>
            <a:endParaRPr lang="ar" altLang="fr-FR" dirty="0" smtClean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معرفة استخدام بطاقة التوقف "Stop Card" في الحالات البسيطة.</a:t>
            </a:r>
          </a:p>
          <a:p>
            <a:pPr algn="just" rtl="1"/>
            <a:endParaRPr lang="ar" altLang="fr-FR" dirty="0" smtClean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معرفة أنه لا توجد عقوبات في حالة سوء الاستخدام.</a:t>
            </a:r>
          </a:p>
        </p:txBody>
      </p:sp>
      <p:sp>
        <p:nvSpPr>
          <p:cNvPr id="1536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895B3781-AAF4-2F46-A557-B14342AA363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b="0" i="0" u="none" baseline="0" dirty="0"/>
              <a:t>مجموعة دمج الصحة والسلامة والأمن والمجتمع والبيئة </a:t>
            </a:r>
            <a:r>
              <a:rPr lang="ar" b="0" i="0" u="none" baseline="0" dirty="0" smtClean="0"/>
              <a:t>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b="0" i="0" u="none" baseline="0" dirty="0" smtClean="0"/>
              <a:t>) </a:t>
            </a:r>
            <a:r>
              <a:rPr lang="ar" b="0" i="0" u="none" baseline="0" dirty="0"/>
              <a:t>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بطاقة التوقف "Stop Card"، من أجل ماذا؟</a:t>
            </a:r>
            <a:endParaRPr lang="ar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484313"/>
            <a:ext cx="8218488" cy="3240087"/>
          </a:xfrm>
        </p:spPr>
        <p:txBody>
          <a:bodyPr/>
          <a:lstStyle/>
          <a:p>
            <a:pPr marL="0" indent="0" algn="just" rtl="1">
              <a:buFont typeface="Lucida Grande" charset="0"/>
              <a:buNone/>
            </a:pPr>
            <a:r>
              <a:rPr lang="ar" b="1" i="0" u="none" baseline="0">
                <a:cs typeface="Arial" charset="0"/>
              </a:rPr>
              <a:t>قُم بإعطاء الجميع وسائل التدخل وشجعهم على القيام بذلك من أجل إحراز تقدم في مجال السلامة.</a:t>
            </a:r>
          </a:p>
          <a:p>
            <a:pPr marL="0" indent="0" algn="just" rtl="1">
              <a:buFont typeface="Lucida Grande" charset="0"/>
              <a:buNone/>
            </a:pPr>
            <a:endParaRPr lang="ar" altLang="fr-FR" b="1" dirty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يمكن تفادي كافة الحوادث. ويشتمل ذلك أيضا على اليقظة المشتركة، من أجلنا نحن، من أجل زملائنا، وكذلك من أجل أولئك المحيطين بنا.</a:t>
            </a: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تسمح بطاقة التوقف "Stop Card" الشائعة في جميع أنحاء المجموعة لجميع أصحاب المصلحة في الشركة، والموظفين في توتال "Total"، والجهات المعنية بالتصرف. 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43DC1C17-26EA-5542-8045-2196B8FDABE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قبل بطاقة التوقف "Stop Card"</a:t>
            </a:r>
            <a:endParaRPr lang="a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l" rtl="1"/>
            <a:fld id="{21F90BE8-D879-4F46-ACF9-7BCC67DCFB75}" type="slidenum">
              <a:rPr/>
              <a:pPr/>
              <a:t>4</a:t>
            </a:fld>
            <a:endParaRPr lang="ar"/>
          </a:p>
        </p:txBody>
      </p:sp>
      <p:pic>
        <p:nvPicPr>
          <p:cNvPr id="9" name="Image 8" descr="CCM01238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3947866"/>
            <a:ext cx="837634" cy="1988840"/>
          </a:xfrm>
          <a:prstGeom prst="rect">
            <a:avLst/>
          </a:prstGeom>
        </p:spPr>
      </p:pic>
      <p:pic>
        <p:nvPicPr>
          <p:cNvPr id="1026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55021" y="2060848"/>
            <a:ext cx="2420667" cy="4091882"/>
          </a:xfrm>
          <a:prstGeom prst="rect">
            <a:avLst/>
          </a:prstGeom>
          <a:noFill/>
        </p:spPr>
      </p:pic>
      <p:sp>
        <p:nvSpPr>
          <p:cNvPr id="11" name="Pensées 10"/>
          <p:cNvSpPr/>
          <p:nvPr/>
        </p:nvSpPr>
        <p:spPr>
          <a:xfrm>
            <a:off x="0" y="692696"/>
            <a:ext cx="7380312" cy="3255170"/>
          </a:xfrm>
          <a:prstGeom prst="cloudCallout">
            <a:avLst>
              <a:gd name="adj1" fmla="val -27496"/>
              <a:gd name="adj2" fmla="val 66481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spcAft>
                <a:spcPts val="600"/>
              </a:spcAft>
            </a:pPr>
            <a:r>
              <a:rPr lang="ar" sz="2800" b="1" i="0" u="none" baseline="0">
                <a:solidFill>
                  <a:schemeClr val="tx1"/>
                </a:solidFill>
                <a:latin typeface="Arial Narrow" pitchFamily="34" charset="0"/>
              </a:rPr>
              <a:t>لا أجرؤ على التدخل.</a:t>
            </a:r>
          </a:p>
          <a:p>
            <a:pPr algn="ctr" rtl="1">
              <a:spcAft>
                <a:spcPts val="600"/>
              </a:spcAft>
            </a:pPr>
            <a:r>
              <a:rPr lang="ar" sz="2800" b="1" i="0" u="none" baseline="0">
                <a:solidFill>
                  <a:schemeClr val="tx1"/>
                </a:solidFill>
                <a:latin typeface="Arial Narrow" pitchFamily="34" charset="0"/>
              </a:rPr>
              <a:t>أنا لا أعرف هذا الشخص.</a:t>
            </a:r>
          </a:p>
          <a:p>
            <a:pPr algn="ctr" rtl="1">
              <a:spcAft>
                <a:spcPts val="600"/>
              </a:spcAft>
            </a:pPr>
            <a:r>
              <a:rPr lang="ar" sz="2800" b="1" i="0" u="none" baseline="0">
                <a:solidFill>
                  <a:schemeClr val="tx1"/>
                </a:solidFill>
                <a:latin typeface="Arial Narrow" pitchFamily="34" charset="0"/>
              </a:rPr>
              <a:t>أنا لست طرفًا أصيلاً.</a:t>
            </a:r>
          </a:p>
          <a:p>
            <a:pPr algn="ctr" rtl="1">
              <a:spcAft>
                <a:spcPts val="600"/>
              </a:spcAft>
            </a:pPr>
            <a:r>
              <a:rPr lang="ar" sz="2800" b="1" i="0" u="none" baseline="0">
                <a:solidFill>
                  <a:schemeClr val="tx1"/>
                </a:solidFill>
                <a:latin typeface="Arial Narrow" pitchFamily="34" charset="0"/>
              </a:rPr>
              <a:t>هل لدي الحق في ذلك؟</a:t>
            </a:r>
          </a:p>
          <a:p>
            <a:pPr algn="ctr" rtl="1">
              <a:spcAft>
                <a:spcPts val="600"/>
              </a:spcAft>
            </a:pPr>
            <a:r>
              <a:rPr lang="ar" sz="2800" b="1" i="0" u="none" baseline="0">
                <a:solidFill>
                  <a:schemeClr val="tx1"/>
                </a:solidFill>
                <a:latin typeface="Arial Narrow" pitchFamily="34" charset="0"/>
              </a:rPr>
              <a:t>وإذا أخطأت؟</a:t>
            </a:r>
          </a:p>
        </p:txBody>
      </p:sp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" b="1" i="0" u="none" baseline="0"/>
              <a:t>بعد بطاقة التوقف "Stop Card"</a:t>
            </a:r>
            <a:endParaRPr lang="a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411916"/>
            <a:ext cx="725488" cy="365125"/>
          </a:xfrm>
          <a:prstGeom prst="rect">
            <a:avLst/>
          </a:prstGeom>
        </p:spPr>
        <p:txBody>
          <a:bodyPr/>
          <a:lstStyle/>
          <a:p>
            <a:pPr algn="l" rtl="1"/>
            <a:fld id="{21F90BE8-D879-4F46-ACF9-7BCC67DCFB75}" type="slidenum">
              <a:rPr/>
              <a:pPr/>
              <a:t>5</a:t>
            </a:fld>
            <a:endParaRPr lang="ar"/>
          </a:p>
        </p:txBody>
      </p:sp>
      <p:pic>
        <p:nvPicPr>
          <p:cNvPr id="18" name="Picture 2" descr="http://www.cliparthut.com/clip-arts/1741/safety-clip-art-1741456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3608" y="3284984"/>
            <a:ext cx="1653897" cy="2795738"/>
          </a:xfrm>
          <a:prstGeom prst="rect">
            <a:avLst/>
          </a:prstGeom>
          <a:noFill/>
        </p:spPr>
      </p:pic>
      <p:pic>
        <p:nvPicPr>
          <p:cNvPr id="19" name="Image 18" descr="CCM01230.WM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20" y="4046939"/>
            <a:ext cx="1984380" cy="20330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1371378" y="1124744"/>
            <a:ext cx="3168352" cy="1292731"/>
          </a:xfrm>
          <a:prstGeom prst="wedgeRectCallout">
            <a:avLst>
              <a:gd name="adj1" fmla="val 49020"/>
              <a:gd name="adj2" fmla="val 190562"/>
            </a:avLst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r>
              <a:rPr lang="ar" b="0" i="0" u="none" baseline="0">
                <a:solidFill>
                  <a:schemeClr val="tx1"/>
                </a:solidFill>
              </a:rPr>
              <a:t>توقف "STOP"</a:t>
            </a:r>
            <a:endParaRPr lang="ar" dirty="0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83801" y="1236169"/>
            <a:ext cx="2943505" cy="10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69192" y="1556792"/>
            <a:ext cx="1803208" cy="2841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Espace réservé du pied de page 1"/>
          <p:cNvSpPr>
            <a:spLocks noGrp="1"/>
          </p:cNvSpPr>
          <p:nvPr>
            <p:ph type="ftr" sz="quarter" idx="4294967295"/>
          </p:nvPr>
        </p:nvSpPr>
        <p:spPr bwMode="auto">
          <a:xfrm>
            <a:off x="457200" y="6411913"/>
            <a:ext cx="5562600" cy="36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r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r" rtl="1"/>
            <a:r>
              <a:rPr lang="ar" sz="2000" b="1" i="0" u="none" cap="none" baseline="0">
                <a:cs typeface="Arial" charset="0"/>
              </a:rPr>
              <a:t>ما المقصود ببطاقة التوقف "STOP CARD"؟</a:t>
            </a:r>
            <a:endParaRPr lang="ar" altLang="fr-FR" cap="none">
              <a:cs typeface="Arial" charset="0"/>
            </a:endParaRPr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1"/>
            <a:r>
              <a:rPr lang="ar" b="0" i="0" u="none" baseline="0">
                <a:cs typeface="Arial" charset="0"/>
              </a:rPr>
              <a:t>إنها </a:t>
            </a:r>
            <a:r>
              <a:rPr lang="ar" b="1" i="0" u="none" baseline="0">
                <a:cs typeface="Arial" charset="0"/>
              </a:rPr>
              <a:t>أداة تعطي كافة </a:t>
            </a:r>
            <a:r>
              <a:rPr lang="ar" b="0" i="0" u="none" baseline="0">
                <a:cs typeface="Arial" charset="0"/>
              </a:rPr>
              <a:t> الموظفين لدى توتال "Total"، وشركات المقاولات المتعاونة </a:t>
            </a:r>
            <a:r>
              <a:rPr lang="ar" b="1" i="0" u="none" baseline="0">
                <a:cs typeface="Arial" charset="0"/>
              </a:rPr>
              <a:t>الصلاحية من أجل التدخل ووقف العمل الجاري </a:t>
            </a:r>
            <a:r>
              <a:rPr lang="ar" b="0" i="0" u="none" baseline="0">
                <a:cs typeface="Arial" charset="0"/>
              </a:rPr>
              <a:t>في حالة ملاحظة أفعال أو حالات تنطوي على مخاطر، أو تلك التي قد تتطور وتؤدي إلى وقوع حادث.</a:t>
            </a:r>
          </a:p>
          <a:p>
            <a:pPr algn="just" rtl="1"/>
            <a:r>
              <a:rPr lang="ar" b="1" i="0" u="none" baseline="0">
                <a:cs typeface="Arial" charset="0"/>
              </a:rPr>
              <a:t>مع ضمان عدم تنفيذ عقوبة</a:t>
            </a:r>
            <a:r>
              <a:rPr lang="ar" b="0" i="0" u="none" baseline="0">
                <a:cs typeface="Arial" charset="0"/>
              </a:rPr>
              <a:t>، من قبل الإدارة في توتال "Total" وشركات المقاولات، حتى في حالة التدخل مع إساءة استخدام.</a:t>
            </a:r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  <a:p>
            <a:pPr algn="r" rtl="1">
              <a:buFont typeface="Lucida Grande" charset="0"/>
              <a:buNone/>
            </a:pPr>
            <a:r>
              <a:rPr lang="ar" b="0" i="0" u="none" baseline="0">
                <a:solidFill>
                  <a:srgbClr val="A90025"/>
                </a:solidFill>
                <a:cs typeface="Arial" charset="0"/>
              </a:rPr>
              <a:t>بطاقة تفعيل الجهاز </a:t>
            </a:r>
          </a:p>
          <a:p>
            <a:pPr lvl="1" algn="r" rtl="1">
              <a:buFont typeface="Arial" charset="0"/>
              <a:buChar char="•"/>
            </a:pPr>
            <a:r>
              <a:rPr lang="ar" b="0" i="0" u="none" baseline="0">
                <a:cs typeface="Arial" charset="0"/>
              </a:rPr>
              <a:t>موقعة من قبل مدير جهة العمل الخاصة بكم،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مع مشاركة في التوقيع من قبل إدارة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شركات المقاولات من أجل موظفيها.</a:t>
            </a:r>
            <a:endParaRPr lang="ar" altLang="fr-FR" dirty="0">
              <a:cs typeface="Arial" charset="0"/>
            </a:endParaRPr>
          </a:p>
          <a:p>
            <a:pPr lvl="1" algn="r" rtl="1">
              <a:buFont typeface="Arial" charset="0"/>
              <a:buChar char="•"/>
            </a:pPr>
            <a:r>
              <a:rPr lang="ar" b="0" i="0" u="none" baseline="0">
                <a:cs typeface="Arial" charset="0"/>
              </a:rPr>
              <a:t>مُقدمة من قبل مسؤولك الأعلى.</a:t>
            </a:r>
            <a:endParaRPr lang="ar" altLang="fr-FR" dirty="0">
              <a:cs typeface="Arial" charset="0"/>
            </a:endParaRPr>
          </a:p>
          <a:p>
            <a:endParaRPr lang="ar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C2E6B3F0-2232-1546-BAC2-77787ACE731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6" descr="STOP CARD RECTO FR 1 SIGNATU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0">
            <a:off x="841768" y="3538538"/>
            <a:ext cx="1458912" cy="231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sz="1200" dirty="0"/>
              <a:t>مجموعة دمج الصحة والسلامة والأمن والمجتمع والبيئة (</a:t>
            </a:r>
            <a:r>
              <a:rPr lang="fr-FR" altLang="fr-FR" sz="1200" dirty="0">
                <a:cs typeface="Arial" pitchFamily="34" charset="0"/>
              </a:rPr>
              <a:t>H3SE</a:t>
            </a:r>
            <a:r>
              <a:rPr lang="ar" sz="1200" dirty="0"/>
              <a:t>) - المناهج الدراسية الأساسية العامة 5.4 - بطاقة التوقف "Stop Card" - الإصدار الثاني</a:t>
            </a:r>
            <a:endParaRPr lang="ar" altLang="fr-FR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4221">
            <a:off x="2517620" y="3518736"/>
            <a:ext cx="1466058" cy="23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كيف يمكن التدخل؟</a:t>
            </a:r>
            <a:endParaRPr lang="ar" dirty="0"/>
          </a:p>
        </p:txBody>
      </p:sp>
      <p:sp>
        <p:nvSpPr>
          <p:cNvPr id="18434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836613"/>
            <a:ext cx="8218488" cy="5040312"/>
          </a:xfrm>
        </p:spPr>
        <p:txBody>
          <a:bodyPr/>
          <a:lstStyle/>
          <a:p>
            <a:pPr marL="0" indent="0" algn="ctr" rtl="1">
              <a:buFont typeface="Lucida Grande" charset="0"/>
              <a:buNone/>
            </a:pPr>
            <a:r>
              <a:rPr lang="ar" sz="1800" b="1" i="0" u="none" baseline="0">
                <a:solidFill>
                  <a:srgbClr val="A90025"/>
                </a:solidFill>
                <a:cs typeface="Arial" charset="0"/>
              </a:rPr>
              <a:t>إنه إجراء أو وضع يبدو لكم أنه خطير على شخص واحد أو عدة أشخاص، أو خطير بالنسبة لإحدى المنشآت، أو للبيئة.</a:t>
            </a:r>
          </a:p>
          <a:p>
            <a:pPr marL="0" indent="0" algn="r" rtl="1">
              <a:buFont typeface="Lucida Grande" charset="0"/>
              <a:buNone/>
            </a:pPr>
            <a:endParaRPr lang="ar" altLang="fr-FR" sz="1600" dirty="0">
              <a:solidFill>
                <a:srgbClr val="A90025"/>
              </a:solidFill>
              <a:cs typeface="Arial" charset="0"/>
            </a:endParaRPr>
          </a:p>
          <a:p>
            <a:pPr marL="457200" indent="-457200" algn="just" rtl="1">
              <a:buFont typeface="+mj-lt"/>
              <a:buAutoNum type="arabicPeriod"/>
            </a:pPr>
            <a:r>
              <a:rPr lang="ar" b="1" i="0" u="none" baseline="0">
                <a:cs typeface="Arial" charset="0"/>
              </a:rPr>
              <a:t>قُوموا بإجراء</a:t>
            </a:r>
            <a:r>
              <a:rPr lang="ar" b="0" i="0" u="none" baseline="0">
                <a:cs typeface="Arial" charset="0"/>
              </a:rPr>
              <a:t> مناقشة مع زملائكم المعنيين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(العمال والمشرفين) من أجل إيجاد حل للمشكلة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قبل استئناف العمل الجاري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من خلال طرح سؤال بسيط من أجل ضمان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عدم وجود أي خطر.</a:t>
            </a:r>
          </a:p>
          <a:p>
            <a:pPr lvl="1" algn="r" rtl="1"/>
            <a:r>
              <a:rPr lang="ar" b="0" i="0" u="none" baseline="0">
                <a:cs typeface="Arial" charset="0"/>
              </a:rPr>
              <a:t>إذا لم يتم حل المشكلة على الفور، فسيتم </a:t>
            </a:r>
            <a:r>
              <a:rPr lang="ar">
                <a:cs typeface="Arial" charset="0"/>
              </a:rPr>
              <a:t/>
            </a:r>
            <a:br>
              <a:rPr lang="ar">
                <a:cs typeface="Arial" charset="0"/>
              </a:rPr>
            </a:br>
            <a:r>
              <a:rPr lang="ar" b="0" i="0" u="none" baseline="0">
                <a:cs typeface="Arial" charset="0"/>
              </a:rPr>
              <a:t>تعليق العمل حتى اتخاذ التدابير الكافية.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" b="1" i="0" u="none" baseline="0">
                <a:cs typeface="Arial" charset="0"/>
              </a:rPr>
              <a:t>قُوموا بالتدخل</a:t>
            </a:r>
            <a:r>
              <a:rPr lang="ar" b="0" i="0" u="none" baseline="0">
                <a:cs typeface="Arial" charset="0"/>
              </a:rPr>
              <a:t> من خلال بطاقة التوقف "Stop Card" في حالة الضرورة</a:t>
            </a:r>
            <a:endParaRPr lang="ar" altLang="fr-FR" dirty="0">
              <a:cs typeface="Arial" charset="0"/>
            </a:endParaRPr>
          </a:p>
          <a:p>
            <a:pPr lvl="1" algn="r" rtl="1"/>
            <a:r>
              <a:rPr lang="ar" b="0" i="0" u="none" baseline="0">
                <a:cs typeface="Arial" charset="0"/>
              </a:rPr>
              <a:t>من خلال إيقاف العمل الجاري إذا استدعى الوضع لذلك.</a:t>
            </a:r>
          </a:p>
          <a:p>
            <a:pPr marL="457200" indent="-457200" algn="r" rtl="1">
              <a:buFont typeface="+mj-lt"/>
              <a:buAutoNum type="arabicPeriod"/>
            </a:pPr>
            <a:r>
              <a:rPr lang="ar" b="1" i="0" u="none" baseline="0">
                <a:cs typeface="Arial" charset="0"/>
              </a:rPr>
              <a:t>أبلغوا</a:t>
            </a:r>
            <a:r>
              <a:rPr lang="ar" b="0" i="0" u="none" baseline="0">
                <a:cs typeface="Arial" charset="0"/>
              </a:rPr>
              <a:t> / ساهموا في إبلاغ المعلومات من أجل المتابعة والرصد داخل جهة عملكم.</a:t>
            </a:r>
          </a:p>
          <a:p>
            <a:pPr marL="0" indent="0" algn="r" rtl="1">
              <a:buFont typeface="Arial" charset="0"/>
              <a:buAutoNum type="arabicPeriod"/>
            </a:pPr>
            <a:endParaRPr lang="ar" altLang="fr-FR" sz="300" dirty="0">
              <a:cs typeface="Arial" charset="0"/>
            </a:endParaRPr>
          </a:p>
          <a:p>
            <a:pPr lvl="1" algn="r" rtl="1">
              <a:buFont typeface="LucidaGrande" charset="0"/>
              <a:buChar char="✓"/>
            </a:pPr>
            <a:r>
              <a:rPr lang="ar" b="0" i="1" u="none" baseline="0">
                <a:cs typeface="Arial" charset="0"/>
              </a:rPr>
              <a:t>: من أجل تحديد مجالات التحسين وتسهيل تبادل الخبرات.</a:t>
            </a:r>
          </a:p>
        </p:txBody>
      </p:sp>
      <p:sp>
        <p:nvSpPr>
          <p:cNvPr id="18435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109D8647-4712-C947-8188-8CBF050F722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ما دور كل فرد؟</a:t>
            </a:r>
            <a:endParaRPr lang="ar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916E2F1A-96D5-F24A-A07E-166E4F26321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9459" name="Groupe 22"/>
          <p:cNvGrpSpPr>
            <a:grpSpLocks/>
          </p:cNvGrpSpPr>
          <p:nvPr/>
        </p:nvGrpSpPr>
        <p:grpSpPr bwMode="auto">
          <a:xfrm>
            <a:off x="395288" y="2012950"/>
            <a:ext cx="2700337" cy="2516188"/>
            <a:chOff x="454023" y="1860851"/>
            <a:chExt cx="2700000" cy="2499157"/>
          </a:xfrm>
        </p:grpSpPr>
        <p:sp>
          <p:nvSpPr>
            <p:cNvPr id="8" name="ZoneTexte 7"/>
            <p:cNvSpPr txBox="1"/>
            <p:nvPr/>
          </p:nvSpPr>
          <p:spPr>
            <a:xfrm>
              <a:off x="454023" y="1860851"/>
              <a:ext cx="2506349" cy="578670"/>
            </a:xfrm>
            <a:prstGeom prst="flowChartAlternateProcess">
              <a:avLst/>
            </a:prstGeom>
            <a:solidFill>
              <a:schemeClr val="accent3">
                <a:lumMod val="50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/>
              <a:r>
                <a:rPr lang="ar" sz="1400" b="1" i="0" u="none" baseline="0">
                  <a:solidFill>
                    <a:schemeClr val="bg1"/>
                  </a:solidFill>
                </a:rPr>
                <a:t>كل موظف</a:t>
              </a:r>
            </a:p>
            <a:p>
              <a:pPr algn="ctr" rtl="1"/>
              <a:endParaRPr lang="ar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9" name="Rectangle à coins arrondis 8"/>
            <p:cNvSpPr/>
            <p:nvPr/>
          </p:nvSpPr>
          <p:spPr>
            <a:xfrm>
              <a:off x="454023" y="2395371"/>
              <a:ext cx="2700000" cy="1964637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50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r" rtl="1">
                <a:buFont typeface="Arial" charset="0"/>
                <a:buAutoNum type="arabicPeriod"/>
              </a:pPr>
              <a:r>
                <a:rPr lang="ar" sz="1300" b="1" i="0" u="none" baseline="0"/>
                <a:t>يحدد</a:t>
              </a:r>
              <a:r>
                <a:rPr lang="ar" sz="1300" b="0" i="0" u="none" baseline="0"/>
                <a:t> الخطر </a:t>
              </a:r>
              <a:r>
                <a:rPr lang="ar" sz="1300" b="1" i="0" u="none" baseline="0"/>
                <a:t>ويبلغ عنه.</a:t>
              </a:r>
            </a:p>
            <a:p>
              <a:pPr algn="r" rtl="1">
                <a:buFont typeface="Arial" charset="0"/>
                <a:buAutoNum type="arabicPeriod" startAt="2"/>
              </a:pPr>
              <a:r>
                <a:rPr lang="ar" sz="1300" b="1" i="0" u="none" baseline="0"/>
                <a:t>يوقف / يطلب وقف </a:t>
              </a:r>
              <a:r>
                <a:rPr lang="ar" sz="1300" b="0" i="0" u="none" baseline="0"/>
                <a:t>العمل.</a:t>
              </a:r>
            </a:p>
            <a:p>
              <a:pPr algn="r" rtl="1">
                <a:buFont typeface="Arial" charset="0"/>
                <a:buAutoNum type="arabicPeriod" startAt="2"/>
              </a:pPr>
              <a:r>
                <a:rPr lang="ar" sz="1300" b="1" i="0" u="none" baseline="0"/>
                <a:t>يشارك </a:t>
              </a:r>
              <a:r>
                <a:rPr lang="ar" sz="1300" b="0" i="0" u="none" baseline="0"/>
                <a:t>في نهج تحليل المخاطر المحددة.</a:t>
              </a:r>
            </a:p>
            <a:p>
              <a:pPr algn="r" rtl="1">
                <a:buFont typeface="Arial" charset="0"/>
                <a:buAutoNum type="arabicPeriod" startAt="2"/>
              </a:pPr>
              <a:r>
                <a:rPr lang="ar" sz="1300" b="1" i="0" u="none" baseline="0"/>
                <a:t>يساهم</a:t>
              </a:r>
              <a:r>
                <a:rPr lang="ar" sz="1300" b="0" i="0" u="none" baseline="0"/>
                <a:t> في حل المشكلة، إذا كان معني بها بشكل مباشر.</a:t>
              </a:r>
            </a:p>
          </p:txBody>
        </p:sp>
      </p:grpSp>
      <p:grpSp>
        <p:nvGrpSpPr>
          <p:cNvPr id="19460" name="Groupe 21"/>
          <p:cNvGrpSpPr>
            <a:grpSpLocks/>
          </p:cNvGrpSpPr>
          <p:nvPr/>
        </p:nvGrpSpPr>
        <p:grpSpPr bwMode="auto">
          <a:xfrm>
            <a:off x="3233738" y="2014538"/>
            <a:ext cx="2703512" cy="2514600"/>
            <a:chOff x="3283913" y="2885145"/>
            <a:chExt cx="2702550" cy="2513954"/>
          </a:xfrm>
        </p:grpSpPr>
        <p:sp>
          <p:nvSpPr>
            <p:cNvPr id="11" name="ZoneTexte 10"/>
            <p:cNvSpPr txBox="1"/>
            <p:nvPr/>
          </p:nvSpPr>
          <p:spPr>
            <a:xfrm>
              <a:off x="3283913" y="2885145"/>
              <a:ext cx="2542270" cy="579288"/>
            </a:xfrm>
            <a:prstGeom prst="roundRect">
              <a:avLst/>
            </a:prstGeom>
            <a:solidFill>
              <a:schemeClr val="accent3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/>
              <a:r>
                <a:rPr lang="ar" sz="1400" b="1" i="0" u="none" baseline="0">
                  <a:solidFill>
                    <a:schemeClr val="bg1"/>
                  </a:solidFill>
                </a:rPr>
                <a:t>الإدارة الوسطى</a:t>
              </a:r>
            </a:p>
            <a:p>
              <a:pPr algn="ctr" rtl="1"/>
              <a:endParaRPr lang="ar" alt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Rectangle à coins arrondis 11"/>
            <p:cNvSpPr/>
            <p:nvPr/>
          </p:nvSpPr>
          <p:spPr>
            <a:xfrm>
              <a:off x="3287087" y="3424756"/>
              <a:ext cx="2699376" cy="1974343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>
                  <a:lumMod val="75000"/>
                </a:schemeClr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>
              <a:lvl1pPr marL="180975" indent="-180975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r" rtl="1">
                <a:buFont typeface="Arial" charset="0"/>
                <a:buAutoNum type="arabicPeriod"/>
              </a:pPr>
              <a:r>
                <a:rPr lang="ar" sz="1300" b="1" i="0" u="none" baseline="0"/>
                <a:t>تنسق </a:t>
              </a:r>
              <a:r>
                <a:rPr lang="ar" sz="1300" b="0" i="0" u="none" baseline="0"/>
                <a:t>حل المشكلة.</a:t>
              </a:r>
            </a:p>
            <a:p>
              <a:pPr algn="r" rtl="1">
                <a:buFont typeface="Arial" charset="0"/>
                <a:buAutoNum type="arabicPeriod"/>
              </a:pPr>
              <a:r>
                <a:rPr lang="ar" sz="1300" b="1" i="0" u="none" baseline="0"/>
                <a:t>تقوم بإجراء تعديلات </a:t>
              </a:r>
              <a:r>
                <a:rPr lang="ar" sz="1300" b="0" i="0" u="none" baseline="0"/>
                <a:t>على طريقة العمل، عند الضرورة.</a:t>
              </a:r>
            </a:p>
            <a:p>
              <a:endParaRPr lang="ar" altLang="fr-FR" sz="1300"/>
            </a:p>
            <a:p>
              <a:endParaRPr lang="ar" altLang="fr-FR" sz="1300"/>
            </a:p>
            <a:p>
              <a:endParaRPr lang="ar" altLang="fr-FR" sz="1300"/>
            </a:p>
          </p:txBody>
        </p:sp>
      </p:grpSp>
      <p:grpSp>
        <p:nvGrpSpPr>
          <p:cNvPr id="19461" name="Groupe 20"/>
          <p:cNvGrpSpPr>
            <a:grpSpLocks/>
          </p:cNvGrpSpPr>
          <p:nvPr/>
        </p:nvGrpSpPr>
        <p:grpSpPr bwMode="auto">
          <a:xfrm>
            <a:off x="6061075" y="2014538"/>
            <a:ext cx="2701925" cy="2514600"/>
            <a:chOff x="6111156" y="3610199"/>
            <a:chExt cx="2700844" cy="2565909"/>
          </a:xfrm>
        </p:grpSpPr>
        <p:sp>
          <p:nvSpPr>
            <p:cNvPr id="14" name="ZoneTexte 13"/>
            <p:cNvSpPr txBox="1"/>
            <p:nvPr/>
          </p:nvSpPr>
          <p:spPr>
            <a:xfrm>
              <a:off x="6111156" y="3610199"/>
              <a:ext cx="2451707" cy="590694"/>
            </a:xfrm>
            <a:prstGeom prst="roundRect">
              <a:avLst/>
            </a:prstGeom>
            <a:solidFill>
              <a:schemeClr val="accent3"/>
            </a:solidFill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1"/>
              <a:r>
                <a:rPr lang="ar" sz="1400" b="1" i="0" u="none" baseline="0">
                  <a:solidFill>
                    <a:schemeClr val="bg1"/>
                  </a:solidFill>
                </a:rPr>
                <a:t>مدير جهة عمل     </a:t>
              </a:r>
            </a:p>
            <a:p>
              <a:pPr algn="ctr" rtl="1"/>
              <a:endParaRPr lang="ar" altLang="fr-FR" sz="1400" b="1">
                <a:solidFill>
                  <a:schemeClr val="bg1"/>
                </a:solidFill>
              </a:endParaRPr>
            </a:p>
          </p:txBody>
        </p:sp>
        <p:sp>
          <p:nvSpPr>
            <p:cNvPr id="15" name="Rectangle à coins arrondis 14"/>
            <p:cNvSpPr/>
            <p:nvPr/>
          </p:nvSpPr>
          <p:spPr>
            <a:xfrm>
              <a:off x="6112743" y="4143143"/>
              <a:ext cx="2699257" cy="203296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chemeClr val="accent3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marL="180975" indent="-180975" algn="r" rtl="1">
                <a:buFont typeface="+mj-lt"/>
                <a:buAutoNum type="arabicPeriod"/>
                <a:defRPr/>
              </a:pPr>
              <a:r>
                <a:rPr lang="ar" sz="1300" b="1" i="0" u="none" baseline="0">
                  <a:solidFill>
                    <a:schemeClr val="tx1"/>
                  </a:solidFill>
                </a:rPr>
                <a:t>يضمن</a:t>
              </a:r>
              <a:r>
                <a:rPr lang="ar" sz="1300" b="0" i="0" u="none" baseline="0">
                  <a:solidFill>
                    <a:schemeClr val="tx1"/>
                  </a:solidFill>
                </a:rPr>
                <a:t> عدم وجود عقوبات.</a:t>
              </a:r>
            </a:p>
            <a:p>
              <a:pPr marL="180975" indent="-180975" algn="r" rtl="1">
                <a:buFont typeface="+mj-lt"/>
                <a:buAutoNum type="arabicPeriod"/>
                <a:defRPr/>
              </a:pPr>
              <a:r>
                <a:rPr lang="ar" sz="1300" b="1" i="0" u="none" baseline="0">
                  <a:solidFill>
                    <a:schemeClr val="tx1"/>
                  </a:solidFill>
                </a:rPr>
                <a:t>يصدر حكمه </a:t>
              </a:r>
              <a:r>
                <a:rPr lang="ar" sz="1300" b="0" i="0" u="none" baseline="0">
                  <a:solidFill>
                    <a:schemeClr val="tx1"/>
                  </a:solidFill>
                </a:rPr>
                <a:t>فيما إذا كانت المشكلة لا يمكن حلها.</a:t>
              </a:r>
            </a:p>
            <a:p>
              <a:pPr marL="180975" indent="-180975" algn="r" rtl="1">
                <a:buFont typeface="+mj-lt"/>
                <a:buAutoNum type="arabicPeriod"/>
                <a:defRPr/>
              </a:pPr>
              <a:r>
                <a:rPr lang="ar" sz="1300" b="1" i="0" u="none" baseline="0">
                  <a:solidFill>
                    <a:schemeClr val="tx1"/>
                  </a:solidFill>
                </a:rPr>
                <a:t>يضع جهاز </a:t>
              </a:r>
              <a:r>
                <a:rPr lang="ar" sz="1300" b="0" i="0" u="none" baseline="0">
                  <a:solidFill>
                    <a:schemeClr val="tx1"/>
                  </a:solidFill>
                </a:rPr>
                <a:t>لتسجيل استخدامات بطاقة التوقف "Stop Card".</a:t>
              </a:r>
            </a:p>
            <a:p>
              <a:pPr marL="354013" indent="-354013" algn="r" rtl="1">
                <a:defRPr/>
              </a:pPr>
              <a:r>
                <a:rPr lang="ar" sz="1300" b="0" i="0" u="none" baseline="0">
                  <a:solidFill>
                    <a:schemeClr val="tx1"/>
                  </a:solidFill>
                </a:rPr>
                <a:t> </a:t>
              </a:r>
            </a:p>
          </p:txBody>
        </p:sp>
      </p:grpSp>
      <p:sp>
        <p:nvSpPr>
          <p:cNvPr id="19462" name="ZoneTexte 15"/>
          <p:cNvSpPr txBox="1">
            <a:spLocks noChangeArrowheads="1"/>
          </p:cNvSpPr>
          <p:nvPr/>
        </p:nvSpPr>
        <p:spPr bwMode="auto">
          <a:xfrm>
            <a:off x="457200" y="1401763"/>
            <a:ext cx="8315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b="0" i="0" u="none" baseline="0"/>
              <a:t>يتم مشاركة وضع التشغيل داخل المجموعة وأصحاب المصلحة: </a:t>
            </a:r>
            <a:endParaRPr lang="ar" altLang="fr-FR" dirty="0"/>
          </a:p>
        </p:txBody>
      </p:sp>
      <p:sp>
        <p:nvSpPr>
          <p:cNvPr id="1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>
              <a:defRPr/>
            </a:pPr>
            <a:r>
              <a:rPr lang="ar" b="1" i="0" u="none" baseline="0"/>
              <a:t>بطاقة التوقف "STOP card" في ثلاثة أسئلة</a:t>
            </a:r>
            <a:endParaRPr lang="ar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1"/>
            <a:r>
              <a:rPr lang="ar" b="0" i="0" u="none" baseline="0">
                <a:cs typeface="Arial" charset="0"/>
              </a:rPr>
              <a:t>أنا عامل مُستخدم للسقالة، وأرى المشغل يقوم بأخذ عينة من المنتج بدون استخدام النظارات الواقية. هل يمكنني التدخل؟</a:t>
            </a: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لقد استخدمت بطاقة التوقف "STOP Card"، ولكن الوضع لم يكن خطيرًا في النهاية. هل سيلام عليَّ؟</a:t>
            </a: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endParaRPr lang="ar" altLang="fr-FR" dirty="0">
              <a:cs typeface="Arial" charset="0"/>
            </a:endParaRPr>
          </a:p>
          <a:p>
            <a:pPr algn="just" rtl="1"/>
            <a:r>
              <a:rPr lang="ar" b="0" i="0" u="none" baseline="0">
                <a:cs typeface="Arial" charset="0"/>
              </a:rPr>
              <a:t>أنا مسؤول مشتريات، وبرجوعي إلى مكتبي، رأيت أحد الموظفين يقوم بعملية تجليخ بدون قماش الحماية من أجل منع تطاير الشرر. هل يعد تدخلي قانونيًا؟</a:t>
            </a: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1"/>
            <a:fld id="{1FD33A1F-23D2-CA47-ABD0-B1339954066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ar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457200" y="6411913"/>
            <a:ext cx="5562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1"/>
            <a:r>
              <a:rPr lang="ar" dirty="0"/>
              <a:t>مجموعة دمج الصحة والسلامة والأمن والمجتمع والبيئة (</a:t>
            </a:r>
            <a:r>
              <a:rPr lang="fr-FR" altLang="fr-FR" dirty="0">
                <a:cs typeface="Arial" pitchFamily="34" charset="0"/>
              </a:rPr>
              <a:t>H3SE</a:t>
            </a:r>
            <a:r>
              <a:rPr lang="ar" dirty="0"/>
              <a:t>) - المناهج الدراسية الأساسية العامة 5.4 - بطاقة التوقف "Stop Card" - الإصدار الثاني</a:t>
            </a:r>
            <a:endParaRPr lang="ar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675</TotalTime>
  <Words>724</Words>
  <Application>Microsoft Office PowerPoint</Application>
  <PresentationFormat>Affichage à l'écran (4:3)</PresentationFormat>
  <Paragraphs>88</Paragraphs>
  <Slides>10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fr_total_modele_rouge_fonce</vt:lpstr>
      <vt:lpstr>بطاقة التوقف "Stop Card"</vt:lpstr>
      <vt:lpstr>أهداف الوحدة</vt:lpstr>
      <vt:lpstr>بطاقة التوقف "Stop Card"، من أجل ماذا؟</vt:lpstr>
      <vt:lpstr>قبل بطاقة التوقف "Stop Card"</vt:lpstr>
      <vt:lpstr>بعد بطاقة التوقف "Stop Card"</vt:lpstr>
      <vt:lpstr>ما المقصود ببطاقة التوقف "STOP CARD"؟</vt:lpstr>
      <vt:lpstr>كيف يمكن التدخل؟</vt:lpstr>
      <vt:lpstr>ما دور كل فرد؟</vt:lpstr>
      <vt:lpstr>بطاقة التوقف "STOP card" في ثلاثة أسئلة</vt:lpstr>
      <vt:lpstr>Présentation PowerPoint</vt:lpstr>
    </vt:vector>
  </TitlesOfParts>
  <Company>TOTAL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Denise Bedouret</cp:lastModifiedBy>
  <cp:revision>64</cp:revision>
  <dcterms:created xsi:type="dcterms:W3CDTF">2015-09-07T13:13:13Z</dcterms:created>
  <dcterms:modified xsi:type="dcterms:W3CDTF">2017-07-11T20:44:57Z</dcterms:modified>
</cp:coreProperties>
</file>