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12"/>
  </p:notesMasterIdLst>
  <p:handoutMasterIdLst>
    <p:handoutMasterId r:id="rId13"/>
  </p:handoutMasterIdLst>
  <p:sldIdLst>
    <p:sldId id="274" r:id="rId2"/>
    <p:sldId id="265" r:id="rId3"/>
    <p:sldId id="266" r:id="rId4"/>
    <p:sldId id="275" r:id="rId5"/>
    <p:sldId id="276" r:id="rId6"/>
    <p:sldId id="268" r:id="rId7"/>
    <p:sldId id="270" r:id="rId8"/>
    <p:sldId id="271" r:id="rId9"/>
    <p:sldId id="272" r:id="rId10"/>
    <p:sldId id="273" r:id="rId11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76AF"/>
    <a:srgbClr val="124F96"/>
    <a:srgbClr val="F4F0EF"/>
    <a:srgbClr val="E7851D"/>
    <a:srgbClr val="133C75"/>
    <a:srgbClr val="BD2B0B"/>
    <a:srgbClr val="7ABFC0"/>
    <a:srgbClr val="CAEBE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854" autoAdjust="0"/>
    <p:restoredTop sz="94692" autoAdjust="0"/>
  </p:normalViewPr>
  <p:slideViewPr>
    <p:cSldViewPr snapToObjects="1">
      <p:cViewPr>
        <p:scale>
          <a:sx n="80" d="100"/>
          <a:sy n="80" d="100"/>
        </p:scale>
        <p:origin x="-510" y="-552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BB708019-FC43-8A41-83E7-0829D96111D3}" type="datetimeFigureOut">
              <a:rPr lang="fr-FR" altLang="fr-FR"/>
              <a:pPr/>
              <a:t>23/03/2017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C0CE2956-A4B9-4F42-80EB-783C04464CA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005814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6A01528C-1DFE-814E-BAA5-D8E22030F19C}" type="datetimeFigureOut">
              <a:rPr lang="fr-FR" altLang="fr-FR"/>
              <a:pPr/>
              <a:t>23/03/2017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03D33FD0-5626-F147-AFD2-06F17FFF600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5413337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zh-CN"/>
              <a:t/>
            </a:r>
            <a:fld id="{03D33FD0-5626-F147-AFD2-06F17FFF600E}" type="slidenum">
              <a:rPr/>
              <a:pPr/>
              <a:t>2</a:t>
            </a:fld>
            <a:endParaRPr lang="zh-CN" altLang="fr-FR"/>
          </a:p>
        </p:txBody>
      </p:sp>
    </p:spTree>
    <p:extLst>
      <p:ext uri="{BB962C8B-B14F-4D97-AF65-F5344CB8AC3E}">
        <p14:creationId xmlns:p14="http://schemas.microsoft.com/office/powerpoint/2010/main" xmlns="" val="1957695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zh-CN"/>
              <a:t/>
            </a:r>
            <a:fld id="{03D33FD0-5626-F147-AFD2-06F17FFF600E}" type="slidenum">
              <a:rPr/>
              <a:pPr/>
              <a:t>7</a:t>
            </a:fld>
            <a:endParaRPr lang="zh-CN" altLang="fr-FR"/>
          </a:p>
        </p:txBody>
      </p:sp>
    </p:spTree>
    <p:extLst>
      <p:ext uri="{BB962C8B-B14F-4D97-AF65-F5344CB8AC3E}">
        <p14:creationId xmlns:p14="http://schemas.microsoft.com/office/powerpoint/2010/main" xmlns="" val="379618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pic>
        <p:nvPicPr>
          <p:cNvPr id="7" name="Image 13" descr="TOTAL_bandeau_01_ha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74650"/>
            <a:ext cx="597852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403169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5AB321-EA63-A841-8B91-0EB04ED0487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73373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826953C8-9041-DE46-84B0-3A70C6D43B8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76249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5550A2-B81E-1F4F-A329-08474C80F0F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197030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D5C673-01B4-F044-844F-3F09E53BC22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862976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85E88D1-7461-8A4F-BE82-5671D7E5719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087975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9DA2EF5-75CE-9E49-9D54-836F86A5DF5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577247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C58E75E-BD93-D541-965E-BC77A676E63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60745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7DE2F30-E45E-6D48-A5D4-99A67F5D6D4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098392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07B183-584B-214D-8199-A3A56BD67AE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90914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0000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elvetica" charset="0"/>
                <a:cs typeface="Helvetica" charset="0"/>
              </a:defRPr>
            </a:lvl1pPr>
          </a:lstStyle>
          <a:p>
            <a:fld id="{72D29FEF-7B92-B94C-A431-27E3D518FEA7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 charset="0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 charset="0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 charset="0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 charset="0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 charset="0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 algn="l" rtl="0"/>
            <a:endParaRPr lang="zh-CN" alt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87450" y="2106613"/>
            <a:ext cx="7277100" cy="1487487"/>
          </a:xfrm>
        </p:spPr>
        <p:txBody>
          <a:bodyPr/>
          <a:lstStyle/>
          <a:p>
            <a:pPr eaLnBrk="1" fontAlgn="auto" hangingPunct="1" algn="l" rtl="0">
              <a:spcAft>
                <a:spcPts val="0"/>
              </a:spcAft>
              <a:defRPr/>
            </a:pPr>
            <a:r>
              <a:rPr b="1" i="0" u="none" baseline="0" lang="zh-CN">
                <a:ea typeface="+mj-ea"/>
              </a:rPr>
              <a:t>隐患报告卡(STOP Card)</a:t>
            </a:r>
            <a:endParaRPr lang="zh-CN" dirty="0">
              <a:ea typeface="+mj-ea"/>
            </a:endParaRP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eaLnBrk="1" hangingPunct="1" algn="l" rtl="0"/>
            <a:r>
              <a:rPr b="0" i="0" u="none" baseline="0" lang="zh-CN">
                <a:cs typeface="Arial" charset="0"/>
              </a:rPr>
              <a:t>H3SE 入职培训</a:t>
            </a:r>
          </a:p>
          <a:p>
            <a:pPr eaLnBrk="1" hangingPunct="1" algn="l" rtl="0"/>
            <a:r>
              <a:rPr b="0" i="0" u="none" baseline="0" lang="zh-CN">
                <a:cs typeface="Arial" charset="0"/>
              </a:rPr>
              <a:t>TCG 5.4 模块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r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zh-CN" altLang="fr-FR" cap="none">
              <a:cs typeface="Arial" charset="0"/>
            </a:endParaRPr>
          </a:p>
        </p:txBody>
      </p:sp>
      <p:sp>
        <p:nvSpPr>
          <p:cNvPr id="21506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zh-CN"/>
              <a:t/>
            </a:r>
            <a:fld id="{B9935EEB-B651-A444-8639-A3187483171C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10</a:t>
            </a:fld>
            <a:endParaRPr lang="zh-CN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21507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838" y="157163"/>
            <a:ext cx="2593975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00350" y="144463"/>
            <a:ext cx="6235700" cy="666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zh-CN"/>
              <a:t>H3SE 入职培训 - TCG 5.4 – 隐患报告卡 – V2</a:t>
            </a:r>
            <a:endParaRPr lang="zh-CN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 algn="l" rtl="0">
              <a:defRPr/>
            </a:pPr>
            <a:r>
              <a:rPr b="1" i="0" u="none" baseline="0" lang="zh-CN"/>
              <a:t>本模块的目标</a:t>
            </a:r>
            <a:endParaRPr lang="zh-CN" dirty="0"/>
          </a:p>
        </p:txBody>
      </p:sp>
      <p:sp>
        <p:nvSpPr>
          <p:cNvPr id="15362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844675"/>
            <a:ext cx="8362950" cy="3456533"/>
          </a:xfrm>
        </p:spPr>
        <p:txBody>
          <a:bodyPr/>
          <a:lstStyle/>
          <a:p>
            <a:pPr marL="0" indent="0" algn="just" eaLnBrk="1" hangingPunct="1" rtl="0">
              <a:buFont typeface="Lucida Grande" charset="0"/>
              <a:buNone/>
            </a:pPr>
            <a:r>
              <a:rPr b="0" i="0" u="none" baseline="0" lang="zh-CN">
                <a:cs typeface="Arial" charset="0"/>
              </a:rPr>
              <a:t>本模块结束时，您会：</a:t>
            </a:r>
          </a:p>
          <a:p>
            <a:pPr marL="0" indent="0" algn="just" eaLnBrk="1" hangingPunct="1" rtl="0">
              <a:buFont typeface="Lucida Grande" charset="0"/>
              <a:buNone/>
            </a:pPr>
            <a:endParaRPr lang="zh-CN" altLang="fr-FR" dirty="0">
              <a:cs typeface="Arial" charset="0"/>
            </a:endParaRPr>
          </a:p>
          <a:p>
            <a:pPr algn="just" rtl="0"/>
            <a:r>
              <a:rPr b="0" i="0" u="none" baseline="0" lang="zh-CN">
                <a:cs typeface="Arial" charset="0"/>
              </a:rPr>
              <a:t>了解使用隐患报告卡的意义。</a:t>
            </a:r>
          </a:p>
          <a:p>
            <a:pPr algn="just" rtl="0"/>
            <a:endParaRPr lang="zh-CN" altLang="fr-FR" dirty="0" smtClean="0">
              <a:cs typeface="Arial" charset="0"/>
            </a:endParaRPr>
          </a:p>
          <a:p>
            <a:pPr algn="just" rtl="0"/>
            <a:r>
              <a:rPr b="0" i="0" u="none" baseline="0" lang="zh-CN">
                <a:cs typeface="Arial" charset="0"/>
              </a:rPr>
              <a:t>知道在简单情况下如何使用隐患报告卡。</a:t>
            </a:r>
          </a:p>
          <a:p>
            <a:pPr algn="just" rtl="0"/>
            <a:endParaRPr lang="zh-CN" altLang="fr-FR" dirty="0" smtClean="0">
              <a:cs typeface="Arial" charset="0"/>
            </a:endParaRPr>
          </a:p>
          <a:p>
            <a:pPr algn="just" rtl="0"/>
            <a:r>
              <a:rPr b="0" i="0" u="none" baseline="0" lang="zh-CN">
                <a:cs typeface="Arial" charset="0"/>
              </a:rPr>
              <a:t>了解隐患报告卡使用不当并不会招致处罚。</a:t>
            </a:r>
          </a:p>
        </p:txBody>
      </p:sp>
      <p:sp>
        <p:nvSpPr>
          <p:cNvPr id="15363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zh-CN"/>
              <a:t/>
            </a:r>
            <a:fld id="{895B3781-AAF4-2F46-A557-B14342AA363B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2</a:t>
            </a:fld>
            <a:endParaRPr lang="zh-CN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15364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zh-CN"/>
              <a:t>H3SE 入职培训 - TCG 5.4 – 隐患报告卡 – V2</a:t>
            </a:r>
            <a:endParaRPr lang="zh-CN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b="1" i="0" u="none" baseline="0" lang="zh-CN"/>
              <a:t>隐患报告卡有什么用？</a:t>
            </a:r>
            <a:endParaRPr lang="zh-CN" dirty="0"/>
          </a:p>
        </p:txBody>
      </p:sp>
      <p:sp>
        <p:nvSpPr>
          <p:cNvPr id="16386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484313"/>
            <a:ext cx="8218488" cy="3240087"/>
          </a:xfrm>
        </p:spPr>
        <p:txBody>
          <a:bodyPr/>
          <a:lstStyle/>
          <a:p>
            <a:pPr marL="0" indent="0" algn="just" rtl="0">
              <a:buFont typeface="Lucida Grande" charset="0"/>
              <a:buNone/>
            </a:pPr>
            <a:r>
              <a:rPr b="1" i="0" u="none" baseline="0" lang="zh-CN">
                <a:cs typeface="Arial" charset="0"/>
              </a:rPr>
              <a:t>为每个人提供干预手段，并鼓励每个人进行干预，以促进安全保障。</a:t>
            </a:r>
          </a:p>
          <a:p>
            <a:pPr marL="0" indent="0" algn="just" rtl="0">
              <a:buFont typeface="Lucida Grande" charset="0"/>
              <a:buNone/>
            </a:pPr>
            <a:endParaRPr lang="zh-CN" altLang="fr-FR" b="1" dirty="0">
              <a:cs typeface="Arial" charset="0"/>
            </a:endParaRPr>
          </a:p>
          <a:p>
            <a:pPr algn="just" rtl="0"/>
            <a:r>
              <a:rPr b="0" i="0" u="none" baseline="0" lang="zh-CN">
                <a:cs typeface="Arial" charset="0"/>
              </a:rPr>
              <a:t>所有事故都可以避免。最重要的是为我们自己、同事、还有身边的人保持共同的警惕性， </a:t>
            </a:r>
          </a:p>
          <a:p>
            <a:pPr algn="just" rtl="0"/>
            <a:endParaRPr lang="zh-CN" altLang="fr-FR" dirty="0">
              <a:cs typeface="Arial" charset="0"/>
            </a:endParaRPr>
          </a:p>
          <a:p>
            <a:pPr algn="just" rtl="0"/>
            <a:r>
              <a:rPr b="0" i="0" u="none" baseline="0" lang="zh-CN">
                <a:cs typeface="Arial" charset="0"/>
              </a:rPr>
              <a:t>隐患报告卡适用于集团所有实体企业，包括所有的企业相关人士、道达尔的员工以及签约相关方。 </a:t>
            </a:r>
          </a:p>
        </p:txBody>
      </p:sp>
      <p:sp>
        <p:nvSpPr>
          <p:cNvPr id="16387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zh-CN"/>
              <a:t/>
            </a:r>
            <a:fld id="{43DC1C17-26EA-5542-8045-2196B8FDABE6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3</a:t>
            </a:fld>
            <a:endParaRPr lang="zh-CN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zh-CN"/>
              <a:t>H3SE 入职培训 - TCG 5.4 – 隐患报告卡 – V2</a:t>
            </a:r>
            <a:endParaRPr lang="zh-CN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b="1" i="0" u="none" baseline="0" lang="zh-CN"/>
              <a:t>使用隐患报告卡之前</a:t>
            </a:r>
            <a:endParaRPr lang="zh-CN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/>
          <a:lstStyle/>
          <a:p>
            <a:pPr algn="r" rtl="0"/>
            <a:r>
              <a:rPr b="0" i="0" u="none" baseline="0" lang="zh-CN"/>
              <a:t/>
            </a:r>
            <a:fld id="{21F90BE8-D879-4F46-ACF9-7BCC67DCFB75}" type="slidenum">
              <a:rPr/>
              <a:pPr/>
              <a:t>4</a:t>
            </a:fld>
            <a:endParaRPr lang="zh-CN"/>
          </a:p>
        </p:txBody>
      </p:sp>
      <p:pic>
        <p:nvPicPr>
          <p:cNvPr id="9" name="Image 8" descr="CCM01238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3947866"/>
            <a:ext cx="837634" cy="1988840"/>
          </a:xfrm>
          <a:prstGeom prst="rect">
            <a:avLst/>
          </a:prstGeom>
        </p:spPr>
      </p:pic>
      <p:pic>
        <p:nvPicPr>
          <p:cNvPr id="1026" name="Picture 2" descr="http://www.cliparthut.com/clip-arts/1741/safety-clip-art-174145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55021" y="2060848"/>
            <a:ext cx="2420667" cy="4091882"/>
          </a:xfrm>
          <a:prstGeom prst="rect">
            <a:avLst/>
          </a:prstGeom>
          <a:noFill/>
        </p:spPr>
      </p:pic>
      <p:sp>
        <p:nvSpPr>
          <p:cNvPr id="11" name="Pensées 10"/>
          <p:cNvSpPr/>
          <p:nvPr/>
        </p:nvSpPr>
        <p:spPr>
          <a:xfrm>
            <a:off x="0" y="692696"/>
            <a:ext cx="7380312" cy="3255170"/>
          </a:xfrm>
          <a:prstGeom prst="cloudCallout">
            <a:avLst>
              <a:gd name="adj1" fmla="val -27496"/>
              <a:gd name="adj2" fmla="val 66481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Aft>
                <a:spcPts val="600"/>
              </a:spcAft>
            </a:pPr>
            <a:r>
              <a:rPr sz="2800" b="1" i="0" u="none" baseline="0" lang="zh-CN">
                <a:solidFill>
                  <a:schemeClr val="tx1"/>
                </a:solidFill>
                <a:latin typeface="Arial Narrow" pitchFamily="34" charset="0"/>
              </a:rPr>
              <a:t>我不敢干预</a:t>
            </a:r>
          </a:p>
          <a:p>
            <a:pPr algn="ctr" rtl="0">
              <a:spcAft>
                <a:spcPts val="600"/>
              </a:spcAft>
            </a:pPr>
            <a:r>
              <a:rPr sz="2800" b="1" i="0" u="none" baseline="0" lang="zh-CN">
                <a:solidFill>
                  <a:schemeClr val="tx1"/>
                </a:solidFill>
                <a:latin typeface="Arial Narrow" pitchFamily="34" charset="0"/>
              </a:rPr>
              <a:t>我不知道该不该干预</a:t>
            </a:r>
          </a:p>
          <a:p>
            <a:pPr algn="ctr" rtl="0">
              <a:spcAft>
                <a:spcPts val="600"/>
              </a:spcAft>
            </a:pPr>
            <a:r>
              <a:rPr sz="2800" b="1" i="0" u="none" baseline="0" lang="zh-CN">
                <a:solidFill>
                  <a:schemeClr val="tx1"/>
                </a:solidFill>
                <a:latin typeface="Arial Narrow" pitchFamily="34" charset="0"/>
              </a:rPr>
              <a:t>我不是发起人</a:t>
            </a:r>
          </a:p>
          <a:p>
            <a:pPr algn="ctr" rtl="0">
              <a:spcAft>
                <a:spcPts val="600"/>
              </a:spcAft>
            </a:pPr>
            <a:r>
              <a:rPr sz="2800" b="1" i="0" u="none" baseline="0" lang="zh-CN">
                <a:solidFill>
                  <a:schemeClr val="tx1"/>
                </a:solidFill>
                <a:latin typeface="Arial Narrow" pitchFamily="34" charset="0"/>
              </a:rPr>
              <a:t>我有权利吗？</a:t>
            </a:r>
          </a:p>
          <a:p>
            <a:pPr algn="ctr" rtl="0">
              <a:spcAft>
                <a:spcPts val="600"/>
              </a:spcAft>
            </a:pPr>
            <a:r>
              <a:rPr sz="2800" b="1" i="0" u="none" baseline="0" lang="zh-CN">
                <a:solidFill>
                  <a:schemeClr val="tx1"/>
                </a:solidFill>
                <a:latin typeface="Arial Narrow" pitchFamily="34" charset="0"/>
              </a:rPr>
              <a:t>我会不会弄错了？</a:t>
            </a:r>
          </a:p>
        </p:txBody>
      </p:sp>
      <p:sp>
        <p:nvSpPr>
          <p:cNvPr id="10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sz="900" b="0" i="0" u="none" baseline="0" lang="zh-CN"/>
              <a:t>H3SE 入职培训 - TCG 5.4 – 隐患报告卡 – V2</a:t>
            </a:r>
            <a:endParaRPr lang="zh-CN" altLang="fr-FR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b="1" i="0" u="none" baseline="0" lang="zh-CN"/>
              <a:t>使用隐患报告卡之后</a:t>
            </a:r>
            <a:endParaRPr lang="zh-CN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/>
          <a:lstStyle/>
          <a:p>
            <a:pPr algn="r" rtl="0"/>
            <a:r>
              <a:rPr b="0" i="0" u="none" baseline="0" lang="zh-CN"/>
              <a:t/>
            </a:r>
            <a:fld id="{21F90BE8-D879-4F46-ACF9-7BCC67DCFB75}" type="slidenum">
              <a:rPr/>
              <a:pPr/>
              <a:t>5</a:t>
            </a:fld>
            <a:endParaRPr lang="zh-CN"/>
          </a:p>
        </p:txBody>
      </p:sp>
      <p:pic>
        <p:nvPicPr>
          <p:cNvPr id="18" name="Picture 2" descr="http://www.cliparthut.com/clip-arts/1741/safety-clip-art-174145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3608" y="3284984"/>
            <a:ext cx="1653897" cy="2795738"/>
          </a:xfrm>
          <a:prstGeom prst="rect">
            <a:avLst/>
          </a:prstGeom>
          <a:noFill/>
        </p:spPr>
      </p:pic>
      <p:pic>
        <p:nvPicPr>
          <p:cNvPr id="19" name="Image 18" descr="CCM01230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8820" y="4046939"/>
            <a:ext cx="1984380" cy="2033092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1371378" y="1124744"/>
            <a:ext cx="3168352" cy="1292731"/>
          </a:xfrm>
          <a:prstGeom prst="wedgeRectCallout">
            <a:avLst>
              <a:gd name="adj1" fmla="val 49020"/>
              <a:gd name="adj2" fmla="val 190562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r>
              <a:rPr b="0" i="0" u="none" baseline="0" lang="zh-CN">
                <a:solidFill>
                  <a:schemeClr val="tx1"/>
                </a:solidFill>
              </a:rPr>
              <a:t>STOP</a:t>
            </a:r>
            <a:endParaRPr lang="zh-CN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83801" y="1236169"/>
            <a:ext cx="2943505" cy="1076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69192" y="1556792"/>
            <a:ext cx="1803208" cy="284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sz="900" b="0" i="0" u="none" baseline="0" lang="zh-CN"/>
              <a:t>H3SE 入职培训 - TCG 5.4 – 隐患报告卡 – V2</a:t>
            </a:r>
            <a:endParaRPr lang="zh-CN" altLang="fr-FR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rtl="0"/>
            <a:r>
              <a:rPr sz="2000" cap="none" b="1" i="0" u="none" baseline="0" lang="zh-CN">
                <a:cs typeface="Arial" charset="0"/>
              </a:rPr>
              <a:t>隐患报告卡是什么？</a:t>
            </a:r>
            <a:endParaRPr lang="zh-CN" altLang="fr-FR" cap="none">
              <a:cs typeface="Arial" charset="0"/>
            </a:endParaRPr>
          </a:p>
        </p:txBody>
      </p:sp>
      <p:sp>
        <p:nvSpPr>
          <p:cNvPr id="17410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just" rtl="0"/>
            <a:r>
              <a:rPr b="0" i="0" u="none" baseline="0" lang="zh-CN">
                <a:cs typeface="Arial" charset="0"/>
              </a:rPr>
              <a:t>发觉行动或情况存在风险，或可能演变成事故时，赋予道达尔和签约企业的所有员工</a:t>
            </a:r>
            <a:r>
              <a:rPr b="1" i="0" u="none" baseline="0" lang="zh-CN">
                <a:cs typeface="Arial" charset="0"/>
              </a:rPr>
              <a:t>进行干预并停止正在进行中的作业的</a:t>
            </a:r>
            <a:r>
              <a:rPr b="0" i="0" u="none" baseline="0" lang="zh-CN">
                <a:cs typeface="Arial" charset="0"/>
              </a:rPr>
              <a:t>一种</a:t>
            </a:r>
            <a:r>
              <a:rPr b="1" i="0" u="none" baseline="0" lang="zh-CN">
                <a:cs typeface="Arial" charset="0"/>
              </a:rPr>
              <a:t>工具 </a:t>
            </a:r>
          </a:p>
          <a:p>
            <a:pPr algn="just" rtl="0"/>
            <a:r>
              <a:rPr b="0" i="0" u="none" baseline="0" lang="zh-CN">
                <a:cs typeface="Arial" charset="0"/>
              </a:rPr>
              <a:t>即使干预错误，也</a:t>
            </a:r>
            <a:r>
              <a:rPr b="1" i="0" u="none" baseline="0" lang="zh-CN">
                <a:cs typeface="Arial" charset="0"/>
              </a:rPr>
              <a:t>保证不会招致道达尔管理层和签约企业的处罚</a:t>
            </a:r>
            <a:r>
              <a:rPr b="0" i="0" u="none" baseline="0" lang="zh-CN">
                <a:cs typeface="Arial" charset="0"/>
              </a:rPr>
              <a:t>。</a:t>
            </a:r>
            <a:endParaRPr lang="zh-CN" altLang="fr-FR" dirty="0">
              <a:cs typeface="Arial" charset="0"/>
            </a:endParaRPr>
          </a:p>
          <a:p>
            <a:endParaRPr lang="zh-CN" altLang="fr-FR" dirty="0">
              <a:cs typeface="Arial" charset="0"/>
            </a:endParaRPr>
          </a:p>
          <a:p>
            <a:endParaRPr lang="zh-CN" altLang="fr-FR" dirty="0">
              <a:cs typeface="Arial" charset="0"/>
            </a:endParaRPr>
          </a:p>
          <a:p>
            <a:pPr algn="l" rtl="0">
              <a:buFont typeface="Lucida Grande" charset="0"/>
              <a:buNone/>
            </a:pPr>
            <a:r>
              <a:rPr b="0" i="0" u="none" baseline="0" lang="zh-CN">
                <a:solidFill>
                  <a:srgbClr val="A90025"/>
                </a:solidFill>
                <a:cs typeface="Arial" charset="0"/>
              </a:rPr>
              <a:t>这张能够落实具体措施的卡， </a:t>
            </a:r>
          </a:p>
          <a:p>
            <a:pPr lvl="1" algn="l" rtl="0">
              <a:buFont typeface="Arial" charset="0"/>
              <a:buChar char="•"/>
            </a:pPr>
            <a:r>
              <a:rPr b="0" i="0" u="none" baseline="0" lang="zh-CN">
                <a:cs typeface="Arial" charset="0"/>
              </a:rPr>
              <a:t>由您所在的实体企业的经理签署，</a:t>
            </a:r>
            <a:br>
              <a:rPr lang="zh-CN">
                <a:cs typeface="Arial" charset="0"/>
              </a:rPr>
            </a:br>
            <a:r>
              <a:rPr b="0" i="0" u="none" baseline="0" lang="zh-CN">
                <a:cs typeface="Arial" charset="0"/>
              </a:rPr>
              <a:t>由承包商管理层</a:t>
            </a:r>
            <a:br>
              <a:rPr lang="zh-CN">
                <a:cs typeface="Arial" charset="0"/>
              </a:rPr>
            </a:br>
            <a:r>
              <a:rPr b="0" i="0" u="none" baseline="0" lang="zh-CN">
                <a:cs typeface="Arial" charset="0"/>
              </a:rPr>
              <a:t>为其员工共同签署。</a:t>
            </a:r>
            <a:endParaRPr lang="zh-CN" altLang="fr-FR" dirty="0">
              <a:cs typeface="Arial" charset="0"/>
            </a:endParaRPr>
          </a:p>
          <a:p>
            <a:pPr lvl="1" algn="l" rtl="0">
              <a:buFont typeface="Arial" charset="0"/>
              <a:buChar char="•"/>
            </a:pPr>
            <a:r>
              <a:rPr b="0" i="0" u="none" baseline="0" lang="zh-CN">
                <a:cs typeface="Arial" charset="0"/>
              </a:rPr>
              <a:t>由您的上级提交。</a:t>
            </a:r>
            <a:endParaRPr lang="zh-CN" altLang="fr-FR" dirty="0">
              <a:cs typeface="Arial" charset="0"/>
            </a:endParaRPr>
          </a:p>
          <a:p>
            <a:endParaRPr lang="zh-CN" altLang="fr-FR" dirty="0">
              <a:cs typeface="Arial" charset="0"/>
            </a:endParaRPr>
          </a:p>
        </p:txBody>
      </p:sp>
      <p:sp>
        <p:nvSpPr>
          <p:cNvPr id="17411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zh-CN"/>
              <a:t/>
            </a:r>
            <a:fld id="{C2E6B3F0-2232-1546-BAC2-77787ACE731B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6</a:t>
            </a:fld>
            <a:endParaRPr lang="zh-CN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17412" name="Image 6" descr="STOP CARD RECTO FR 1 SIGNATU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600000">
            <a:off x="5303838" y="3578343"/>
            <a:ext cx="1458912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sz="1200" b="0" i="0" u="none" baseline="0" lang="zh-CN"/>
              <a:t>H3SE 入职培训 - TCG 5.4 – 隐患报告卡 – V1</a:t>
            </a:r>
            <a:endParaRPr lang="zh-CN" altLang="fr-FR" sz="12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34221">
            <a:off x="6979690" y="3558541"/>
            <a:ext cx="1466058" cy="23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b="1" i="0" u="none" baseline="0" lang="zh-CN"/>
              <a:t>如何干预？</a:t>
            </a:r>
            <a:endParaRPr lang="zh-CN" dirty="0"/>
          </a:p>
        </p:txBody>
      </p:sp>
      <p:sp>
        <p:nvSpPr>
          <p:cNvPr id="18434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836613"/>
            <a:ext cx="8218488" cy="5040312"/>
          </a:xfrm>
        </p:spPr>
        <p:txBody>
          <a:bodyPr/>
          <a:lstStyle/>
          <a:p>
            <a:pPr marL="0" indent="0" algn="ctr" rtl="0">
              <a:buFont typeface="Lucida Grande" charset="0"/>
              <a:buNone/>
            </a:pPr>
            <a:r>
              <a:rPr sz="1800" b="1" i="0" u="none" baseline="0" lang="zh-CN">
                <a:solidFill>
                  <a:srgbClr val="A90025"/>
                </a:solidFill>
                <a:cs typeface="Arial" charset="0"/>
              </a:rPr>
              <a:t>当您认为一种行动或情况对一人或多人，或对设施、环境构成威胁时</a:t>
            </a:r>
          </a:p>
          <a:p>
            <a:pPr marL="0" indent="0" algn="l" rtl="0">
              <a:buFont typeface="Lucida Grande" charset="0"/>
              <a:buNone/>
            </a:pPr>
            <a:endParaRPr lang="zh-CN" altLang="fr-FR" sz="1600" dirty="0">
              <a:solidFill>
                <a:srgbClr val="A90025"/>
              </a:solidFill>
              <a:cs typeface="Arial" charset="0"/>
            </a:endParaRPr>
          </a:p>
          <a:p>
            <a:pPr marL="457200" indent="-457200" algn="just" rtl="0">
              <a:buFont typeface="+mj-lt"/>
              <a:buAutoNum type="arabicPeriod"/>
            </a:pPr>
            <a:r>
              <a:rPr b="0" i="0" u="none" baseline="0" lang="zh-CN">
                <a:cs typeface="Arial" charset="0"/>
              </a:rPr>
              <a:t>与您的相关同事（利益相关者和监管者）共同</a:t>
            </a:r>
            <a:r>
              <a:rPr b="1" i="0" u="none" baseline="0" lang="zh-CN">
                <a:cs typeface="Arial" charset="0"/>
              </a:rPr>
              <a:t>进行</a:t>
            </a:r>
            <a:r>
              <a:rPr b="0" i="0" u="none" baseline="0" lang="zh-CN">
                <a:cs typeface="Arial" charset="0"/>
              </a:rPr>
              <a:t> 讨论</a:t>
            </a:r>
            <a:br>
              <a:rPr lang="zh-CN">
                <a:cs typeface="Arial" charset="0"/>
              </a:rPr>
            </a:br>
            <a:r>
              <a:rPr b="0" i="0" u="none" baseline="0" lang="zh-CN">
                <a:cs typeface="Arial" charset="0"/>
              </a:rPr>
              <a:t>，以便在恢复工作之前</a:t>
            </a:r>
            <a:br>
              <a:rPr lang="zh-CN">
                <a:cs typeface="Arial" charset="0"/>
              </a:rPr>
            </a:br>
            <a:r>
              <a:rPr b="0" i="0" u="none" baseline="0" lang="zh-CN">
                <a:cs typeface="Arial" charset="0"/>
              </a:rPr>
              <a:t>解决问题</a:t>
            </a:r>
          </a:p>
          <a:p>
            <a:pPr lvl="1" algn="l" rtl="0"/>
            <a:r>
              <a:rPr b="0" i="0" u="none" baseline="0" lang="zh-CN">
                <a:cs typeface="Arial" charset="0"/>
              </a:rPr>
              <a:t>提一个简单问题，确保</a:t>
            </a:r>
            <a:br>
              <a:rPr lang="zh-CN">
                <a:cs typeface="Arial" charset="0"/>
              </a:rPr>
            </a:br>
            <a:r>
              <a:rPr b="0" i="0" u="none" baseline="0" lang="zh-CN">
                <a:cs typeface="Arial" charset="0"/>
              </a:rPr>
              <a:t>没有风险</a:t>
            </a:r>
          </a:p>
          <a:p>
            <a:pPr lvl="1" algn="l" rtl="0"/>
            <a:r>
              <a:rPr b="0" i="0" u="none" baseline="0" lang="zh-CN">
                <a:cs typeface="Arial" charset="0"/>
              </a:rPr>
              <a:t>如果问题不能马上得到解决，应暂停</a:t>
            </a:r>
            <a:br>
              <a:rPr lang="zh-CN">
                <a:cs typeface="Arial" charset="0"/>
              </a:rPr>
            </a:br>
            <a:r>
              <a:rPr b="0" i="0" u="none" baseline="0" lang="zh-CN">
                <a:cs typeface="Arial" charset="0"/>
              </a:rPr>
              <a:t>工作，直到采取了相应的解决措施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b="0" i="0" u="none" baseline="0" lang="zh-CN">
                <a:cs typeface="Arial" charset="0"/>
              </a:rPr>
              <a:t>如有必要，使用隐患报告卡进行</a:t>
            </a:r>
            <a:r>
              <a:rPr b="1" i="0" u="none" baseline="0" lang="zh-CN">
                <a:cs typeface="Arial" charset="0"/>
              </a:rPr>
              <a:t>干预</a:t>
            </a:r>
            <a:r>
              <a:rPr b="0" i="0" u="none" baseline="0" lang="zh-CN">
                <a:cs typeface="Arial" charset="0"/>
              </a:rPr>
              <a:t> </a:t>
            </a:r>
            <a:endParaRPr lang="zh-CN" altLang="fr-FR" dirty="0">
              <a:cs typeface="Arial" charset="0"/>
            </a:endParaRPr>
          </a:p>
          <a:p>
            <a:pPr lvl="1" algn="l" rtl="0"/>
            <a:r>
              <a:rPr b="0" i="0" u="none" baseline="0" lang="zh-CN">
                <a:cs typeface="Arial" charset="0"/>
              </a:rPr>
              <a:t>如果情况需要，停止当前正在进行的工作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b="0" i="0" u="none" baseline="0" lang="zh-CN">
                <a:cs typeface="Arial" charset="0"/>
              </a:rPr>
              <a:t>将相关信息及后续情况</a:t>
            </a:r>
            <a:r>
              <a:rPr b="1" i="0" u="none" baseline="0" lang="zh-CN">
                <a:cs typeface="Arial" charset="0"/>
              </a:rPr>
              <a:t>反馈</a:t>
            </a:r>
            <a:r>
              <a:rPr b="0" i="0" u="none" baseline="0" lang="zh-CN">
                <a:cs typeface="Arial" charset="0"/>
              </a:rPr>
              <a:t> / 让他人反馈给您所在的实体企业</a:t>
            </a:r>
          </a:p>
          <a:p>
            <a:pPr marL="0" indent="0" algn="l" rtl="0">
              <a:buFont typeface="Arial" charset="0"/>
              <a:buAutoNum type="arabicPeriod"/>
            </a:pPr>
            <a:endParaRPr lang="zh-CN" altLang="fr-FR" sz="300" dirty="0">
              <a:cs typeface="Arial" charset="0"/>
            </a:endParaRPr>
          </a:p>
          <a:p>
            <a:pPr lvl="1" algn="l" rtl="0">
              <a:buFont typeface="LucidaGrande" charset="0"/>
              <a:buChar char="✓"/>
            </a:pPr>
            <a:r>
              <a:rPr b="0" i="1" u="none" baseline="0" lang="zh-CN">
                <a:cs typeface="Arial" charset="0"/>
              </a:rPr>
              <a:t> ：找出进步途径，促经验共享</a:t>
            </a:r>
          </a:p>
        </p:txBody>
      </p:sp>
      <p:sp>
        <p:nvSpPr>
          <p:cNvPr id="18435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zh-CN"/>
              <a:t/>
            </a:r>
            <a:fld id="{109D8647-4712-C947-8188-8CBF050F7226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7</a:t>
            </a:fld>
            <a:endParaRPr lang="zh-CN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zh-CN"/>
              <a:t>H3SE 入职培训 - TCG 5.4 – 隐患报告卡 – V2</a:t>
            </a:r>
            <a:endParaRPr lang="zh-CN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b="1" i="0" u="none" baseline="0" lang="zh-CN"/>
              <a:t>每个人的作用是什么？</a:t>
            </a:r>
            <a:endParaRPr lang="zh-CN" dirty="0"/>
          </a:p>
        </p:txBody>
      </p:sp>
      <p:sp>
        <p:nvSpPr>
          <p:cNvPr id="19458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zh-CN"/>
              <a:t/>
            </a:r>
            <a:fld id="{916E2F1A-96D5-F24A-A07E-166E4F26321E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8</a:t>
            </a:fld>
            <a:endParaRPr lang="zh-CN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grpSp>
        <p:nvGrpSpPr>
          <p:cNvPr id="19459" name="Groupe 22"/>
          <p:cNvGrpSpPr>
            <a:grpSpLocks/>
          </p:cNvGrpSpPr>
          <p:nvPr/>
        </p:nvGrpSpPr>
        <p:grpSpPr bwMode="auto">
          <a:xfrm>
            <a:off x="395288" y="2012950"/>
            <a:ext cx="2700337" cy="2516188"/>
            <a:chOff x="454023" y="1860851"/>
            <a:chExt cx="2700000" cy="2499157"/>
          </a:xfrm>
        </p:grpSpPr>
        <p:sp>
          <p:nvSpPr>
            <p:cNvPr id="8" name="ZoneTexte 7"/>
            <p:cNvSpPr txBox="1"/>
            <p:nvPr/>
          </p:nvSpPr>
          <p:spPr>
            <a:xfrm>
              <a:off x="454023" y="1860851"/>
              <a:ext cx="2506349" cy="578670"/>
            </a:xfrm>
            <a:prstGeom prst="flowChartAlternateProcess">
              <a:avLst/>
            </a:prstGeom>
            <a:solidFill>
              <a:schemeClr val="accent3">
                <a:lumMod val="50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0"/>
              <a:r>
                <a:rPr sz="1400" b="1" i="0" u="none" baseline="0" lang="zh-CN">
                  <a:solidFill>
                    <a:schemeClr val="bg1"/>
                  </a:solidFill>
                </a:rPr>
                <a:t>任何员工</a:t>
              </a:r>
            </a:p>
            <a:p>
              <a:pPr algn="ctr" rtl="0"/>
              <a:endParaRPr lang="zh-CN" altLang="fr-FR" sz="1400" b="1">
                <a:solidFill>
                  <a:schemeClr val="bg1"/>
                </a:solidFill>
              </a:endParaRPr>
            </a:p>
          </p:txBody>
        </p:sp>
        <p:sp>
          <p:nvSpPr>
            <p:cNvPr id="9" name="Rectangle à coins arrondis 8"/>
            <p:cNvSpPr/>
            <p:nvPr/>
          </p:nvSpPr>
          <p:spPr>
            <a:xfrm>
              <a:off x="454023" y="2395371"/>
              <a:ext cx="2700000" cy="1964637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accent3">
                  <a:lumMod val="50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180975" indent="-180975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>
                <a:buFont typeface="Arial" charset="0"/>
                <a:buAutoNum type="arabicPeriod"/>
              </a:pPr>
              <a:r>
                <a:rPr sz="1300" b="1" i="0" u="none" baseline="0" lang="zh-CN"/>
                <a:t>识别</a:t>
              </a:r>
              <a:r>
                <a:rPr sz="1300" b="0" i="0" u="none" baseline="0" lang="zh-CN"/>
                <a:t>危险</a:t>
              </a:r>
              <a:r>
                <a:rPr sz="1300" b="1" i="0" u="none" baseline="0" lang="zh-CN"/>
                <a:t>并发出警报</a:t>
              </a:r>
            </a:p>
            <a:p>
              <a:pPr algn="l" rtl="0">
                <a:buFont typeface="Arial" charset="0"/>
                <a:buAutoNum type="arabicPeriod" startAt="2"/>
              </a:pPr>
              <a:r>
                <a:rPr sz="1300" b="1" i="0" u="none" baseline="0" lang="zh-CN"/>
                <a:t>停止/让他人停止</a:t>
              </a:r>
              <a:r>
                <a:rPr sz="1300" b="0" i="0" u="none" baseline="0" lang="zh-CN"/>
                <a:t>工作</a:t>
              </a:r>
            </a:p>
            <a:p>
              <a:pPr algn="l" rtl="0">
                <a:buFont typeface="Arial" charset="0"/>
                <a:buAutoNum type="arabicPeriod" startAt="2"/>
              </a:pPr>
              <a:r>
                <a:rPr sz="1300" b="1" i="0" u="none" baseline="0" lang="zh-CN"/>
                <a:t>参与</a:t>
              </a:r>
              <a:r>
                <a:rPr sz="1300" b="0" i="0" u="none" baseline="0" lang="zh-CN"/>
                <a:t>风险分析讨论</a:t>
              </a:r>
            </a:p>
            <a:p>
              <a:pPr algn="l" rtl="0">
                <a:buFont typeface="Arial" charset="0"/>
                <a:buAutoNum type="arabicPeriod" startAt="2"/>
              </a:pPr>
              <a:r>
                <a:rPr sz="1300" b="0" i="0" u="none" baseline="0" lang="zh-CN"/>
                <a:t>无论是否直接相关，</a:t>
              </a:r>
              <a:r>
                <a:rPr sz="1300" b="1" i="0" u="none" baseline="0" lang="zh-CN"/>
                <a:t>帮助</a:t>
              </a:r>
              <a:r>
                <a:rPr sz="1300" b="0" i="0" u="none" baseline="0" lang="zh-CN"/>
                <a:t>问题的解决</a:t>
              </a:r>
            </a:p>
          </p:txBody>
        </p:sp>
      </p:grpSp>
      <p:grpSp>
        <p:nvGrpSpPr>
          <p:cNvPr id="19460" name="Groupe 21"/>
          <p:cNvGrpSpPr>
            <a:grpSpLocks/>
          </p:cNvGrpSpPr>
          <p:nvPr/>
        </p:nvGrpSpPr>
        <p:grpSpPr bwMode="auto">
          <a:xfrm>
            <a:off x="3233738" y="2014538"/>
            <a:ext cx="2703512" cy="2514600"/>
            <a:chOff x="3283913" y="2885145"/>
            <a:chExt cx="2702550" cy="2513954"/>
          </a:xfrm>
        </p:grpSpPr>
        <p:sp>
          <p:nvSpPr>
            <p:cNvPr id="11" name="ZoneTexte 10"/>
            <p:cNvSpPr txBox="1"/>
            <p:nvPr/>
          </p:nvSpPr>
          <p:spPr>
            <a:xfrm>
              <a:off x="3283913" y="2885145"/>
              <a:ext cx="2542270" cy="57928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0"/>
              <a:r>
                <a:rPr sz="1400" b="1" i="0" u="none" baseline="0" lang="zh-CN">
                  <a:solidFill>
                    <a:schemeClr val="bg1"/>
                  </a:solidFill>
                </a:rPr>
                <a:t>中层管理人员</a:t>
              </a:r>
            </a:p>
            <a:p>
              <a:pPr algn="ctr" rtl="0"/>
              <a:endParaRPr lang="zh-CN" altLang="fr-FR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Rectangle à coins arrondis 11"/>
            <p:cNvSpPr/>
            <p:nvPr/>
          </p:nvSpPr>
          <p:spPr>
            <a:xfrm>
              <a:off x="3287087" y="3424756"/>
              <a:ext cx="2699376" cy="1974343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accent3">
                  <a:lumMod val="75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180975" indent="-180975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>
                <a:buFont typeface="Arial" charset="0"/>
                <a:buAutoNum type="arabicPeriod"/>
              </a:pPr>
              <a:r>
                <a:rPr sz="1300" b="1" i="0" u="none" baseline="0" lang="zh-CN"/>
                <a:t>协调 </a:t>
              </a:r>
              <a:r>
                <a:rPr sz="1300" b="0" i="0" u="none" baseline="0" lang="zh-CN"/>
                <a:t>问题的解决</a:t>
              </a:r>
            </a:p>
            <a:p>
              <a:pPr algn="l" rtl="0">
                <a:buFont typeface="Arial" charset="0"/>
                <a:buAutoNum type="arabicPeriod"/>
              </a:pPr>
              <a:r>
                <a:rPr sz="1300" b="0" i="0" u="none" baseline="0" lang="zh-CN"/>
                <a:t>如有需要，对工作方式</a:t>
              </a:r>
              <a:r>
                <a:rPr sz="1300" b="1" i="0" u="none" baseline="0" lang="zh-CN"/>
                <a:t>加以改进 </a:t>
              </a:r>
            </a:p>
            <a:p>
              <a:endParaRPr lang="zh-CN" altLang="fr-FR" sz="1300"/>
            </a:p>
            <a:p>
              <a:endParaRPr lang="zh-CN" altLang="fr-FR" sz="1300"/>
            </a:p>
            <a:p>
              <a:endParaRPr lang="zh-CN" altLang="fr-FR" sz="1300"/>
            </a:p>
          </p:txBody>
        </p:sp>
      </p:grpSp>
      <p:grpSp>
        <p:nvGrpSpPr>
          <p:cNvPr id="19461" name="Groupe 20"/>
          <p:cNvGrpSpPr>
            <a:grpSpLocks/>
          </p:cNvGrpSpPr>
          <p:nvPr/>
        </p:nvGrpSpPr>
        <p:grpSpPr bwMode="auto">
          <a:xfrm>
            <a:off x="6061075" y="2014538"/>
            <a:ext cx="2701925" cy="2514600"/>
            <a:chOff x="6111156" y="3610199"/>
            <a:chExt cx="2700844" cy="2565909"/>
          </a:xfrm>
        </p:grpSpPr>
        <p:sp>
          <p:nvSpPr>
            <p:cNvPr id="14" name="ZoneTexte 13"/>
            <p:cNvSpPr txBox="1"/>
            <p:nvPr/>
          </p:nvSpPr>
          <p:spPr>
            <a:xfrm>
              <a:off x="6111156" y="3610199"/>
              <a:ext cx="2451707" cy="590694"/>
            </a:xfrm>
            <a:prstGeom prst="roundRect">
              <a:avLst/>
            </a:prstGeom>
            <a:solidFill>
              <a:schemeClr val="accent3"/>
            </a:solidFill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0"/>
              <a:r>
                <a:rPr sz="1400" b="1" i="0" u="none" baseline="0" lang="zh-CN">
                  <a:solidFill>
                    <a:schemeClr val="bg1"/>
                  </a:solidFill>
                </a:rPr>
                <a:t>实体企业的主管     </a:t>
              </a:r>
            </a:p>
            <a:p>
              <a:pPr algn="ctr" rtl="0"/>
              <a:endParaRPr lang="zh-CN" altLang="fr-FR" sz="1400" b="1">
                <a:solidFill>
                  <a:schemeClr val="bg1"/>
                </a:solidFill>
              </a:endParaRPr>
            </a:p>
          </p:txBody>
        </p:sp>
        <p:sp>
          <p:nvSpPr>
            <p:cNvPr id="15" name="Rectangle à coins arrondis 14"/>
            <p:cNvSpPr/>
            <p:nvPr/>
          </p:nvSpPr>
          <p:spPr>
            <a:xfrm>
              <a:off x="6112743" y="4143143"/>
              <a:ext cx="2699257" cy="203296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accent3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marL="180975" indent="-180975" algn="l" rtl="0">
                <a:buFont typeface="+mj-lt"/>
                <a:buAutoNum type="arabicPeriod"/>
                <a:defRPr/>
              </a:pPr>
              <a:r>
                <a:rPr sz="1300" b="1" i="0" u="none" baseline="0" lang="zh-CN">
                  <a:solidFill>
                    <a:schemeClr val="tx1"/>
                  </a:solidFill>
                </a:rPr>
                <a:t>保证</a:t>
              </a:r>
              <a:r>
                <a:rPr sz="1300" b="0" i="0" u="none" baseline="0" lang="zh-CN">
                  <a:solidFill>
                    <a:schemeClr val="tx1"/>
                  </a:solidFill>
                </a:rPr>
                <a:t>不会招致处罚</a:t>
              </a:r>
            </a:p>
            <a:p>
              <a:pPr marL="180975" indent="-180975" algn="l" rtl="0">
                <a:buFont typeface="+mj-lt"/>
                <a:buAutoNum type="arabicPeriod"/>
                <a:defRPr/>
              </a:pPr>
              <a:r>
                <a:rPr sz="1300" b="0" i="0" u="none" baseline="0" lang="zh-CN">
                  <a:solidFill>
                    <a:schemeClr val="tx1"/>
                  </a:solidFill>
                </a:rPr>
                <a:t>如果问题不能得到解决，应作出</a:t>
              </a:r>
              <a:r>
                <a:rPr sz="1300" b="1" i="0" u="none" baseline="0" lang="zh-CN">
                  <a:solidFill>
                    <a:schemeClr val="tx1"/>
                  </a:solidFill>
                </a:rPr>
                <a:t>裁决 </a:t>
              </a:r>
            </a:p>
            <a:p>
              <a:pPr marL="180975" indent="-180975" algn="l" rtl="0">
                <a:buFont typeface="+mj-lt"/>
                <a:buAutoNum type="arabicPeriod"/>
                <a:defRPr/>
              </a:pPr>
              <a:r>
                <a:rPr sz="1300" b="1" i="0" u="none" baseline="0" lang="zh-CN">
                  <a:solidFill>
                    <a:schemeClr val="tx1"/>
                  </a:solidFill>
                </a:rPr>
                <a:t>提供装置</a:t>
              </a:r>
              <a:r>
                <a:rPr sz="1300" b="0" i="0" u="none" baseline="0" lang="zh-CN">
                  <a:solidFill>
                    <a:schemeClr val="tx1"/>
                  </a:solidFill>
                </a:rPr>
                <a:t>用于记录隐患报告卡的使用</a:t>
              </a:r>
            </a:p>
            <a:p>
              <a:pPr marL="354013" indent="-354013" algn="l" rtl="0">
                <a:defRPr/>
              </a:pPr>
              <a:r>
                <a:rPr sz="1300" b="0" i="0" u="none" baseline="0" lang="zh-CN">
                  <a:solidFill>
                    <a:schemeClr val="tx1"/>
                  </a:solidFill>
                </a:rPr>
                <a:t> </a:t>
              </a:r>
            </a:p>
          </p:txBody>
        </p:sp>
      </p:grpSp>
      <p:sp>
        <p:nvSpPr>
          <p:cNvPr id="19462" name="ZoneTexte 15"/>
          <p:cNvSpPr txBox="1">
            <a:spLocks noChangeArrowheads="1"/>
          </p:cNvSpPr>
          <p:nvPr/>
        </p:nvSpPr>
        <p:spPr bwMode="auto">
          <a:xfrm>
            <a:off x="457200" y="1401763"/>
            <a:ext cx="8315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zh-CN"/>
              <a:t>工作模式在集团和相关各方之间共享： </a:t>
            </a:r>
            <a:endParaRPr lang="zh-CN" altLang="fr-FR" dirty="0"/>
          </a:p>
        </p:txBody>
      </p:sp>
      <p:sp>
        <p:nvSpPr>
          <p:cNvPr id="1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zh-CN"/>
              <a:t>H3SE 入职培训 - TCG 5.4 – 隐患报告卡 – V2</a:t>
            </a:r>
            <a:endParaRPr lang="zh-CN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b="1" i="0" u="none" baseline="0" lang="zh-CN"/>
              <a:t>隐患报告卡的 3 个问题</a:t>
            </a:r>
            <a:endParaRPr lang="zh-CN" dirty="0"/>
          </a:p>
        </p:txBody>
      </p:sp>
      <p:sp>
        <p:nvSpPr>
          <p:cNvPr id="20482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just" rtl="0"/>
            <a:r>
              <a:rPr b="0" i="0" u="none" baseline="0" lang="zh-CN">
                <a:cs typeface="Arial" charset="0"/>
              </a:rPr>
              <a:t>我是脚手架装配工，我看到一名操作人员提取产品样品时没有佩戴防护眼镜。我能否进行干预？</a:t>
            </a:r>
          </a:p>
          <a:p>
            <a:pPr algn="just" rtl="0"/>
            <a:endParaRPr lang="zh-CN" altLang="fr-FR" dirty="0">
              <a:cs typeface="Arial" charset="0"/>
            </a:endParaRPr>
          </a:p>
          <a:p>
            <a:pPr algn="just" rtl="0"/>
            <a:endParaRPr lang="zh-CN" altLang="fr-FR" dirty="0">
              <a:cs typeface="Arial" charset="0"/>
            </a:endParaRPr>
          </a:p>
          <a:p>
            <a:pPr algn="just" rtl="0"/>
            <a:r>
              <a:rPr b="0" i="0" u="none" baseline="0" lang="zh-CN">
                <a:cs typeface="Arial" charset="0"/>
              </a:rPr>
              <a:t>我使用了隐患报告卡，但实际证明最终情况并不危险。我会被责怪吗？</a:t>
            </a:r>
          </a:p>
          <a:p>
            <a:pPr algn="just" rtl="0"/>
            <a:endParaRPr lang="zh-CN" altLang="fr-FR" dirty="0">
              <a:cs typeface="Arial" charset="0"/>
            </a:endParaRPr>
          </a:p>
          <a:p>
            <a:pPr algn="just" rtl="0"/>
            <a:endParaRPr lang="zh-CN" altLang="fr-FR" dirty="0">
              <a:cs typeface="Arial" charset="0"/>
            </a:endParaRPr>
          </a:p>
          <a:p>
            <a:pPr algn="just" rtl="0"/>
            <a:r>
              <a:rPr b="0" i="0" u="none" baseline="0" lang="zh-CN">
                <a:cs typeface="Arial" charset="0"/>
              </a:rPr>
              <a:t>我是买方，需重新翻修我的办公室，我看到一位正在进行打磨作业的人员没有使用篷布避免火花飞溅。我进行干预是否合情合理？</a:t>
            </a:r>
          </a:p>
        </p:txBody>
      </p:sp>
      <p:sp>
        <p:nvSpPr>
          <p:cNvPr id="20483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zh-CN"/>
              <a:t/>
            </a:r>
            <a:fld id="{1FD33A1F-23D2-CA47-ABD0-B1339954066B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9</a:t>
            </a:fld>
            <a:endParaRPr lang="zh-CN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zh-CN"/>
              <a:t>H3SE 入职培训 - TCG 5.4 – 隐患报告卡 – V2</a:t>
            </a:r>
            <a:endParaRPr lang="zh-CN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675</TotalTime>
  <Words>574</Words>
  <Application>Microsoft Office PowerPoint</Application>
  <PresentationFormat>Affichage à l'écran (4:3)</PresentationFormat>
  <Paragraphs>88</Paragraphs>
  <Slides>10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fr_total_modele_rouge_fonce</vt:lpstr>
      <vt:lpstr>Stop card</vt:lpstr>
      <vt:lpstr>Les objectifs du module</vt:lpstr>
      <vt:lpstr>La stop card, EN VUE DE QUOI ?</vt:lpstr>
      <vt:lpstr>Avant la stop card</vt:lpstr>
      <vt:lpstr>Après la stop card</vt:lpstr>
      <vt:lpstr>QU’EST-CE QU’UNE STOP CARD ?</vt:lpstr>
      <vt:lpstr>Comment intervenir ?</vt:lpstr>
      <vt:lpstr>Quel rôle pour chacun ?</vt:lpstr>
      <vt:lpstr>LA STOP card en 3 questions</vt:lpstr>
      <vt:lpstr>Diapositive 10</vt:lpstr>
    </vt:vector>
  </TitlesOfParts>
  <Company>TOTAL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J0023432</cp:lastModifiedBy>
  <cp:revision>62</cp:revision>
  <dcterms:created xsi:type="dcterms:W3CDTF">2015-09-07T13:13:13Z</dcterms:created>
  <dcterms:modified xsi:type="dcterms:W3CDTF">2017-03-23T15:47:01Z</dcterms:modified>
</cp:coreProperties>
</file>