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02/10/2017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3D33FD0-5626-F147-AFD2-06F17FFF600E}" type="slidenum">
              <a:rPr/>
              <a:pPr algn="l" rtl="0"/>
              <a:t>3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195769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3D33FD0-5626-F147-AFD2-06F17FFF600E}" type="slidenum">
              <a:rPr/>
              <a:pPr algn="l" rtl="0"/>
              <a:t>8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37961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ea typeface="+mj-ea"/>
              </a:rPr>
              <a:t>Stop card</a:t>
            </a:r>
            <a:endParaRPr lang="e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charset="0"/>
              </a:rPr>
              <a:t>Module </a:t>
            </a:r>
            <a:r>
              <a:rPr lang="en" b="0" i="0" u="none" baseline="0" dirty="0">
                <a:cs typeface="Arial" charset="0"/>
              </a:rPr>
              <a:t>TCG 5.4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Die Stopp-Karte in 3 Fragen</a:t>
            </a:r>
            <a:endParaRPr lang="de" dirty="0"/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de" b="0" i="0" u="none" baseline="0">
                <a:cs typeface="Arial" charset="0"/>
              </a:rPr>
              <a:t>Ich bin Gerüstmonteur, und ich sehe einen Arbeiter, der eine Produktprobe ohne Schutzbrille entnimmt. Kann ich intervenieren?</a:t>
            </a:r>
          </a:p>
          <a:p>
            <a:pPr algn="just" rtl="0"/>
            <a:endParaRPr lang="de" altLang="fr-FR" dirty="0">
              <a:cs typeface="Arial" charset="0"/>
            </a:endParaRPr>
          </a:p>
          <a:p>
            <a:pPr algn="just" rtl="0"/>
            <a:endParaRPr lang="de" altLang="fr-FR" dirty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Ich habe die STOPP-Karte benutzt, aber die Lage war letztendlich nicht gefährlich. Wird man es mir vorwerfen?</a:t>
            </a:r>
          </a:p>
          <a:p>
            <a:pPr algn="just" rtl="0"/>
            <a:endParaRPr lang="de" altLang="fr-FR" dirty="0">
              <a:cs typeface="Arial" charset="0"/>
            </a:endParaRPr>
          </a:p>
          <a:p>
            <a:pPr algn="just" rtl="0"/>
            <a:endParaRPr lang="de" altLang="fr-FR" dirty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Ich bin Käufer, und als ich in mein Büro zurückkehre, sehe ich einen Beteiligten, der gerade eine Schleifoperation ohne Schutzplane zur Vermeidung des Funkenflugs durchführt. Bin ich legitimiert, zu intervenieren?</a:t>
            </a: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D33A1F-23D2-CA47-ABD0-B1339954066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10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900" b="0" i="0" u="none" baseline="0" dirty="0"/>
              <a:t>Integrationskit H3SE - TCG 5.4 – STOPP-Karte – V2</a:t>
            </a:r>
            <a:endParaRPr lang="de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de" altLang="fr-FR" cap="none">
              <a:cs typeface="Arial" charset="0"/>
            </a:endParaRPr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9935EEB-B651-A444-8639-A3187483171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11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1507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8" y="157163"/>
            <a:ext cx="25939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44289"/>
            <a:ext cx="62357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25152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900" b="0" i="0" u="none" baseline="0" dirty="0"/>
              <a:t>Integrationskit H3SE - TCG 5.4 – STOPP-Karte – V2</a:t>
            </a:r>
            <a:endParaRPr lang="de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de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ea typeface="+mj-ea"/>
              </a:rPr>
              <a:t>Stopp-Karte</a:t>
            </a:r>
            <a:endParaRPr lang="de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de" b="0" i="0" u="none" baseline="0">
                <a:cs typeface="Arial" charset="0"/>
              </a:rPr>
              <a:t>H3SE-Integrationskit</a:t>
            </a:r>
          </a:p>
          <a:p>
            <a:pPr algn="l" rtl="0" eaLnBrk="1" hangingPunct="1"/>
            <a:r>
              <a:rPr lang="de" b="0" i="0" u="none" baseline="0">
                <a:cs typeface="Arial" charset="0"/>
              </a:rPr>
              <a:t>TCG-Modul 5.4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de" b="1" i="0" u="none" baseline="0"/>
              <a:t>Ziele des Moduls</a:t>
            </a:r>
            <a:endParaRPr lang="de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362950" cy="3456533"/>
          </a:xfrm>
        </p:spPr>
        <p:txBody>
          <a:bodyPr/>
          <a:lstStyle/>
          <a:p>
            <a:pPr marL="0" indent="0" algn="just" rtl="0" eaLnBrk="1" hangingPunct="1">
              <a:buFont typeface="Lucida Grande" charset="0"/>
              <a:buNone/>
            </a:pPr>
            <a:r>
              <a:rPr lang="de" b="0" i="0" u="none" baseline="0">
                <a:cs typeface="Arial" charset="0"/>
              </a:rPr>
              <a:t>Am Ende dieses Moduls:</a:t>
            </a:r>
          </a:p>
          <a:p>
            <a:pPr marL="0" indent="0" algn="just" rtl="0" eaLnBrk="1" hangingPunct="1">
              <a:buFont typeface="Lucida Grande" charset="0"/>
              <a:buNone/>
            </a:pPr>
            <a:endParaRPr lang="de" altLang="fr-FR" dirty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Sie werden den Sinn der Benutzung der Stopp-Karte begriffen haben.</a:t>
            </a:r>
          </a:p>
          <a:p>
            <a:pPr algn="just" rtl="0"/>
            <a:endParaRPr lang="de" altLang="fr-FR" dirty="0" smtClean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Sie können die Stopp-Karte in einfachen Situationen benutzen.</a:t>
            </a:r>
          </a:p>
          <a:p>
            <a:pPr algn="just" rtl="0"/>
            <a:endParaRPr lang="de" altLang="fr-FR" dirty="0" smtClean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Sie wissen, dass eine falsche Benutzung keine negativen Konsequenzen hat.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95B3781-AAF4-2F46-A557-B14342AA363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3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900" b="0" i="0" u="none" baseline="0" dirty="0"/>
              <a:t>Integrationskit H3SE - TCG 5.4 – STOPP-Karte – V2</a:t>
            </a:r>
            <a:endParaRPr lang="de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Die Stopp-Karte, WOFÜR?</a:t>
            </a:r>
            <a:endParaRPr lang="de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484313"/>
            <a:ext cx="8218488" cy="3240087"/>
          </a:xfrm>
        </p:spPr>
        <p:txBody>
          <a:bodyPr>
            <a:normAutofit lnSpcReduction="10000"/>
          </a:bodyPr>
          <a:lstStyle/>
          <a:p>
            <a:pPr marL="0" indent="0" algn="just" rtl="0">
              <a:buFont typeface="Lucida Grande" charset="0"/>
              <a:buNone/>
            </a:pPr>
            <a:r>
              <a:rPr lang="de" b="1" i="0" u="none" baseline="0">
                <a:cs typeface="Arial" charset="0"/>
              </a:rPr>
              <a:t>Jeden in die Lage zu versetzen, einzugreifen, und dies unterstützen, um die Sicherheit zu verbessern</a:t>
            </a:r>
          </a:p>
          <a:p>
            <a:pPr marL="0" indent="0" algn="just" rtl="0">
              <a:buFont typeface="Lucida Grande" charset="0"/>
              <a:buNone/>
            </a:pPr>
            <a:endParaRPr lang="de" altLang="fr-FR" b="1" dirty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Alle Unfälle können vermieden werden. Das geht insbesondere durch eine geteilte Wachsamkeit für uns selbst und unsere Kollegen, aber auch für jene, die uns umgeben.</a:t>
            </a:r>
          </a:p>
          <a:p>
            <a:pPr algn="just" rtl="0"/>
            <a:endParaRPr lang="de" altLang="fr-FR" dirty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Die Stopp-Karte, die allen Entitäten der Gruppe gemein ist, emöglicht es der Gesamtheit der Akteure des Unternehmens, Total-Mitarbeitern und beauftragten Beteiligten zu handeln 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3DC1C17-26EA-5542-8045-2196B8FDABE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4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900" b="0" i="0" u="none" baseline="0" dirty="0"/>
              <a:t>Integrationskit H3SE - TCG 5.4 – STOPP-Karte – V2</a:t>
            </a:r>
            <a:endParaRPr lang="de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Vor der Stopp-Karte</a:t>
            </a:r>
            <a:endParaRPr lang="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/>
              <a:pPr algn="r" rtl="0"/>
              <a:t>5</a:t>
            </a:fld>
            <a:endParaRPr lang="de"/>
          </a:p>
        </p:txBody>
      </p:sp>
      <p:pic>
        <p:nvPicPr>
          <p:cNvPr id="9" name="Image 8" descr="CCM0123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947866"/>
            <a:ext cx="837634" cy="1988840"/>
          </a:xfrm>
          <a:prstGeom prst="rect">
            <a:avLst/>
          </a:prstGeom>
        </p:spPr>
      </p:pic>
      <p:pic>
        <p:nvPicPr>
          <p:cNvPr id="1026" name="Picture 2" descr="http://www.cliparthut.com/clip-arts/1741/safety-clip-art-17414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021" y="2060848"/>
            <a:ext cx="2420667" cy="4091882"/>
          </a:xfrm>
          <a:prstGeom prst="rect">
            <a:avLst/>
          </a:prstGeom>
          <a:noFill/>
        </p:spPr>
      </p:pic>
      <p:sp>
        <p:nvSpPr>
          <p:cNvPr id="11" name="Pensées 10"/>
          <p:cNvSpPr/>
          <p:nvPr/>
        </p:nvSpPr>
        <p:spPr>
          <a:xfrm>
            <a:off x="0" y="692696"/>
            <a:ext cx="7380312" cy="3255170"/>
          </a:xfrm>
          <a:prstGeom prst="cloudCallout">
            <a:avLst>
              <a:gd name="adj1" fmla="val -27496"/>
              <a:gd name="adj2" fmla="val 6648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600"/>
              </a:spcAft>
            </a:pPr>
            <a:r>
              <a:rPr lang="de" sz="2800" b="1" i="0" u="none" baseline="0">
                <a:solidFill>
                  <a:schemeClr val="tx1"/>
                </a:solidFill>
                <a:latin typeface="Arial Narrow" pitchFamily="34" charset="0"/>
              </a:rPr>
              <a:t>Ich wage nicht zu intervenieren</a:t>
            </a:r>
          </a:p>
          <a:p>
            <a:pPr algn="ctr" rtl="0">
              <a:spcAft>
                <a:spcPts val="600"/>
              </a:spcAft>
            </a:pPr>
            <a:r>
              <a:rPr lang="de" sz="2800" b="1" i="0" u="none" baseline="0">
                <a:solidFill>
                  <a:schemeClr val="tx1"/>
                </a:solidFill>
                <a:latin typeface="Arial Narrow" pitchFamily="34" charset="0"/>
              </a:rPr>
              <a:t>Ich kenne diesen Typ nicht</a:t>
            </a:r>
          </a:p>
          <a:p>
            <a:pPr algn="ctr" rtl="0">
              <a:spcAft>
                <a:spcPts val="600"/>
              </a:spcAft>
            </a:pPr>
            <a:r>
              <a:rPr lang="de" sz="2800" b="1" i="0" u="none" baseline="0">
                <a:solidFill>
                  <a:schemeClr val="tx1"/>
                </a:solidFill>
                <a:latin typeface="Arial Narrow" pitchFamily="34" charset="0"/>
              </a:rPr>
              <a:t>Ich bin nicht der Auftraggeber</a:t>
            </a:r>
          </a:p>
          <a:p>
            <a:pPr algn="ctr" rtl="0">
              <a:spcAft>
                <a:spcPts val="600"/>
              </a:spcAft>
            </a:pPr>
            <a:r>
              <a:rPr lang="de" sz="2800" b="1" i="0" u="none" baseline="0">
                <a:solidFill>
                  <a:schemeClr val="tx1"/>
                </a:solidFill>
                <a:latin typeface="Arial Narrow" pitchFamily="34" charset="0"/>
              </a:rPr>
              <a:t>Habe ich das Recht?</a:t>
            </a:r>
          </a:p>
          <a:p>
            <a:pPr algn="ctr" rtl="0">
              <a:spcAft>
                <a:spcPts val="600"/>
              </a:spcAft>
            </a:pPr>
            <a:r>
              <a:rPr lang="de" sz="2800" b="1" i="0" u="none" baseline="0">
                <a:solidFill>
                  <a:schemeClr val="tx1"/>
                </a:solidFill>
                <a:latin typeface="Arial Narrow" pitchFamily="34" charset="0"/>
              </a:rPr>
              <a:t>Und wenn ich mich täusche?</a:t>
            </a: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0" i="0" u="none" baseline="0" dirty="0"/>
              <a:t>Integrationskit H3SE - TCG 5.4 – STOPP-Karte – V2</a:t>
            </a:r>
            <a:endParaRPr lang="de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/>
              <a:t>Nach der Stopp-Karte</a:t>
            </a:r>
            <a:endParaRPr lang="d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/>
              <a:pPr algn="r" rtl="0"/>
              <a:t>6</a:t>
            </a:fld>
            <a:endParaRPr lang="de"/>
          </a:p>
        </p:txBody>
      </p:sp>
      <p:pic>
        <p:nvPicPr>
          <p:cNvPr id="18" name="Picture 2" descr="http://www.cliparthut.com/clip-arts/1741/safety-clip-art-17414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284984"/>
            <a:ext cx="1653897" cy="2795738"/>
          </a:xfrm>
          <a:prstGeom prst="rect">
            <a:avLst/>
          </a:prstGeom>
          <a:noFill/>
        </p:spPr>
      </p:pic>
      <p:pic>
        <p:nvPicPr>
          <p:cNvPr id="19" name="Image 18" descr="CCM01230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0" y="4046939"/>
            <a:ext cx="1984380" cy="20330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71378" y="1124744"/>
            <a:ext cx="3168352" cy="1292731"/>
          </a:xfrm>
          <a:prstGeom prst="wedgeRectCallout">
            <a:avLst>
              <a:gd name="adj1" fmla="val 49020"/>
              <a:gd name="adj2" fmla="val 19056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de" b="0" i="0" u="none" baseline="0">
                <a:solidFill>
                  <a:schemeClr val="tx1"/>
                </a:solidFill>
              </a:rPr>
              <a:t>STOPP</a:t>
            </a:r>
            <a:endParaRPr lang="de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3801" y="1236169"/>
            <a:ext cx="2943505" cy="10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9192" y="1556792"/>
            <a:ext cx="1803208" cy="284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0" i="0" u="none" baseline="0" dirty="0"/>
              <a:t>Integrationskit H3SE - TCG 5.4 – STOPP-Karte – V2</a:t>
            </a:r>
            <a:endParaRPr lang="de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sz="2000" b="1" i="0" u="none" cap="none" baseline="0">
                <a:cs typeface="Arial" charset="0"/>
              </a:rPr>
              <a:t>WAS IST EINE STOPP-KARTE?</a:t>
            </a:r>
            <a:endParaRPr lang="de" altLang="fr-FR" cap="none">
              <a:cs typeface="Arial" charset="0"/>
            </a:endParaRP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de" b="0" i="0" u="none" baseline="0" dirty="0">
                <a:cs typeface="Arial" charset="0"/>
              </a:rPr>
              <a:t>Ein </a:t>
            </a:r>
            <a:r>
              <a:rPr lang="de" b="1" i="0" u="none" baseline="0" dirty="0">
                <a:cs typeface="Arial" charset="0"/>
              </a:rPr>
              <a:t>Betriebsmittel</a:t>
            </a:r>
            <a:r>
              <a:rPr lang="de" b="0" i="0" u="none" baseline="0" dirty="0">
                <a:cs typeface="Arial" charset="0"/>
              </a:rPr>
              <a:t>, </a:t>
            </a:r>
            <a:r>
              <a:rPr lang="de" b="1" i="0" u="none" baseline="0" dirty="0">
                <a:cs typeface="Arial" charset="0"/>
              </a:rPr>
              <a:t>das allen</a:t>
            </a:r>
            <a:r>
              <a:rPr lang="de" b="0" i="0" u="none" baseline="0" dirty="0">
                <a:cs typeface="Arial" charset="0"/>
              </a:rPr>
              <a:t> Total-Mitarbeitern und Unternehmen unter Vertrag die </a:t>
            </a:r>
            <a:r>
              <a:rPr lang="de" b="1" i="0" u="none" baseline="0" dirty="0">
                <a:cs typeface="Arial" charset="0"/>
              </a:rPr>
              <a:t>Autorität</a:t>
            </a:r>
            <a:r>
              <a:rPr lang="de" b="0" i="0" u="none" baseline="0" dirty="0">
                <a:cs typeface="Arial" charset="0"/>
              </a:rPr>
              <a:t> gibt, </a:t>
            </a:r>
            <a:r>
              <a:rPr lang="de" b="1" i="0" u="none" baseline="0" dirty="0">
                <a:cs typeface="Arial" charset="0"/>
              </a:rPr>
              <a:t>zu intervenieren und eine in Ausführung befindliche Arbeit</a:t>
            </a:r>
            <a:r>
              <a:rPr lang="de" b="0" i="0" u="none" baseline="0" dirty="0">
                <a:cs typeface="Arial" charset="0"/>
              </a:rPr>
              <a:t> bei Erkennen von Risikoaktionen oder Risikosituationen oder welchen, die sich zu einem Unfall hin entwickeln können, </a:t>
            </a:r>
            <a:r>
              <a:rPr lang="de" b="1" i="0" u="none" baseline="0" dirty="0">
                <a:cs typeface="Arial" charset="0"/>
              </a:rPr>
              <a:t>niederzulegen</a:t>
            </a:r>
          </a:p>
          <a:p>
            <a:pPr algn="just" rtl="0"/>
            <a:r>
              <a:rPr lang="de" b="1" i="0" u="none" baseline="0" dirty="0">
                <a:cs typeface="Arial" charset="0"/>
              </a:rPr>
              <a:t>Mit einer garantierten Straffreiheit</a:t>
            </a:r>
            <a:r>
              <a:rPr lang="de" b="0" i="0" u="none" baseline="0" dirty="0">
                <a:cs typeface="Arial" charset="0"/>
              </a:rPr>
              <a:t> seitens des Managements von Total und der Unternehmen unter Vertrag sogar bei Intervention, die zu Unrecht unternommen wurden.</a:t>
            </a:r>
            <a:endParaRPr lang="de" altLang="fr-FR" dirty="0">
              <a:cs typeface="Arial" charset="0"/>
            </a:endParaRPr>
          </a:p>
          <a:p>
            <a:endParaRPr lang="de" altLang="fr-FR" dirty="0">
              <a:cs typeface="Arial" charset="0"/>
            </a:endParaRPr>
          </a:p>
          <a:p>
            <a:endParaRPr lang="de" altLang="fr-FR" dirty="0">
              <a:cs typeface="Arial" charset="0"/>
            </a:endParaRPr>
          </a:p>
          <a:p>
            <a:pPr algn="l" rtl="0">
              <a:buFont typeface="Lucida Grande" charset="0"/>
              <a:buNone/>
            </a:pPr>
            <a:r>
              <a:rPr lang="de" b="0" i="0" u="none" baseline="0" dirty="0">
                <a:solidFill>
                  <a:srgbClr val="A90025"/>
                </a:solidFill>
                <a:cs typeface="Arial" charset="0"/>
              </a:rPr>
              <a:t>Eine Karte kennzeichnet das Betriebsmittel </a:t>
            </a:r>
          </a:p>
          <a:p>
            <a:pPr lvl="1" algn="l" rtl="0">
              <a:buFont typeface="Arial" charset="0"/>
              <a:buChar char="•"/>
            </a:pPr>
            <a:r>
              <a:rPr lang="de" b="0" i="0" u="none" baseline="0" dirty="0">
                <a:cs typeface="Arial" charset="0"/>
              </a:rPr>
              <a:t>unterzeichnet vom Direktor Ihrer Entität, </a:t>
            </a:r>
            <a:r>
              <a:rPr lang="de" dirty="0">
                <a:cs typeface="Arial" charset="0"/>
              </a:rPr>
              <a:t/>
            </a:r>
            <a:br>
              <a:rPr lang="de" dirty="0">
                <a:cs typeface="Arial" charset="0"/>
              </a:rPr>
            </a:br>
            <a:r>
              <a:rPr lang="de" b="0" i="0" u="none" baseline="0" dirty="0">
                <a:cs typeface="Arial" charset="0"/>
              </a:rPr>
              <a:t>mitunterzeichnet durch das Management der </a:t>
            </a:r>
            <a:r>
              <a:rPr lang="de" dirty="0">
                <a:cs typeface="Arial" charset="0"/>
              </a:rPr>
              <a:t/>
            </a:r>
            <a:br>
              <a:rPr lang="de" dirty="0">
                <a:cs typeface="Arial" charset="0"/>
              </a:rPr>
            </a:br>
            <a:r>
              <a:rPr lang="de" b="0" i="0" u="none" baseline="0" dirty="0">
                <a:cs typeface="Arial" charset="0"/>
              </a:rPr>
              <a:t>Vertragsparteien für ihre Mitarbeiter.</a:t>
            </a:r>
            <a:endParaRPr lang="de" altLang="fr-FR" dirty="0">
              <a:cs typeface="Arial" charset="0"/>
            </a:endParaRPr>
          </a:p>
          <a:p>
            <a:pPr lvl="1" algn="l" rtl="0">
              <a:buFont typeface="Arial" charset="0"/>
              <a:buChar char="•"/>
            </a:pPr>
            <a:r>
              <a:rPr lang="de" b="0" i="0" u="none" baseline="0" dirty="0">
                <a:cs typeface="Arial" charset="0"/>
              </a:rPr>
              <a:t>erlassen durch Ihre Hierarchie.</a:t>
            </a:r>
            <a:endParaRPr lang="de" altLang="fr-FR" dirty="0">
              <a:cs typeface="Arial" charset="0"/>
            </a:endParaRPr>
          </a:p>
          <a:p>
            <a:endParaRPr lang="de" altLang="fr-FR" dirty="0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2E6B3F0-2232-1546-BAC2-77787ACE731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7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Image 6" descr="STOP CARD RECTO FR 1 SIGN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5587780" y="3578343"/>
            <a:ext cx="14589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900" b="0" i="0" u="none" baseline="0" dirty="0"/>
              <a:t>Integrationskit H3SE - TCG 5.4 – Stopp-Karte – V1</a:t>
            </a:r>
            <a:endParaRPr lang="de" altLang="fr-FR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4221">
            <a:off x="7270148" y="3558541"/>
            <a:ext cx="1466058" cy="23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Wie eingreifen?</a:t>
            </a:r>
            <a:endParaRPr lang="de" dirty="0"/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251520" y="692696"/>
            <a:ext cx="8640000" cy="5040312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Font typeface="Lucida Grande" charset="0"/>
              <a:buNone/>
            </a:pPr>
            <a:r>
              <a:rPr lang="de" sz="1800" b="1" i="0" u="none" baseline="0" dirty="0">
                <a:solidFill>
                  <a:srgbClr val="A90025"/>
                </a:solidFill>
                <a:cs typeface="Arial" charset="0"/>
              </a:rPr>
              <a:t>Eine Aktion oder eine Situation scheint Ihnen für eine oder mehrere Personen, für eine Anlage oder für die Umwelt gefährlich</a:t>
            </a:r>
          </a:p>
          <a:p>
            <a:pPr marL="0" indent="0" algn="l" rtl="0">
              <a:buFont typeface="Lucida Grande" charset="0"/>
              <a:buNone/>
            </a:pPr>
            <a:endParaRPr lang="de" altLang="fr-FR" sz="1600" dirty="0">
              <a:solidFill>
                <a:srgbClr val="A90025"/>
              </a:solidFill>
              <a:cs typeface="Arial" charset="0"/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de" b="1" i="0" u="none" baseline="0" dirty="0">
                <a:cs typeface="Arial" charset="0"/>
              </a:rPr>
              <a:t>Leiten</a:t>
            </a:r>
            <a:r>
              <a:rPr lang="de" b="0" i="0" u="none" baseline="0" dirty="0">
                <a:cs typeface="Arial" charset="0"/>
              </a:rPr>
              <a:t> Sie eine Diskussion mit Ihren betroffenen Kollegen </a:t>
            </a:r>
            <a:r>
              <a:rPr lang="de" dirty="0">
                <a:cs typeface="Arial" charset="0"/>
              </a:rPr>
              <a:t/>
            </a:r>
            <a:br>
              <a:rPr lang="de" dirty="0">
                <a:cs typeface="Arial" charset="0"/>
              </a:rPr>
            </a:br>
            <a:r>
              <a:rPr lang="de" b="0" i="0" u="none" baseline="0" dirty="0">
                <a:cs typeface="Arial" charset="0"/>
              </a:rPr>
              <a:t>(Beteiligte und Vorgesetzte) ein, um das Problem </a:t>
            </a:r>
            <a:r>
              <a:rPr lang="de" dirty="0">
                <a:cs typeface="Arial" charset="0"/>
              </a:rPr>
              <a:t/>
            </a:r>
            <a:br>
              <a:rPr lang="de" dirty="0">
                <a:cs typeface="Arial" charset="0"/>
              </a:rPr>
            </a:br>
            <a:r>
              <a:rPr lang="de" b="0" i="0" u="none" baseline="0" dirty="0">
                <a:cs typeface="Arial" charset="0"/>
              </a:rPr>
              <a:t>vor der Wiederaufnahme der in Ausführung befindlichen Arbeit zu lösen</a:t>
            </a:r>
          </a:p>
          <a:p>
            <a:pPr lvl="1" algn="l" rtl="0"/>
            <a:r>
              <a:rPr lang="de" b="0" i="0" u="none" baseline="0" dirty="0">
                <a:cs typeface="Arial" charset="0"/>
              </a:rPr>
              <a:t>indem Sie eine einfache Frage stellen, um sich vom </a:t>
            </a:r>
            <a:r>
              <a:rPr lang="de" dirty="0">
                <a:cs typeface="Arial" charset="0"/>
              </a:rPr>
              <a:t/>
            </a:r>
            <a:br>
              <a:rPr lang="de" dirty="0">
                <a:cs typeface="Arial" charset="0"/>
              </a:rPr>
            </a:br>
            <a:r>
              <a:rPr lang="de" b="0" i="0" u="none" baseline="0" dirty="0">
                <a:cs typeface="Arial" charset="0"/>
              </a:rPr>
              <a:t>Nichtvorhandensein eines Risikos zu versichern</a:t>
            </a:r>
          </a:p>
          <a:p>
            <a:pPr lvl="1" algn="l" rtl="0"/>
            <a:r>
              <a:rPr lang="de" b="0" i="0" u="none" baseline="0" dirty="0">
                <a:cs typeface="Arial" charset="0"/>
              </a:rPr>
              <a:t>Wenn das Problem nicht sofort gelöst wird, wird die Arbeit </a:t>
            </a:r>
            <a:r>
              <a:rPr lang="de" dirty="0">
                <a:cs typeface="Arial" charset="0"/>
              </a:rPr>
              <a:t/>
            </a:r>
            <a:br>
              <a:rPr lang="de" dirty="0">
                <a:cs typeface="Arial" charset="0"/>
              </a:rPr>
            </a:br>
            <a:r>
              <a:rPr lang="de" b="0" i="0" u="none" baseline="0" dirty="0">
                <a:cs typeface="Arial" charset="0"/>
              </a:rPr>
              <a:t>unterbrochen und angepasste Maßnahmen werden abgewartet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de" b="1" i="0" u="none" baseline="0" dirty="0">
                <a:cs typeface="Arial" charset="0"/>
              </a:rPr>
              <a:t>Intervenieren</a:t>
            </a:r>
            <a:r>
              <a:rPr lang="de" b="0" i="0" u="none" baseline="0" dirty="0">
                <a:cs typeface="Arial" charset="0"/>
              </a:rPr>
              <a:t> Sie mit der Stopp-Karte wenn nötig</a:t>
            </a:r>
            <a:endParaRPr lang="de" altLang="fr-FR" dirty="0">
              <a:cs typeface="Arial" charset="0"/>
            </a:endParaRPr>
          </a:p>
          <a:p>
            <a:pPr lvl="1" algn="l" rtl="0"/>
            <a:r>
              <a:rPr lang="de" b="0" i="0" u="none" baseline="0" dirty="0">
                <a:cs typeface="Arial" charset="0"/>
              </a:rPr>
              <a:t>indem man die in Ausführung befindliche Arbeit niederlegt, wenn die Lage es erfordert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de" b="1" i="0" u="none" baseline="0" dirty="0">
                <a:cs typeface="Arial" charset="0"/>
              </a:rPr>
              <a:t>Melden</a:t>
            </a:r>
            <a:r>
              <a:rPr lang="de" b="0" i="0" u="none" baseline="0" dirty="0">
                <a:cs typeface="Arial" charset="0"/>
              </a:rPr>
              <a:t> Sie/tragen Sie zur Informationsmeldung innerhalb Ihres Gebildes bei</a:t>
            </a:r>
          </a:p>
          <a:p>
            <a:pPr marL="0" indent="0" algn="l" rtl="0">
              <a:buFont typeface="Arial" charset="0"/>
              <a:buAutoNum type="arabicPeriod"/>
            </a:pPr>
            <a:endParaRPr lang="de" altLang="fr-FR" sz="300" dirty="0">
              <a:cs typeface="Arial" charset="0"/>
            </a:endParaRPr>
          </a:p>
          <a:p>
            <a:pPr lvl="1" algn="l" rtl="0">
              <a:buFont typeface="LucidaGrande" charset="0"/>
              <a:buChar char="✓"/>
            </a:pPr>
            <a:r>
              <a:rPr lang="de" b="0" i="1" u="none" baseline="0" dirty="0">
                <a:solidFill>
                  <a:srgbClr val="A90025"/>
                </a:solidFill>
                <a:cs typeface="Arial" charset="0"/>
              </a:rPr>
              <a:t> Warum</a:t>
            </a:r>
            <a:r>
              <a:rPr lang="de" b="0" i="1" u="none" baseline="0" dirty="0">
                <a:cs typeface="Arial" charset="0"/>
              </a:rPr>
              <a:t>: Fortschritte identifizieren und den Erfahrungsaustausch vereinfachen</a:t>
            </a:r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09D8647-4712-C947-8188-8CBF050F722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8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900" b="0" i="0" u="none" baseline="0" dirty="0"/>
              <a:t>Integrationskit H3SE - TCG 5.4 – STOPP-Karte – V2</a:t>
            </a:r>
            <a:endParaRPr lang="de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Welche Rolle für den Einzelnen?</a:t>
            </a:r>
            <a:endParaRPr lang="de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16E2F1A-96D5-F24A-A07E-166E4F26321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9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3" name="Groupe 22"/>
          <p:cNvGrpSpPr>
            <a:grpSpLocks/>
          </p:cNvGrpSpPr>
          <p:nvPr/>
        </p:nvGrpSpPr>
        <p:grpSpPr bwMode="auto">
          <a:xfrm>
            <a:off x="395288" y="2012950"/>
            <a:ext cx="2700337" cy="2516188"/>
            <a:chOff x="454023" y="1860851"/>
            <a:chExt cx="2700000" cy="2499157"/>
          </a:xfrm>
        </p:grpSpPr>
        <p:sp>
          <p:nvSpPr>
            <p:cNvPr id="8" name="ZoneTexte 7"/>
            <p:cNvSpPr txBox="1"/>
            <p:nvPr/>
          </p:nvSpPr>
          <p:spPr>
            <a:xfrm>
              <a:off x="454023" y="1860851"/>
              <a:ext cx="2506349" cy="578670"/>
            </a:xfrm>
            <a:prstGeom prst="flowChartAlternateProcess">
              <a:avLst/>
            </a:prstGeom>
            <a:solidFill>
              <a:schemeClr val="accent3">
                <a:lumMod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r>
                <a:rPr lang="de" sz="1400" b="1" i="0" u="none" baseline="0">
                  <a:solidFill>
                    <a:schemeClr val="bg1"/>
                  </a:solidFill>
                </a:rPr>
                <a:t>Jeder Mitarbeiter</a:t>
              </a:r>
            </a:p>
            <a:p>
              <a:pPr algn="ctr" rtl="0"/>
              <a:endParaRPr lang="de" altLang="fr-FR" sz="1400" b="1">
                <a:solidFill>
                  <a:schemeClr val="bg1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54023" y="2395371"/>
              <a:ext cx="2700000" cy="196463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80975" indent="-18097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>
                <a:buFont typeface="Arial" charset="0"/>
                <a:buAutoNum type="arabicPeriod"/>
              </a:pPr>
              <a:r>
                <a:rPr lang="de" sz="1200" b="1" i="0" u="none" baseline="0" dirty="0"/>
                <a:t>Identifizieren</a:t>
              </a:r>
              <a:r>
                <a:rPr lang="de" sz="1200" b="0" i="0" u="none" baseline="0" dirty="0"/>
                <a:t> Sie die Gefahr </a:t>
              </a:r>
              <a:r>
                <a:rPr lang="de" sz="1200" b="1" i="0" u="none" baseline="0" dirty="0"/>
                <a:t>und warnen</a:t>
              </a:r>
              <a:r>
                <a:rPr lang="de" sz="1200" b="0" i="0" u="none" baseline="0" dirty="0"/>
                <a:t> Sie</a:t>
              </a:r>
            </a:p>
            <a:p>
              <a:pPr algn="l" rtl="0">
                <a:buFont typeface="Arial" charset="0"/>
                <a:buAutoNum type="arabicPeriod" startAt="2"/>
              </a:pPr>
              <a:r>
                <a:rPr lang="de" sz="1200" b="1" i="0" u="none" baseline="0" dirty="0"/>
                <a:t>Halten </a:t>
              </a:r>
              <a:r>
                <a:rPr lang="de" sz="1200" b="0" i="0" u="none" baseline="0" dirty="0"/>
                <a:t>Sie die Arbeit </a:t>
              </a:r>
              <a:r>
                <a:rPr lang="de" sz="1200" b="1" i="0" u="none" baseline="0" dirty="0"/>
                <a:t>an</a:t>
              </a:r>
              <a:r>
                <a:rPr lang="de" sz="1200" b="0" i="0" u="none" baseline="0" dirty="0"/>
                <a:t>/</a:t>
              </a:r>
              <a:r>
                <a:rPr lang="de" sz="1200" b="1" i="0" u="none" baseline="0" dirty="0"/>
                <a:t>lassen</a:t>
              </a:r>
              <a:r>
                <a:rPr lang="de" sz="1200" b="0" i="0" u="none" baseline="0" dirty="0"/>
                <a:t> Sie die Arbeit </a:t>
              </a:r>
              <a:r>
                <a:rPr lang="de" sz="1200" b="1" i="0" u="none" baseline="0" dirty="0"/>
                <a:t>anhalten</a:t>
              </a:r>
            </a:p>
            <a:p>
              <a:pPr algn="l" rtl="0">
                <a:buFont typeface="Arial" charset="0"/>
                <a:buAutoNum type="arabicPeriod" startAt="2"/>
              </a:pPr>
              <a:r>
                <a:rPr lang="de" sz="1200" b="1" i="0" u="none" baseline="0" dirty="0"/>
                <a:t>Nehmen</a:t>
              </a:r>
              <a:r>
                <a:rPr lang="de" sz="1200" b="0" i="0" u="none" baseline="0" dirty="0"/>
                <a:t> Sie an der Analyse der wahrgenommenen Risiken </a:t>
              </a:r>
              <a:r>
                <a:rPr lang="de" sz="1200" b="1" i="0" u="none" baseline="0" dirty="0"/>
                <a:t>teil</a:t>
              </a:r>
            </a:p>
            <a:p>
              <a:pPr algn="l" rtl="0">
                <a:buFont typeface="Arial" charset="0"/>
                <a:buAutoNum type="arabicPeriod" startAt="2"/>
              </a:pPr>
              <a:r>
                <a:rPr lang="de" sz="1200" b="1" i="0" u="none" baseline="0" dirty="0"/>
                <a:t>Tragen</a:t>
              </a:r>
              <a:r>
                <a:rPr lang="de" sz="1200" b="0" i="0" u="none" baseline="0" dirty="0"/>
                <a:t> Sie zur Lösung des Problems </a:t>
              </a:r>
              <a:r>
                <a:rPr lang="de" sz="1200" b="1" i="0" u="none" baseline="0" dirty="0"/>
                <a:t>bei</a:t>
              </a:r>
              <a:r>
                <a:rPr lang="de" sz="1200" b="0" i="0" u="none" baseline="0" dirty="0"/>
                <a:t>, wenn Sie direkt betroffen sind</a:t>
              </a:r>
            </a:p>
          </p:txBody>
        </p:sp>
      </p:grpSp>
      <p:grpSp>
        <p:nvGrpSpPr>
          <p:cNvPr id="4" name="Groupe 21"/>
          <p:cNvGrpSpPr>
            <a:grpSpLocks/>
          </p:cNvGrpSpPr>
          <p:nvPr/>
        </p:nvGrpSpPr>
        <p:grpSpPr bwMode="auto">
          <a:xfrm>
            <a:off x="3233738" y="2014538"/>
            <a:ext cx="2703512" cy="2514600"/>
            <a:chOff x="3283913" y="2885145"/>
            <a:chExt cx="2702550" cy="2513954"/>
          </a:xfrm>
        </p:grpSpPr>
        <p:sp>
          <p:nvSpPr>
            <p:cNvPr id="11" name="ZoneTexte 10"/>
            <p:cNvSpPr txBox="1"/>
            <p:nvPr/>
          </p:nvSpPr>
          <p:spPr>
            <a:xfrm>
              <a:off x="3283913" y="2885145"/>
              <a:ext cx="2542270" cy="5792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r>
                <a:rPr lang="de" sz="1400" b="1" i="0" u="none" baseline="0">
                  <a:solidFill>
                    <a:schemeClr val="bg1"/>
                  </a:solidFill>
                </a:rPr>
                <a:t>Mittlere Führungskräfte</a:t>
              </a:r>
            </a:p>
            <a:p>
              <a:pPr algn="ctr" rtl="0"/>
              <a:endParaRPr lang="de" alt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3287087" y="3424756"/>
              <a:ext cx="2699376" cy="19743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80975" indent="-18097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rtl="0">
                <a:buFont typeface="Arial" charset="0"/>
                <a:buAutoNum type="arabicPeriod"/>
              </a:pPr>
              <a:r>
                <a:rPr lang="de" sz="1300" b="1" i="0" u="none" baseline="0"/>
                <a:t>Koordinieren</a:t>
              </a:r>
              <a:r>
                <a:rPr lang="de" sz="1300" b="0" i="0" u="none" baseline="0"/>
                <a:t> Sie die Lösung des Problems</a:t>
              </a:r>
            </a:p>
            <a:p>
              <a:pPr algn="l" rtl="0">
                <a:buFont typeface="Arial" charset="0"/>
                <a:buAutoNum type="arabicPeriod"/>
              </a:pPr>
              <a:r>
                <a:rPr lang="de" sz="1300" b="1" i="0" u="none" baseline="0"/>
                <a:t>Führen Sie Änderungen</a:t>
              </a:r>
              <a:r>
                <a:rPr lang="de" sz="1300" b="0" i="0" u="none" baseline="0"/>
                <a:t> in der Arbeitsweise ein wenn nötig</a:t>
              </a:r>
            </a:p>
            <a:p>
              <a:endParaRPr lang="de" altLang="fr-FR" sz="1300"/>
            </a:p>
            <a:p>
              <a:endParaRPr lang="de" altLang="fr-FR" sz="1300"/>
            </a:p>
            <a:p>
              <a:endParaRPr lang="de" altLang="fr-FR" sz="1300"/>
            </a:p>
          </p:txBody>
        </p:sp>
      </p:grp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6061075" y="2014538"/>
            <a:ext cx="2701925" cy="2514600"/>
            <a:chOff x="6111156" y="3610199"/>
            <a:chExt cx="2700844" cy="2565909"/>
          </a:xfrm>
        </p:grpSpPr>
        <p:sp>
          <p:nvSpPr>
            <p:cNvPr id="14" name="ZoneTexte 13"/>
            <p:cNvSpPr txBox="1"/>
            <p:nvPr/>
          </p:nvSpPr>
          <p:spPr>
            <a:xfrm>
              <a:off x="6111156" y="3610199"/>
              <a:ext cx="2451707" cy="590694"/>
            </a:xfrm>
            <a:prstGeom prst="round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r>
                <a:rPr lang="de" sz="1400" b="1" i="0" u="none" baseline="0">
                  <a:solidFill>
                    <a:schemeClr val="bg1"/>
                  </a:solidFill>
                </a:rPr>
                <a:t>Manager der Entität     </a:t>
              </a:r>
            </a:p>
            <a:p>
              <a:pPr algn="ctr" rtl="0"/>
              <a:endParaRPr lang="de" altLang="fr-FR" sz="1400" b="1">
                <a:solidFill>
                  <a:schemeClr val="bg1"/>
                </a:solidFill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6112743" y="4143143"/>
              <a:ext cx="2699257" cy="20329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180975" indent="-180975" algn="l" rtl="0">
                <a:buFont typeface="+mj-lt"/>
                <a:buAutoNum type="arabicPeriod"/>
                <a:defRPr/>
              </a:pPr>
              <a:r>
                <a:rPr lang="de" sz="1300" b="1" i="0" u="none" baseline="0">
                  <a:solidFill>
                    <a:schemeClr val="tx1"/>
                  </a:solidFill>
                </a:rPr>
                <a:t>Garantiert </a:t>
              </a:r>
              <a:r>
                <a:rPr lang="de" sz="1300" b="0" i="0" u="none" baseline="0">
                  <a:solidFill>
                    <a:schemeClr val="tx1"/>
                  </a:solidFill>
                </a:rPr>
                <a:t>Straffreiheit</a:t>
              </a:r>
            </a:p>
            <a:p>
              <a:pPr marL="180975" indent="-180975" algn="l" rtl="0">
                <a:buFont typeface="+mj-lt"/>
                <a:buAutoNum type="arabicPeriod"/>
                <a:defRPr/>
              </a:pPr>
              <a:r>
                <a:rPr lang="de" sz="1300" b="1" i="0" u="none" baseline="0">
                  <a:solidFill>
                    <a:schemeClr val="tx1"/>
                  </a:solidFill>
                </a:rPr>
                <a:t>Schiedsrichter</a:t>
              </a:r>
              <a:r>
                <a:rPr lang="de" sz="1300" b="0" i="0" u="none" baseline="0">
                  <a:solidFill>
                    <a:schemeClr val="tx1"/>
                  </a:solidFill>
                </a:rPr>
                <a:t>, wenn das Problem nicht gelöst werden konnte</a:t>
              </a:r>
            </a:p>
            <a:p>
              <a:pPr marL="180975" indent="-180975" algn="l" rtl="0">
                <a:buFont typeface="+mj-lt"/>
                <a:buAutoNum type="arabicPeriod"/>
                <a:defRPr/>
              </a:pPr>
              <a:r>
                <a:rPr lang="de" sz="1300" b="1" i="0" u="none" baseline="0">
                  <a:solidFill>
                    <a:schemeClr val="tx1"/>
                  </a:solidFill>
                </a:rPr>
                <a:t>Führt ein Betriebsmittel ein</a:t>
              </a:r>
              <a:r>
                <a:rPr lang="de" sz="1300" b="0" i="0" u="none" baseline="0">
                  <a:solidFill>
                    <a:schemeClr val="tx1"/>
                  </a:solidFill>
                </a:rPr>
                <a:t>, um die Benutzungen der Stopp-Karte aufzuzeichnen</a:t>
              </a:r>
            </a:p>
            <a:p>
              <a:pPr marL="354013" indent="-354013" algn="l" rtl="0">
                <a:defRPr/>
              </a:pPr>
              <a:r>
                <a:rPr lang="de" sz="1300" b="0" i="0" u="none" baseline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19462" name="ZoneTexte 15"/>
          <p:cNvSpPr txBox="1">
            <a:spLocks noChangeArrowheads="1"/>
          </p:cNvSpPr>
          <p:nvPr/>
        </p:nvSpPr>
        <p:spPr bwMode="auto">
          <a:xfrm>
            <a:off x="457200" y="1401763"/>
            <a:ext cx="831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0" i="0" u="none" baseline="0"/>
              <a:t>Die Funktionsweise wird innerhalb der Gruppe und der Beteiligten geteilt: </a:t>
            </a:r>
            <a:endParaRPr lang="de" altLang="fr-FR" dirty="0"/>
          </a:p>
        </p:txBody>
      </p:sp>
      <p:sp>
        <p:nvSpPr>
          <p:cNvPr id="1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900" b="0" i="0" u="none" baseline="0" dirty="0"/>
              <a:t>Integrationskit H3SE - TCG 5.4 – STOPP-Karte – V2</a:t>
            </a:r>
            <a:endParaRPr lang="de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7</TotalTime>
  <Words>552</Words>
  <Application>Microsoft Office PowerPoint</Application>
  <PresentationFormat>Affichage à l'écran (4:3)</PresentationFormat>
  <Paragraphs>91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TOTAL-EN-dark red template</vt:lpstr>
      <vt:lpstr>Stop card</vt:lpstr>
      <vt:lpstr>Stopp-Karte</vt:lpstr>
      <vt:lpstr>Ziele des Moduls</vt:lpstr>
      <vt:lpstr>Die Stopp-Karte, WOFÜR?</vt:lpstr>
      <vt:lpstr>Vor der Stopp-Karte</vt:lpstr>
      <vt:lpstr>Nach der Stopp-Karte</vt:lpstr>
      <vt:lpstr>WAS IST EINE STOPP-KARTE?</vt:lpstr>
      <vt:lpstr>Wie eingreifen?</vt:lpstr>
      <vt:lpstr>Welche Rolle für den Einzelnen?</vt:lpstr>
      <vt:lpstr>Die Stopp-Karte in 3 Fragen</vt:lpstr>
      <vt:lpstr>Diapositive 11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card</dc:title>
  <dc:creator>J0489914</dc:creator>
  <cp:lastModifiedBy>J0489914</cp:lastModifiedBy>
  <cp:revision>2</cp:revision>
  <dcterms:created xsi:type="dcterms:W3CDTF">2017-10-02T07:34:29Z</dcterms:created>
  <dcterms:modified xsi:type="dcterms:W3CDTF">2017-10-02T07:42:18Z</dcterms:modified>
</cp:coreProperties>
</file>