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3D33FD0-5626-F147-AFD2-06F17FFF600E}" type="slidenum">
              <a:rPr/>
              <a:pPr algn="l" rtl="0"/>
              <a:t>2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195769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3D33FD0-5626-F147-AFD2-06F17FFF600E}" type="slidenum">
              <a:rPr/>
              <a:pPr algn="l" rtl="0"/>
              <a:t>7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37961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ea typeface="+mj-ea"/>
              </a:rPr>
              <a:t>Stop card</a:t>
            </a:r>
            <a:endParaRPr lang="e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charset="0"/>
              </a:rPr>
              <a:t>Module </a:t>
            </a:r>
            <a:r>
              <a:rPr lang="en" b="0" i="0" u="none" baseline="0" dirty="0">
                <a:cs typeface="Arial" charset="0"/>
              </a:rPr>
              <a:t>TCG 5.4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" altLang="fr-FR" cap="none">
              <a:cs typeface="Arial" charset="0"/>
            </a:endParaRPr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9935EEB-B651-A444-8639-A3187483171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10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1507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8" y="157163"/>
            <a:ext cx="25939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62357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900" b="0" i="0" u="none" baseline="0" dirty="0"/>
              <a:t>H3SE integration kit - TCG 5.4 – STOP card – V2</a:t>
            </a:r>
            <a:endParaRPr lang="en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" b="1" i="0" u="none" baseline="0"/>
              <a:t>Module objectives</a:t>
            </a:r>
            <a:endParaRPr lang="en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362950" cy="3456533"/>
          </a:xfrm>
        </p:spPr>
        <p:txBody>
          <a:bodyPr/>
          <a:lstStyle/>
          <a:p>
            <a:pPr marL="0" indent="0" algn="just" rtl="0" eaLnBrk="1" hangingPunct="1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At the end of this module:</a:t>
            </a:r>
          </a:p>
          <a:p>
            <a:pPr marL="0" indent="0" algn="just" rtl="0" eaLnBrk="1" hangingPunct="1">
              <a:buFont typeface="Lucida Grande" charset="0"/>
              <a:buNone/>
            </a:pPr>
            <a:endParaRPr lang="en" altLang="fr-FR" dirty="0">
              <a:cs typeface="Arial" charset="0"/>
            </a:endParaRPr>
          </a:p>
          <a:p>
            <a:pPr algn="just" rtl="0"/>
            <a:r>
              <a:rPr lang="en" b="0" i="0" u="none" baseline="0">
                <a:cs typeface="Arial" charset="0"/>
              </a:rPr>
              <a:t>You will understand the significance of using the Stop Card.</a:t>
            </a:r>
          </a:p>
          <a:p>
            <a:pPr algn="just" rtl="0"/>
            <a:endParaRPr lang="en" altLang="fr-FR" dirty="0" smtClean="0">
              <a:cs typeface="Arial" charset="0"/>
            </a:endParaRPr>
          </a:p>
          <a:p>
            <a:pPr algn="just" rtl="0"/>
            <a:r>
              <a:rPr lang="en" b="0" i="0" u="none" baseline="0">
                <a:cs typeface="Arial" charset="0"/>
              </a:rPr>
              <a:t>You will be able to use the Stop Card in simple situations.</a:t>
            </a:r>
          </a:p>
          <a:p>
            <a:pPr algn="just" rtl="0"/>
            <a:endParaRPr lang="en" altLang="fr-FR" dirty="0" smtClean="0">
              <a:cs typeface="Arial" charset="0"/>
            </a:endParaRPr>
          </a:p>
          <a:p>
            <a:pPr algn="just" rtl="0"/>
            <a:r>
              <a:rPr lang="en" b="0" i="0" u="none" baseline="0">
                <a:cs typeface="Arial" charset="0"/>
              </a:rPr>
              <a:t>You will be aware that there are no penalties in the event of misuse.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95B3781-AAF4-2F46-A557-B14342AA363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2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900" b="0" i="0" u="none" baseline="0" dirty="0"/>
              <a:t>H3SE integration kit - TCG 5.4 – STOP card – V2</a:t>
            </a:r>
            <a:endParaRPr lang="en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THE STOP CARD: WHAT'S IT FOR?</a:t>
            </a:r>
            <a:endParaRPr lang="en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484313"/>
            <a:ext cx="8218488" cy="3240087"/>
          </a:xfrm>
        </p:spPr>
        <p:txBody>
          <a:bodyPr>
            <a:normAutofit lnSpcReduction="10000"/>
          </a:bodyPr>
          <a:lstStyle/>
          <a:p>
            <a:pPr marL="0" indent="0" algn="just" rtl="0">
              <a:buFont typeface="Lucida Grande" charset="0"/>
              <a:buNone/>
            </a:pPr>
            <a:r>
              <a:rPr lang="en" b="1" i="0" u="none" baseline="0" dirty="0">
                <a:cs typeface="Arial" charset="0"/>
              </a:rPr>
              <a:t>To give everyone the means to intervene and encourage them to do so in order to move forward in terms of safety</a:t>
            </a:r>
          </a:p>
          <a:p>
            <a:pPr marL="0" indent="0" algn="just" rtl="0">
              <a:buFont typeface="Lucida Grande" charset="0"/>
              <a:buNone/>
            </a:pPr>
            <a:endParaRPr lang="en" altLang="fr-FR" b="1" dirty="0">
              <a:cs typeface="Arial" charset="0"/>
            </a:endParaRPr>
          </a:p>
          <a:p>
            <a:pPr algn="just" rtl="0"/>
            <a:r>
              <a:rPr lang="en" b="0" i="0" u="none" baseline="0" dirty="0">
                <a:cs typeface="Arial" charset="0"/>
              </a:rPr>
              <a:t>All accidents can be avoided. In particular, this involves shared vigilance, for ourselves and our colleagues, as well as for those around us.</a:t>
            </a:r>
          </a:p>
          <a:p>
            <a:pPr algn="just" rtl="0"/>
            <a:endParaRPr lang="en" altLang="fr-FR" dirty="0">
              <a:cs typeface="Arial" charset="0"/>
            </a:endParaRPr>
          </a:p>
          <a:p>
            <a:pPr algn="just" rtl="0"/>
            <a:r>
              <a:rPr lang="en" b="0" i="0" u="none" baseline="0" dirty="0">
                <a:cs typeface="Arial" charset="0"/>
              </a:rPr>
              <a:t>The Stop Card, which is applicable to all Group entities, allows all of the company's stakeholders, Total employees and contracted operators, to </a:t>
            </a:r>
            <a:r>
              <a:rPr lang="en" b="0" i="0" u="none" baseline="0" dirty="0" smtClean="0">
                <a:cs typeface="Arial" charset="0"/>
              </a:rPr>
              <a:t>act. </a:t>
            </a:r>
            <a:endParaRPr lang="en" b="0" i="0" u="none" baseline="0" dirty="0">
              <a:cs typeface="Arial" charset="0"/>
            </a:endParaRP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3DC1C17-26EA-5542-8045-2196B8FDABE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3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900" b="0" i="0" u="none" baseline="0" dirty="0"/>
              <a:t>H3SE integration kit - TCG 5.4 – STOP card – V2</a:t>
            </a:r>
            <a:endParaRPr lang="en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Before the stop card</a:t>
            </a:r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/>
              <a:pPr algn="r" rtl="0"/>
              <a:t>4</a:t>
            </a:fld>
            <a:endParaRPr lang="en"/>
          </a:p>
        </p:txBody>
      </p:sp>
      <p:pic>
        <p:nvPicPr>
          <p:cNvPr id="9" name="Image 8" descr="CCM0123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947866"/>
            <a:ext cx="837634" cy="1988840"/>
          </a:xfrm>
          <a:prstGeom prst="rect">
            <a:avLst/>
          </a:prstGeom>
        </p:spPr>
      </p:pic>
      <p:pic>
        <p:nvPicPr>
          <p:cNvPr id="1026" name="Picture 2" descr="http://www.cliparthut.com/clip-arts/1741/safety-clip-art-17414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021" y="2060848"/>
            <a:ext cx="2420667" cy="4091882"/>
          </a:xfrm>
          <a:prstGeom prst="rect">
            <a:avLst/>
          </a:prstGeom>
          <a:noFill/>
        </p:spPr>
      </p:pic>
      <p:sp>
        <p:nvSpPr>
          <p:cNvPr id="11" name="Pensées 10"/>
          <p:cNvSpPr/>
          <p:nvPr/>
        </p:nvSpPr>
        <p:spPr>
          <a:xfrm>
            <a:off x="0" y="692696"/>
            <a:ext cx="7380312" cy="3255170"/>
          </a:xfrm>
          <a:prstGeom prst="cloudCallout">
            <a:avLst>
              <a:gd name="adj1" fmla="val -27496"/>
              <a:gd name="adj2" fmla="val 6648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" sz="2800" b="1" i="0" u="none" baseline="0" dirty="0">
                <a:solidFill>
                  <a:schemeClr val="tx1"/>
                </a:solidFill>
                <a:latin typeface="Arial Narrow" pitchFamily="34" charset="0"/>
              </a:rPr>
              <a:t>I don't dare intervene</a:t>
            </a:r>
          </a:p>
          <a:p>
            <a:pPr algn="ctr" rtl="0">
              <a:spcAft>
                <a:spcPts val="600"/>
              </a:spcAft>
            </a:pPr>
            <a:r>
              <a:rPr lang="en" sz="2800" b="1" i="0" u="none" baseline="0" dirty="0">
                <a:solidFill>
                  <a:schemeClr val="tx1"/>
                </a:solidFill>
                <a:latin typeface="Arial Narrow" pitchFamily="34" charset="0"/>
              </a:rPr>
              <a:t>I don't know this type</a:t>
            </a:r>
          </a:p>
          <a:p>
            <a:pPr algn="ctr" rtl="0">
              <a:spcAft>
                <a:spcPts val="600"/>
              </a:spcAft>
            </a:pPr>
            <a:r>
              <a:rPr lang="en" sz="2800" b="1" i="0" u="none" baseline="0" dirty="0">
                <a:solidFill>
                  <a:schemeClr val="tx1"/>
                </a:solidFill>
                <a:latin typeface="Arial Narrow" pitchFamily="34" charset="0"/>
              </a:rPr>
              <a:t>I am not the contracting party</a:t>
            </a:r>
          </a:p>
          <a:p>
            <a:pPr algn="ctr" rtl="0">
              <a:spcAft>
                <a:spcPts val="600"/>
              </a:spcAft>
            </a:pPr>
            <a:r>
              <a:rPr lang="en" sz="2800" b="1" i="0" u="none" baseline="0" dirty="0">
                <a:solidFill>
                  <a:schemeClr val="tx1"/>
                </a:solidFill>
                <a:latin typeface="Arial Narrow" pitchFamily="34" charset="0"/>
              </a:rPr>
              <a:t>Do I have the right?</a:t>
            </a:r>
          </a:p>
          <a:p>
            <a:pPr algn="ctr" rtl="0">
              <a:spcAft>
                <a:spcPts val="600"/>
              </a:spcAft>
            </a:pPr>
            <a:r>
              <a:rPr lang="en" sz="2800" b="1" i="0" u="none" baseline="0" dirty="0">
                <a:solidFill>
                  <a:schemeClr val="tx1"/>
                </a:solidFill>
                <a:latin typeface="Arial Narrow" pitchFamily="34" charset="0"/>
              </a:rPr>
              <a:t>And if I am mistaken?</a:t>
            </a: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0" i="0" u="none" baseline="0" dirty="0"/>
              <a:t>H3SE integration kit - TCG 5.4 – STOP card – V2</a:t>
            </a:r>
            <a:endParaRPr lang="e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After the stop card</a:t>
            </a:r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/>
              <a:pPr algn="r" rtl="0"/>
              <a:t>5</a:t>
            </a:fld>
            <a:endParaRPr lang="en"/>
          </a:p>
        </p:txBody>
      </p:sp>
      <p:pic>
        <p:nvPicPr>
          <p:cNvPr id="18" name="Picture 2" descr="http://www.cliparthut.com/clip-arts/1741/safety-clip-art-17414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284984"/>
            <a:ext cx="1653897" cy="2795738"/>
          </a:xfrm>
          <a:prstGeom prst="rect">
            <a:avLst/>
          </a:prstGeom>
          <a:noFill/>
        </p:spPr>
      </p:pic>
      <p:pic>
        <p:nvPicPr>
          <p:cNvPr id="19" name="Image 18" descr="CCM0123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0" y="4046939"/>
            <a:ext cx="1984380" cy="20330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71378" y="1124744"/>
            <a:ext cx="3168352" cy="1292731"/>
          </a:xfrm>
          <a:prstGeom prst="wedgeRectCallout">
            <a:avLst>
              <a:gd name="adj1" fmla="val 49020"/>
              <a:gd name="adj2" fmla="val 19056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" b="0" i="0" u="none" baseline="0">
                <a:solidFill>
                  <a:schemeClr val="tx1"/>
                </a:solidFill>
              </a:rPr>
              <a:t>STOP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3801" y="1236169"/>
            <a:ext cx="2943505" cy="10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9192" y="1556792"/>
            <a:ext cx="1803208" cy="284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0" i="0" u="none" baseline="0" dirty="0"/>
              <a:t>H3SE integration kit - TCG 5.4 – STOP card – V2</a:t>
            </a:r>
            <a:endParaRPr lang="en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n" sz="2000" b="1" i="0" u="none" cap="none" baseline="0">
                <a:cs typeface="Arial" charset="0"/>
              </a:rPr>
              <a:t>WHAT IS A STOP CARD?</a:t>
            </a:r>
            <a:endParaRPr lang="en" altLang="fr-FR" cap="none">
              <a:cs typeface="Arial" charset="0"/>
            </a:endParaRP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en" b="0" i="0" u="none" baseline="0" dirty="0">
                <a:cs typeface="Arial" charset="0"/>
              </a:rPr>
              <a:t>A </a:t>
            </a:r>
            <a:r>
              <a:rPr lang="en" b="1" i="0" u="none" baseline="0" dirty="0">
                <a:cs typeface="Arial" charset="0"/>
              </a:rPr>
              <a:t>tool which gives all</a:t>
            </a:r>
            <a:r>
              <a:rPr lang="en" b="0" i="0" u="none" baseline="0" dirty="0">
                <a:cs typeface="Arial" charset="0"/>
              </a:rPr>
              <a:t> Total employees and contracting companies </a:t>
            </a:r>
            <a:r>
              <a:rPr lang="en" b="1" i="0" u="none" baseline="0" dirty="0">
                <a:cs typeface="Arial" charset="0"/>
              </a:rPr>
              <a:t>the authority to intervene and stop work in progress </a:t>
            </a:r>
            <a:r>
              <a:rPr lang="en" b="0" i="0" u="none" baseline="0" dirty="0">
                <a:cs typeface="Arial" charset="0"/>
              </a:rPr>
              <a:t>if they notice actions or situations which appear dangerous or likely to lead to an accident</a:t>
            </a:r>
          </a:p>
          <a:p>
            <a:pPr algn="just" rtl="0"/>
            <a:r>
              <a:rPr lang="en" b="1" i="0" u="none" baseline="0" dirty="0">
                <a:cs typeface="Arial" charset="0"/>
              </a:rPr>
              <a:t>With a guarantee that they will not be penalized</a:t>
            </a:r>
            <a:r>
              <a:rPr lang="en" b="0" i="0" u="none" baseline="0" dirty="0">
                <a:cs typeface="Arial" charset="0"/>
              </a:rPr>
              <a:t>, by Total or by the management of the contractor company, even in cases where the card is misused.</a:t>
            </a:r>
            <a:endParaRPr lang="en" altLang="fr-FR" dirty="0">
              <a:cs typeface="Arial" charset="0"/>
            </a:endParaRPr>
          </a:p>
          <a:p>
            <a:endParaRPr lang="en" altLang="fr-FR" dirty="0">
              <a:cs typeface="Arial" charset="0"/>
            </a:endParaRPr>
          </a:p>
          <a:p>
            <a:endParaRPr lang="en" altLang="fr-FR" dirty="0">
              <a:cs typeface="Arial" charset="0"/>
            </a:endParaRPr>
          </a:p>
          <a:p>
            <a:pPr algn="l" rtl="0">
              <a:buFont typeface="Lucida Grande" charset="0"/>
              <a:buNone/>
            </a:pPr>
            <a:r>
              <a:rPr lang="en" b="0" i="0" u="none" baseline="0" dirty="0">
                <a:solidFill>
                  <a:srgbClr val="A90025"/>
                </a:solidFill>
                <a:cs typeface="Arial" charset="0"/>
              </a:rPr>
              <a:t>A card establishes this tool </a:t>
            </a:r>
          </a:p>
          <a:p>
            <a:pPr lvl="1" algn="l" rtl="0">
              <a:buFont typeface="Arial" charset="0"/>
              <a:buChar char="•"/>
            </a:pPr>
            <a:r>
              <a:rPr lang="en" b="0" i="0" u="none" baseline="0" dirty="0">
                <a:cs typeface="Arial" charset="0"/>
              </a:rPr>
              <a:t>signed by the General Manager for your entity, </a:t>
            </a:r>
            <a:r>
              <a:rPr lang="en" dirty="0">
                <a:cs typeface="Arial" charset="0"/>
              </a:rPr>
              <a:t/>
            </a:r>
            <a:br>
              <a:rPr lang="en" dirty="0">
                <a:cs typeface="Arial" charset="0"/>
              </a:rPr>
            </a:br>
            <a:r>
              <a:rPr lang="en" b="0" i="0" u="none" baseline="0" dirty="0">
                <a:cs typeface="Arial" charset="0"/>
              </a:rPr>
              <a:t>co-signed by the management of </a:t>
            </a:r>
            <a:r>
              <a:rPr lang="en" dirty="0">
                <a:cs typeface="Arial" charset="0"/>
              </a:rPr>
              <a:t/>
            </a:r>
            <a:br>
              <a:rPr lang="en" dirty="0">
                <a:cs typeface="Arial" charset="0"/>
              </a:rPr>
            </a:br>
            <a:r>
              <a:rPr lang="en" b="0" i="0" u="none" baseline="0" dirty="0">
                <a:cs typeface="Arial" charset="0"/>
              </a:rPr>
              <a:t>contracted companies for their employees.</a:t>
            </a:r>
            <a:endParaRPr lang="en" altLang="fr-FR" dirty="0">
              <a:cs typeface="Arial" charset="0"/>
            </a:endParaRPr>
          </a:p>
          <a:p>
            <a:pPr lvl="1" algn="l" rtl="0">
              <a:buFont typeface="Arial" charset="0"/>
              <a:buChar char="•"/>
            </a:pPr>
            <a:r>
              <a:rPr lang="en" b="0" i="0" u="none" baseline="0" dirty="0">
                <a:cs typeface="Arial" charset="0"/>
              </a:rPr>
              <a:t>provided by your manager.</a:t>
            </a:r>
            <a:endParaRPr lang="en" altLang="fr-FR" dirty="0">
              <a:cs typeface="Arial" charset="0"/>
            </a:endParaRPr>
          </a:p>
          <a:p>
            <a:endParaRPr lang="en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2E6B3F0-2232-1546-BAC2-77787ACE731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6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Image 6" descr="STOP CARD RECTO FR 1 SIGN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5803804" y="3578343"/>
            <a:ext cx="14589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900" b="0" i="0" u="none" baseline="0" dirty="0"/>
              <a:t>H3SE integration kit - TCG 5.4 – STOP card – V1</a:t>
            </a:r>
            <a:endParaRPr lang="en" altLang="fr-FR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4221">
            <a:off x="7270148" y="3558541"/>
            <a:ext cx="1466058" cy="23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HOW DO YOU INTERVENE?</a:t>
            </a:r>
            <a:endParaRPr lang="en" dirty="0"/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836613"/>
            <a:ext cx="8218488" cy="5040312"/>
          </a:xfrm>
        </p:spPr>
        <p:txBody>
          <a:bodyPr/>
          <a:lstStyle/>
          <a:p>
            <a:pPr marL="0" indent="0" algn="ctr" rtl="0">
              <a:buFont typeface="Lucida Grande" charset="0"/>
              <a:buNone/>
            </a:pPr>
            <a:r>
              <a:rPr lang="en" sz="1800" b="1" i="0" u="none" baseline="0" dirty="0">
                <a:solidFill>
                  <a:srgbClr val="A90025"/>
                </a:solidFill>
                <a:cs typeface="Arial" charset="0"/>
              </a:rPr>
              <a:t>An action or situation is dangerous to one or more people, for a facility or for the environment</a:t>
            </a:r>
          </a:p>
          <a:p>
            <a:pPr marL="0" indent="0" algn="l" rtl="0">
              <a:buFont typeface="Lucida Grande" charset="0"/>
              <a:buNone/>
            </a:pPr>
            <a:endParaRPr lang="en" altLang="fr-FR" sz="1600" dirty="0">
              <a:solidFill>
                <a:srgbClr val="A90025"/>
              </a:solidFill>
              <a:cs typeface="Arial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" b="1" i="0" u="none" baseline="0" dirty="0">
                <a:cs typeface="Arial" charset="0"/>
              </a:rPr>
              <a:t>Engage</a:t>
            </a:r>
            <a:r>
              <a:rPr lang="en" b="0" i="0" u="none" baseline="0" dirty="0">
                <a:cs typeface="Arial" charset="0"/>
              </a:rPr>
              <a:t> in a discussion with your concerned colleagues</a:t>
            </a:r>
            <a:r>
              <a:rPr lang="en" dirty="0">
                <a:cs typeface="Arial" charset="0"/>
              </a:rPr>
              <a:t/>
            </a:r>
            <a:br>
              <a:rPr lang="en" dirty="0">
                <a:cs typeface="Arial" charset="0"/>
              </a:rPr>
            </a:br>
            <a:r>
              <a:rPr lang="en" b="0" i="0" u="none" baseline="0" dirty="0">
                <a:cs typeface="Arial" charset="0"/>
              </a:rPr>
              <a:t> (operators and supervisors) to resolve the problem</a:t>
            </a:r>
            <a:r>
              <a:rPr lang="en" dirty="0">
                <a:cs typeface="Arial" charset="0"/>
              </a:rPr>
              <a:t/>
            </a:r>
            <a:br>
              <a:rPr lang="en" dirty="0">
                <a:cs typeface="Arial" charset="0"/>
              </a:rPr>
            </a:br>
            <a:r>
              <a:rPr lang="en" b="0" i="0" u="none" baseline="0" dirty="0">
                <a:cs typeface="Arial" charset="0"/>
              </a:rPr>
              <a:t> before resuming work</a:t>
            </a:r>
          </a:p>
          <a:p>
            <a:pPr lvl="1" algn="l" rtl="0"/>
            <a:r>
              <a:rPr lang="en" b="0" i="0" u="none" baseline="0" dirty="0">
                <a:cs typeface="Arial" charset="0"/>
              </a:rPr>
              <a:t>by asking a simple question to ensure that there is </a:t>
            </a:r>
            <a:r>
              <a:rPr lang="en" b="0" i="0" u="none" baseline="0" dirty="0" smtClean="0">
                <a:cs typeface="Arial" charset="0"/>
              </a:rPr>
              <a:t>no </a:t>
            </a:r>
            <a:r>
              <a:rPr lang="en" b="0" i="0" u="none" baseline="0" dirty="0">
                <a:cs typeface="Arial" charset="0"/>
              </a:rPr>
              <a:t>risk</a:t>
            </a:r>
          </a:p>
          <a:p>
            <a:pPr lvl="1" algn="l" rtl="0"/>
            <a:r>
              <a:rPr lang="en" b="0" i="0" u="none" baseline="0" dirty="0">
                <a:cs typeface="Arial" charset="0"/>
              </a:rPr>
              <a:t>If the problem is not immediately resolved, work </a:t>
            </a:r>
            <a:r>
              <a:rPr lang="en" b="0" i="0" u="none" baseline="0" dirty="0" smtClean="0">
                <a:cs typeface="Arial" charset="0"/>
              </a:rPr>
              <a:t>is </a:t>
            </a:r>
            <a:r>
              <a:rPr lang="en" b="0" i="0" u="none" baseline="0" dirty="0">
                <a:cs typeface="Arial" charset="0"/>
              </a:rPr>
              <a:t>suspended pending appropriate measures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" b="1" i="0" u="none" baseline="0" dirty="0">
                <a:cs typeface="Arial" charset="0"/>
              </a:rPr>
              <a:t>Intervene</a:t>
            </a:r>
            <a:r>
              <a:rPr lang="en" b="0" i="0" u="none" baseline="0" dirty="0">
                <a:cs typeface="Arial" charset="0"/>
              </a:rPr>
              <a:t> with the Stop Card if necessary</a:t>
            </a:r>
            <a:endParaRPr lang="en" altLang="fr-FR" dirty="0">
              <a:cs typeface="Arial" charset="0"/>
            </a:endParaRPr>
          </a:p>
          <a:p>
            <a:pPr lvl="1" algn="l" rtl="0"/>
            <a:r>
              <a:rPr lang="en" b="0" i="0" u="none" baseline="0" dirty="0">
                <a:cs typeface="Arial" charset="0"/>
              </a:rPr>
              <a:t>by stopping the work in progress if the situation so requires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" b="1" i="0" u="none" baseline="0" dirty="0">
                <a:cs typeface="Arial" charset="0"/>
              </a:rPr>
              <a:t>Escalate</a:t>
            </a:r>
            <a:r>
              <a:rPr lang="en" b="0" i="0" u="none" baseline="0" dirty="0">
                <a:cs typeface="Arial" charset="0"/>
              </a:rPr>
              <a:t>/contribute to feedback for follow-up within your entity</a:t>
            </a:r>
          </a:p>
          <a:p>
            <a:pPr marL="0" indent="0" algn="l" rtl="0">
              <a:buFont typeface="Arial" charset="0"/>
              <a:buAutoNum type="arabicPeriod"/>
            </a:pPr>
            <a:endParaRPr lang="en" altLang="fr-FR" sz="300" dirty="0">
              <a:cs typeface="Arial" charset="0"/>
            </a:endParaRPr>
          </a:p>
          <a:p>
            <a:pPr lvl="1" algn="l" rtl="0">
              <a:buFont typeface="LucidaGrande" charset="0"/>
              <a:buChar char="✓"/>
            </a:pPr>
            <a:r>
              <a:rPr lang="en" b="0" i="1" u="none" baseline="0" dirty="0">
                <a:solidFill>
                  <a:srgbClr val="A90025"/>
                </a:solidFill>
                <a:cs typeface="Arial" charset="0"/>
              </a:rPr>
              <a:t>Why</a:t>
            </a:r>
            <a:r>
              <a:rPr lang="en" b="0" i="1" u="none" baseline="0" dirty="0">
                <a:cs typeface="Arial" charset="0"/>
              </a:rPr>
              <a:t>: to identify ways to move forward and facilitate experience sharing</a:t>
            </a:r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09D8647-4712-C947-8188-8CBF050F722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7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900" b="0" i="0" u="none" baseline="0" dirty="0"/>
              <a:t>H3SE integration kit - TCG 5.4 – STOP card – V2</a:t>
            </a:r>
            <a:endParaRPr lang="en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What is everyone's role?</a:t>
            </a:r>
            <a:endParaRPr lang="en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16E2F1A-96D5-F24A-A07E-166E4F26321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8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3" name="Groupe 22"/>
          <p:cNvGrpSpPr>
            <a:grpSpLocks/>
          </p:cNvGrpSpPr>
          <p:nvPr/>
        </p:nvGrpSpPr>
        <p:grpSpPr bwMode="auto">
          <a:xfrm>
            <a:off x="251840" y="2012950"/>
            <a:ext cx="2880000" cy="2516188"/>
            <a:chOff x="454023" y="1860851"/>
            <a:chExt cx="2700000" cy="2499157"/>
          </a:xfrm>
        </p:grpSpPr>
        <p:sp>
          <p:nvSpPr>
            <p:cNvPr id="8" name="ZoneTexte 7"/>
            <p:cNvSpPr txBox="1"/>
            <p:nvPr/>
          </p:nvSpPr>
          <p:spPr>
            <a:xfrm>
              <a:off x="526270" y="1860851"/>
              <a:ext cx="2506349" cy="578670"/>
            </a:xfrm>
            <a:prstGeom prst="flowChartAlternateProcess">
              <a:avLst/>
            </a:prstGeom>
            <a:solidFill>
              <a:schemeClr val="accent3">
                <a:lumMod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r>
                <a:rPr lang="en" sz="1400" b="1" i="0" u="none" baseline="0" dirty="0">
                  <a:solidFill>
                    <a:schemeClr val="bg1"/>
                  </a:solidFill>
                </a:rPr>
                <a:t>All employees</a:t>
              </a:r>
            </a:p>
            <a:p>
              <a:pPr algn="ctr" rtl="0"/>
              <a:endParaRPr lang="en" alt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54023" y="2395371"/>
              <a:ext cx="2700000" cy="196463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80975" indent="-18097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>
                <a:buFont typeface="Arial" charset="0"/>
                <a:buAutoNum type="arabicPeriod"/>
              </a:pPr>
              <a:r>
                <a:rPr lang="en" sz="1300" b="1" i="0" u="none" baseline="0" dirty="0"/>
                <a:t>Identify</a:t>
              </a:r>
              <a:r>
                <a:rPr lang="en" sz="1300" b="0" i="0" u="none" baseline="0" dirty="0"/>
                <a:t> the danger </a:t>
              </a:r>
              <a:r>
                <a:rPr lang="en" sz="1300" b="1" i="0" u="none" baseline="0" dirty="0"/>
                <a:t>and report</a:t>
              </a:r>
            </a:p>
            <a:p>
              <a:pPr algn="l" rtl="0">
                <a:buFont typeface="Arial" charset="0"/>
                <a:buAutoNum type="arabicPeriod" startAt="2"/>
              </a:pPr>
              <a:r>
                <a:rPr lang="en" sz="1300" b="1" i="0" u="none" baseline="0" dirty="0"/>
                <a:t>Stop/forcibly halt </a:t>
              </a:r>
              <a:r>
                <a:rPr lang="en" sz="1300" b="0" i="0" u="none" baseline="0" dirty="0"/>
                <a:t>the work</a:t>
              </a:r>
            </a:p>
            <a:p>
              <a:pPr algn="l" rtl="0">
                <a:buFont typeface="Arial" charset="0"/>
                <a:buAutoNum type="arabicPeriod" startAt="2"/>
              </a:pPr>
              <a:r>
                <a:rPr lang="en" sz="1300" b="1" i="0" u="none" baseline="0" dirty="0"/>
                <a:t>Take part </a:t>
              </a:r>
              <a:r>
                <a:rPr lang="en" sz="1300" b="0" i="0" u="none" baseline="0" dirty="0"/>
                <a:t>in the analytical approach to perceived risks</a:t>
              </a:r>
            </a:p>
            <a:p>
              <a:pPr algn="l" rtl="0">
                <a:buFont typeface="Arial" charset="0"/>
                <a:buAutoNum type="arabicPeriod" startAt="2"/>
              </a:pPr>
              <a:r>
                <a:rPr lang="en" sz="1300" b="1" i="0" u="none" baseline="0" dirty="0"/>
                <a:t>Contribute</a:t>
              </a:r>
              <a:r>
                <a:rPr lang="en" sz="1300" b="0" i="0" u="none" baseline="0" dirty="0"/>
                <a:t> to resolving the problem, if directly involved</a:t>
              </a:r>
            </a:p>
          </p:txBody>
        </p:sp>
      </p:grpSp>
      <p:grpSp>
        <p:nvGrpSpPr>
          <p:cNvPr id="4" name="Groupe 21"/>
          <p:cNvGrpSpPr>
            <a:grpSpLocks/>
          </p:cNvGrpSpPr>
          <p:nvPr/>
        </p:nvGrpSpPr>
        <p:grpSpPr bwMode="auto">
          <a:xfrm>
            <a:off x="3236913" y="2014538"/>
            <a:ext cx="2700337" cy="2514600"/>
            <a:chOff x="3287087" y="2885145"/>
            <a:chExt cx="2699376" cy="2513954"/>
          </a:xfrm>
        </p:grpSpPr>
        <p:sp>
          <p:nvSpPr>
            <p:cNvPr id="11" name="ZoneTexte 10"/>
            <p:cNvSpPr txBox="1"/>
            <p:nvPr/>
          </p:nvSpPr>
          <p:spPr>
            <a:xfrm>
              <a:off x="3375112" y="2885145"/>
              <a:ext cx="2542270" cy="5792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r>
                <a:rPr lang="en" sz="1400" b="1" i="0" u="none" baseline="0" dirty="0">
                  <a:solidFill>
                    <a:schemeClr val="bg1"/>
                  </a:solidFill>
                </a:rPr>
                <a:t>Middle management</a:t>
              </a:r>
            </a:p>
            <a:p>
              <a:pPr algn="ctr" rtl="0"/>
              <a:endParaRPr lang="en" alt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3287087" y="3424756"/>
              <a:ext cx="2699376" cy="19743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80975" indent="-18097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>
                <a:buFont typeface="Arial" charset="0"/>
                <a:buAutoNum type="arabicPeriod"/>
              </a:pPr>
              <a:r>
                <a:rPr lang="en" sz="1300" b="1" i="0" u="none" baseline="0"/>
                <a:t>Coordinate </a:t>
              </a:r>
              <a:r>
                <a:rPr lang="en" sz="1300" b="0" i="0" u="none" baseline="0"/>
                <a:t>the resolution of the problem</a:t>
              </a:r>
            </a:p>
            <a:p>
              <a:pPr algn="l" rtl="0">
                <a:buFont typeface="Arial" charset="0"/>
                <a:buAutoNum type="arabicPeriod"/>
              </a:pPr>
              <a:r>
                <a:rPr lang="en" sz="1300" b="1" i="0" u="none" baseline="0"/>
                <a:t>Make modifications </a:t>
              </a:r>
              <a:r>
                <a:rPr lang="en" sz="1300" b="0" i="0" u="none" baseline="0"/>
                <a:t>to the way of working, if necessary</a:t>
              </a:r>
            </a:p>
            <a:p>
              <a:endParaRPr lang="en" altLang="fr-FR" sz="1300"/>
            </a:p>
            <a:p>
              <a:endParaRPr lang="en" altLang="fr-FR" sz="1300"/>
            </a:p>
            <a:p>
              <a:endParaRPr lang="en" altLang="fr-FR" sz="1300"/>
            </a:p>
          </p:txBody>
        </p:sp>
      </p:grp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6062662" y="2014538"/>
            <a:ext cx="2700337" cy="2514600"/>
            <a:chOff x="6112743" y="3610199"/>
            <a:chExt cx="2699257" cy="2565909"/>
          </a:xfrm>
        </p:grpSpPr>
        <p:sp>
          <p:nvSpPr>
            <p:cNvPr id="14" name="ZoneTexte 13"/>
            <p:cNvSpPr txBox="1"/>
            <p:nvPr/>
          </p:nvSpPr>
          <p:spPr>
            <a:xfrm>
              <a:off x="6273785" y="3610199"/>
              <a:ext cx="2451707" cy="590694"/>
            </a:xfrm>
            <a:prstGeom prst="round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r>
                <a:rPr lang="en" sz="1400" b="1" i="0" u="none" baseline="0">
                  <a:solidFill>
                    <a:schemeClr val="bg1"/>
                  </a:solidFill>
                </a:rPr>
                <a:t>Business unit manager     </a:t>
              </a:r>
            </a:p>
            <a:p>
              <a:pPr algn="ctr" rtl="0"/>
              <a:endParaRPr lang="en" altLang="fr-FR" sz="1400" b="1">
                <a:solidFill>
                  <a:schemeClr val="bg1"/>
                </a:solidFill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6112743" y="4143143"/>
              <a:ext cx="2699257" cy="20329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180975" indent="-180975" algn="l" rtl="0">
                <a:buFont typeface="+mj-lt"/>
                <a:buAutoNum type="arabicPeriod"/>
                <a:defRPr/>
              </a:pPr>
              <a:r>
                <a:rPr lang="en" sz="1300" b="1" i="0" u="none" baseline="0">
                  <a:solidFill>
                    <a:schemeClr val="tx1"/>
                  </a:solidFill>
                </a:rPr>
                <a:t>Guarantee</a:t>
              </a:r>
              <a:r>
                <a:rPr lang="en" sz="1300" b="0" i="0" u="none" baseline="0">
                  <a:solidFill>
                    <a:schemeClr val="tx1"/>
                  </a:solidFill>
                </a:rPr>
                <a:t> that there will be no penalties</a:t>
              </a:r>
            </a:p>
            <a:p>
              <a:pPr marL="180975" indent="-180975" algn="l" rtl="0">
                <a:buFont typeface="+mj-lt"/>
                <a:buAutoNum type="arabicPeriod"/>
                <a:defRPr/>
              </a:pPr>
              <a:r>
                <a:rPr lang="en" sz="1300" b="1" i="0" u="none" baseline="0">
                  <a:solidFill>
                    <a:schemeClr val="tx1"/>
                  </a:solidFill>
                </a:rPr>
                <a:t>Arbitrate </a:t>
              </a:r>
              <a:r>
                <a:rPr lang="en" sz="1300" b="0" i="0" u="none" baseline="0">
                  <a:solidFill>
                    <a:schemeClr val="tx1"/>
                  </a:solidFill>
                </a:rPr>
                <a:t>if problems could not be resolved</a:t>
              </a:r>
            </a:p>
            <a:p>
              <a:pPr marL="180975" indent="-180975" algn="l" rtl="0">
                <a:buFont typeface="+mj-lt"/>
                <a:buAutoNum type="arabicPeriod"/>
                <a:defRPr/>
              </a:pPr>
              <a:r>
                <a:rPr lang="en" sz="1300" b="1" i="0" u="none" baseline="0">
                  <a:solidFill>
                    <a:schemeClr val="tx1"/>
                  </a:solidFill>
                </a:rPr>
                <a:t>Put a tool in place </a:t>
              </a:r>
              <a:r>
                <a:rPr lang="en" sz="1300" b="0" i="0" u="none" baseline="0">
                  <a:solidFill>
                    <a:schemeClr val="tx1"/>
                  </a:solidFill>
                </a:rPr>
                <a:t>to record Stop Card uses</a:t>
              </a:r>
            </a:p>
            <a:p>
              <a:pPr marL="354013" indent="-354013" algn="l" rtl="0">
                <a:defRPr/>
              </a:pPr>
              <a:r>
                <a:rPr lang="en" sz="1300" b="0" i="0" u="none" baseline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19462" name="ZoneTexte 15"/>
          <p:cNvSpPr txBox="1">
            <a:spLocks noChangeArrowheads="1"/>
          </p:cNvSpPr>
          <p:nvPr/>
        </p:nvSpPr>
        <p:spPr bwMode="auto">
          <a:xfrm>
            <a:off x="457200" y="1401763"/>
            <a:ext cx="831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0" i="0" u="none" baseline="0"/>
              <a:t>The operating process is shared within the Group and operators: </a:t>
            </a:r>
            <a:endParaRPr lang="en" altLang="fr-FR" dirty="0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900" b="0" i="0" u="none" baseline="0" dirty="0"/>
              <a:t>H3SE integration kit - TCG 5.4 – STOP card – V2</a:t>
            </a:r>
            <a:endParaRPr lang="en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THE STOP CARD IN 3 QUESTIONS</a:t>
            </a:r>
            <a:endParaRPr lang="en" dirty="0"/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en" b="0" i="0" u="none" baseline="0">
                <a:cs typeface="Arial" charset="0"/>
              </a:rPr>
              <a:t>I am a scaffolder and I see an operator taking a product sample without safety goggles. Can I intervene?</a:t>
            </a:r>
          </a:p>
          <a:p>
            <a:pPr algn="just" rtl="0"/>
            <a:endParaRPr lang="en" altLang="fr-FR" dirty="0">
              <a:cs typeface="Arial" charset="0"/>
            </a:endParaRPr>
          </a:p>
          <a:p>
            <a:pPr algn="just" rtl="0"/>
            <a:endParaRPr lang="en" altLang="fr-FR" dirty="0">
              <a:cs typeface="Arial" charset="0"/>
            </a:endParaRPr>
          </a:p>
          <a:p>
            <a:pPr algn="just" rtl="0"/>
            <a:r>
              <a:rPr lang="en" b="0" i="0" u="none" baseline="0">
                <a:cs typeface="Arial" charset="0"/>
              </a:rPr>
              <a:t>I used the STOP card but the situation was not really dangerous. Will I be reproached?</a:t>
            </a:r>
          </a:p>
          <a:p>
            <a:pPr algn="just" rtl="0"/>
            <a:endParaRPr lang="en" altLang="fr-FR" dirty="0">
              <a:cs typeface="Arial" charset="0"/>
            </a:endParaRPr>
          </a:p>
          <a:p>
            <a:pPr algn="just" rtl="0"/>
            <a:endParaRPr lang="en" altLang="fr-FR" dirty="0">
              <a:cs typeface="Arial" charset="0"/>
            </a:endParaRPr>
          </a:p>
          <a:p>
            <a:pPr algn="just" rtl="0"/>
            <a:r>
              <a:rPr lang="en" b="0" i="0" u="none" baseline="0">
                <a:cs typeface="Arial" charset="0"/>
              </a:rPr>
              <a:t>I am a purchaser and on the way back to my office, I see an operator performing a grinding operation without a protective cover to prevent flying sparks. Am I right to intervene?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D33A1F-23D2-CA47-ABD0-B1339954066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9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900" b="0" i="0" u="none" baseline="0" dirty="0"/>
              <a:t>H3SE integration kit - TCG 5.4 – STOP card – V2</a:t>
            </a:r>
            <a:endParaRPr lang="en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2</TotalTime>
  <Words>579</Words>
  <Application>Microsoft Office PowerPoint</Application>
  <PresentationFormat>Affichage à l'écran (4:3)</PresentationFormat>
  <Paragraphs>88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TOTAL-EN-dark red template</vt:lpstr>
      <vt:lpstr>Stop card</vt:lpstr>
      <vt:lpstr>Module objectives</vt:lpstr>
      <vt:lpstr>THE STOP CARD: WHAT'S IT FOR?</vt:lpstr>
      <vt:lpstr>Before the stop card</vt:lpstr>
      <vt:lpstr>After the stop card</vt:lpstr>
      <vt:lpstr>WHAT IS A STOP CARD?</vt:lpstr>
      <vt:lpstr>HOW DO YOU INTERVENE?</vt:lpstr>
      <vt:lpstr>What is everyone's role?</vt:lpstr>
      <vt:lpstr>THE STOP CARD IN 3 QUESTIONS</vt:lpstr>
      <vt:lpstr>Diapositive 10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card</dc:title>
  <dc:creator>J0489914</dc:creator>
  <cp:lastModifiedBy>J0489914</cp:lastModifiedBy>
  <cp:revision>1</cp:revision>
  <dcterms:created xsi:type="dcterms:W3CDTF">2017-09-22T14:32:49Z</dcterms:created>
  <dcterms:modified xsi:type="dcterms:W3CDTF">2017-09-22T14:35:31Z</dcterms:modified>
</cp:coreProperties>
</file>