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5" r:id="rId3"/>
    <p:sldId id="266" r:id="rId4"/>
    <p:sldId id="275" r:id="rId5"/>
    <p:sldId id="276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24F96"/>
    <a:srgbClr val="F4F0EF"/>
    <a:srgbClr val="E7851D"/>
    <a:srgbClr val="133C75"/>
    <a:srgbClr val="BD2B0B"/>
    <a:srgbClr val="7ABFC0"/>
    <a:srgbClr val="CAEB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54" autoAdjust="0"/>
    <p:restoredTop sz="94692" autoAdjust="0"/>
  </p:normalViewPr>
  <p:slideViewPr>
    <p:cSldViewPr snapToObjects="1">
      <p:cViewPr>
        <p:scale>
          <a:sx n="80" d="100"/>
          <a:sy n="80" d="100"/>
        </p:scale>
        <p:origin x="-510" y="-552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B708019-FC43-8A41-83E7-0829D96111D3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0CE2956-A4B9-4F42-80EB-783C04464C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0581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A01528C-1DFE-814E-BAA5-D8E22030F19C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3D33FD0-5626-F147-AFD2-06F17FFF60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4133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/>
            </a:r>
            <a:fld id="{03D33FD0-5626-F147-AFD2-06F17FFF600E}" type="slidenum">
              <a:rPr/>
              <a:pPr/>
              <a:t>2</a:t>
            </a:fld>
            <a:endParaRPr lang="es" altLang="fr-FR"/>
          </a:p>
        </p:txBody>
      </p:sp>
    </p:spTree>
    <p:extLst>
      <p:ext uri="{BB962C8B-B14F-4D97-AF65-F5344CB8AC3E}">
        <p14:creationId xmlns:p14="http://schemas.microsoft.com/office/powerpoint/2010/main" xmlns="" val="195769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/>
            </a:r>
            <a:fld id="{03D33FD0-5626-F147-AFD2-06F17FFF600E}" type="slidenum">
              <a:rPr/>
              <a:pPr/>
              <a:t>7</a:t>
            </a:fld>
            <a:endParaRPr lang="es" altLang="fr-FR"/>
          </a:p>
        </p:txBody>
      </p:sp>
    </p:spTree>
    <p:extLst>
      <p:ext uri="{BB962C8B-B14F-4D97-AF65-F5344CB8AC3E}">
        <p14:creationId xmlns:p14="http://schemas.microsoft.com/office/powerpoint/2010/main" xmlns="" val="37961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40316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5AB321-EA63-A841-8B91-0EB04ED048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7337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26953C8-9041-DE46-84B0-3A70C6D43B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76249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550A2-B81E-1F4F-A329-08474C80F0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9703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5C673-01B4-F044-844F-3F09E53BC2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86297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85E88D1-7461-8A4F-BE82-5671D7E571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879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DA2EF5-75CE-9E49-9D54-836F86A5DF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7724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58E75E-BD93-D541-965E-BC77A676E6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074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DE2F30-E45E-6D48-A5D4-99A67F5D6D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9839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07B183-584B-214D-8199-A3A56BD67A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091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72D29FEF-7B92-B94C-A431-27E3D518FEA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es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es">
                <a:ea typeface="+mj-ea"/>
              </a:rPr>
              <a:t>Stop card</a:t>
            </a:r>
            <a:endParaRPr lang="es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es">
                <a:cs typeface="Arial" charset="0"/>
              </a:rPr>
              <a:t>Kit de integración H3SE</a:t>
            </a:r>
          </a:p>
          <a:p>
            <a:pPr eaLnBrk="1" hangingPunct="1" algn="l" rtl="0"/>
            <a:r>
              <a:rPr b="0" i="0" u="none" baseline="0" lang="es">
                <a:cs typeface="Arial" charset="0"/>
              </a:rPr>
              <a:t>Módulo TCG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s" altLang="fr-FR" cap="none">
              <a:cs typeface="Arial" charset="0"/>
            </a:endParaRPr>
          </a:p>
        </p:txBody>
      </p:sp>
      <p:sp>
        <p:nvSpPr>
          <p:cNvPr id="21506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B9935EEB-B651-A444-8639-A3187483171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10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2150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838" y="157163"/>
            <a:ext cx="25939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0350" y="144463"/>
            <a:ext cx="62357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TCG 5.4 – STOP card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 algn="l" rtl="0">
              <a:defRPr/>
            </a:pPr>
            <a:r>
              <a:rPr b="1" i="0" u="none" baseline="0" lang="es"/>
              <a:t>Los objetivos del módulo</a:t>
            </a:r>
            <a:endParaRPr lang="es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844675"/>
            <a:ext cx="8362950" cy="3456533"/>
          </a:xfrm>
        </p:spPr>
        <p:txBody>
          <a:bodyPr/>
          <a:lstStyle/>
          <a:p>
            <a:pPr marL="0" indent="0" algn="just" eaLnBrk="1" hangingPunct="1" rtl="0">
              <a:buFont typeface="Lucida Grande" charset="0"/>
              <a:buNone/>
            </a:pPr>
            <a:r>
              <a:rPr b="0" i="0" u="none" baseline="0" lang="es">
                <a:cs typeface="Arial" charset="0"/>
              </a:rPr>
              <a:t>Después de este módulo:</a:t>
            </a:r>
          </a:p>
          <a:p>
            <a:pPr marL="0" indent="0" algn="just" eaLnBrk="1" hangingPunct="1" rtl="0">
              <a:buFont typeface="Lucida Grande" charset="0"/>
              <a:buNone/>
            </a:pPr>
            <a:endParaRPr lang="es" altLang="fr-FR" dirty="0">
              <a:cs typeface="Arial" charset="0"/>
            </a:endParaRPr>
          </a:p>
          <a:p>
            <a:pPr algn="just" rtl="0"/>
            <a:r>
              <a:rPr b="0" i="0" u="none" baseline="0" lang="es">
                <a:cs typeface="Arial" charset="0"/>
              </a:rPr>
              <a:t>Habrán entendido el sentido de la utilización de la Stop Card.</a:t>
            </a:r>
          </a:p>
          <a:p>
            <a:pPr algn="just" rtl="0"/>
            <a:endParaRPr lang="es" altLang="fr-FR" dirty="0" smtClean="0">
              <a:cs typeface="Arial" charset="0"/>
            </a:endParaRPr>
          </a:p>
          <a:p>
            <a:pPr algn="just" rtl="0"/>
            <a:r>
              <a:rPr b="0" i="0" u="none" baseline="0" lang="es">
                <a:cs typeface="Arial" charset="0"/>
              </a:rPr>
              <a:t>Sabrán utilizar la Stop Card en situaciones simples.</a:t>
            </a:r>
          </a:p>
          <a:p>
            <a:pPr algn="just" rtl="0"/>
            <a:endParaRPr lang="es" altLang="fr-FR" dirty="0" smtClean="0">
              <a:cs typeface="Arial" charset="0"/>
            </a:endParaRPr>
          </a:p>
          <a:p>
            <a:pPr algn="just" rtl="0"/>
            <a:r>
              <a:rPr b="0" i="0" u="none" baseline="0" lang="es">
                <a:cs typeface="Arial" charset="0"/>
              </a:rPr>
              <a:t>Sabrán que no hay sanción en caso de mala utilización</a:t>
            </a:r>
          </a:p>
        </p:txBody>
      </p:sp>
      <p:sp>
        <p:nvSpPr>
          <p:cNvPr id="1536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895B3781-AAF4-2F46-A557-B14342AA363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TCG 5.4 – STOP card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es"/>
              <a:t>La stop card, ¿PARA QUÉ?</a:t>
            </a:r>
            <a:endParaRPr lang="es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484313"/>
            <a:ext cx="8218488" cy="3240087"/>
          </a:xfrm>
        </p:spPr>
        <p:txBody>
          <a:bodyPr/>
          <a:lstStyle/>
          <a:p>
            <a:pPr marL="0" indent="0" algn="just" rtl="0">
              <a:buFont typeface="Lucida Grande" charset="0"/>
              <a:buNone/>
            </a:pPr>
            <a:r>
              <a:rPr b="1" i="0" u="none" baseline="0" lang="es">
                <a:cs typeface="Arial" charset="0"/>
              </a:rPr>
              <a:t>Proporcionar a cada uno los medios para intervenir y animar a hacerlo para avanzar en materia de seguridad</a:t>
            </a:r>
          </a:p>
          <a:p>
            <a:pPr marL="0" indent="0" algn="just" rtl="0">
              <a:buFont typeface="Lucida Grande" charset="0"/>
              <a:buNone/>
            </a:pPr>
            <a:endParaRPr lang="es" altLang="fr-FR" b="1" dirty="0">
              <a:cs typeface="Arial" charset="0"/>
            </a:endParaRPr>
          </a:p>
          <a:p>
            <a:pPr algn="just" rtl="0"/>
            <a:r>
              <a:rPr b="0" i="0" u="none" baseline="0" lang="es">
                <a:cs typeface="Arial" charset="0"/>
              </a:rPr>
              <a:t>Todos los accidentes pueden evitarse. Mediante, en particular, una vigilancia compartida, para nosotros mismos, para nuestros colegas y también para los que nos rodean.</a:t>
            </a:r>
          </a:p>
          <a:p>
            <a:pPr algn="just" rtl="0"/>
            <a:endParaRPr lang="es" altLang="fr-FR" dirty="0">
              <a:cs typeface="Arial" charset="0"/>
            </a:endParaRPr>
          </a:p>
          <a:p>
            <a:pPr algn="just" rtl="0"/>
            <a:r>
              <a:rPr b="0" i="0" u="none" baseline="0" lang="es">
                <a:cs typeface="Arial" charset="0"/>
              </a:rPr>
              <a:t>La Stop Card, común a todas las entidades del Grupo, permite actuar al conjunto de actores de la empresa, colaboradores de Total y participantes contratados 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43DC1C17-26EA-5542-8045-2196B8FDABE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TCG 5.4 – STOP card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es"/>
              <a:t>Antes de la stop card</a:t>
            </a:r>
            <a:endParaRPr lang="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r>
              <a:rPr b="0" i="0" u="none" baseline="0" lang="es"/>
              <a:t/>
            </a:r>
            <a:fld id="{21F90BE8-D879-4F46-ACF9-7BCC67DCFB75}" type="slidenum">
              <a:rPr/>
              <a:pPr/>
              <a:t>4</a:t>
            </a:fld>
            <a:endParaRPr lang="es"/>
          </a:p>
        </p:txBody>
      </p:sp>
      <p:pic>
        <p:nvPicPr>
          <p:cNvPr id="9" name="Image 8" descr="CCM0123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947866"/>
            <a:ext cx="837634" cy="1988840"/>
          </a:xfrm>
          <a:prstGeom prst="rect">
            <a:avLst/>
          </a:prstGeom>
        </p:spPr>
      </p:pic>
      <p:pic>
        <p:nvPicPr>
          <p:cNvPr id="1026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5021" y="2060848"/>
            <a:ext cx="2420667" cy="4091882"/>
          </a:xfrm>
          <a:prstGeom prst="rect">
            <a:avLst/>
          </a:prstGeom>
          <a:noFill/>
        </p:spPr>
      </p:pic>
      <p:sp>
        <p:nvSpPr>
          <p:cNvPr id="11" name="Pensées 10"/>
          <p:cNvSpPr/>
          <p:nvPr/>
        </p:nvSpPr>
        <p:spPr>
          <a:xfrm>
            <a:off x="0" y="692696"/>
            <a:ext cx="7380312" cy="3255170"/>
          </a:xfrm>
          <a:prstGeom prst="cloudCallout">
            <a:avLst>
              <a:gd name="adj1" fmla="val -27496"/>
              <a:gd name="adj2" fmla="val 66481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600"/>
              </a:spcAft>
            </a:pPr>
            <a:r>
              <a:rPr sz="2800" b="1" i="0" u="none" baseline="0" lang="es">
                <a:solidFill>
                  <a:schemeClr val="tx1"/>
                </a:solidFill>
                <a:latin typeface="Arial Narrow" pitchFamily="34" charset="0"/>
              </a:rPr>
              <a:t>No me atrevo a intervenir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es">
                <a:solidFill>
                  <a:schemeClr val="tx1"/>
                </a:solidFill>
                <a:latin typeface="Arial Narrow" pitchFamily="34" charset="0"/>
              </a:rPr>
              <a:t>No conozco este tipo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es">
                <a:solidFill>
                  <a:schemeClr val="tx1"/>
                </a:solidFill>
                <a:latin typeface="Arial Narrow" pitchFamily="34" charset="0"/>
              </a:rPr>
              <a:t>No soy el ordenante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es">
                <a:solidFill>
                  <a:schemeClr val="tx1"/>
                </a:solidFill>
                <a:latin typeface="Arial Narrow" pitchFamily="34" charset="0"/>
              </a:rPr>
              <a:t>¿Puedo?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es">
                <a:solidFill>
                  <a:schemeClr val="tx1"/>
                </a:solidFill>
                <a:latin typeface="Arial Narrow" pitchFamily="34" charset="0"/>
              </a:rPr>
              <a:t>¿Y si me equivoco?</a:t>
            </a:r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sz="900" b="0" i="0" u="none" baseline="0" lang="es"/>
              <a:t>Kit de integración H3SE - TCG 5.4 – STOP card – V2</a:t>
            </a:r>
            <a:endParaRPr lang="es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es"/>
              <a:t>Después de la stop card</a:t>
            </a:r>
            <a:endParaRPr lang="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r>
              <a:rPr b="0" i="0" u="none" baseline="0" lang="es"/>
              <a:t/>
            </a:r>
            <a:fld id="{21F90BE8-D879-4F46-ACF9-7BCC67DCFB75}" type="slidenum">
              <a:rPr/>
              <a:pPr/>
              <a:t>5</a:t>
            </a:fld>
            <a:endParaRPr lang="es"/>
          </a:p>
        </p:txBody>
      </p:sp>
      <p:pic>
        <p:nvPicPr>
          <p:cNvPr id="18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3284984"/>
            <a:ext cx="1653897" cy="2795738"/>
          </a:xfrm>
          <a:prstGeom prst="rect">
            <a:avLst/>
          </a:prstGeom>
          <a:noFill/>
        </p:spPr>
      </p:pic>
      <p:pic>
        <p:nvPicPr>
          <p:cNvPr id="19" name="Image 18" descr="CCM0123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820" y="4046939"/>
            <a:ext cx="1984380" cy="20330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8" y="1124744"/>
            <a:ext cx="3168352" cy="1292731"/>
          </a:xfrm>
          <a:prstGeom prst="wedgeRectCallout">
            <a:avLst>
              <a:gd name="adj1" fmla="val 49020"/>
              <a:gd name="adj2" fmla="val 190562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b="0" i="0" u="none" baseline="0" lang="es">
                <a:solidFill>
                  <a:schemeClr val="tx1"/>
                </a:solidFill>
              </a:rPr>
              <a:t>STOP</a:t>
            </a:r>
            <a:endParaRPr lang="e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3801" y="1236169"/>
            <a:ext cx="2943505" cy="107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9192" y="1556792"/>
            <a:ext cx="1803208" cy="28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sz="900" b="0" i="0" u="none" baseline="0" lang="es"/>
              <a:t>Kit de integración H3SE - TCG 5.4 – STOP card – V2</a:t>
            </a:r>
            <a:endParaRPr lang="es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sz="2000" cap="none" b="1" i="0" u="none" baseline="0" lang="es">
                <a:cs typeface="Arial" charset="0"/>
              </a:rPr>
              <a:t>¿QUÉ ES UNA STOP CARD?</a:t>
            </a:r>
            <a:endParaRPr lang="es" altLang="fr-FR" cap="none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es">
                <a:cs typeface="Arial" charset="0"/>
              </a:rPr>
              <a:t>Un </a:t>
            </a:r>
            <a:r>
              <a:rPr b="1" i="0" u="none" baseline="0" lang="es">
                <a:cs typeface="Arial" charset="0"/>
              </a:rPr>
              <a:t>dispositivo que da a todos</a:t>
            </a:r>
            <a:r>
              <a:rPr b="0" i="0" u="none" baseline="0" lang="es">
                <a:cs typeface="Arial" charset="0"/>
              </a:rPr>
              <a:t> los colaboradores de Total y de empresas contratadas la </a:t>
            </a:r>
            <a:r>
              <a:rPr b="1" i="0" u="none" baseline="0" lang="es">
                <a:cs typeface="Arial" charset="0"/>
              </a:rPr>
              <a:t>autoridad para intervenir e interrumpir un trabajo en curso</a:t>
            </a:r>
            <a:r>
              <a:rPr b="0" i="0" u="none" baseline="0" lang="es">
                <a:cs typeface="Arial" charset="0"/>
              </a:rPr>
              <a:t> en caso de percepción de acciones o situaciones de riesgo, o susceptibles de evolucionar hacia un accidente</a:t>
            </a:r>
          </a:p>
          <a:p>
            <a:pPr algn="just" rtl="0"/>
            <a:r>
              <a:rPr b="1" i="0" u="none" baseline="0" lang="es">
                <a:cs typeface="Arial" charset="0"/>
              </a:rPr>
              <a:t>Con una garantía de ausencia de sanción,</a:t>
            </a:r>
            <a:r>
              <a:rPr b="0" i="0" u="none" baseline="0" lang="es">
                <a:cs typeface="Arial" charset="0"/>
              </a:rPr>
              <a:t> por parte de la dirección de Total y las empresas contratadas, incluso en caso de intervención errónea.</a:t>
            </a:r>
            <a:endParaRPr lang="es" altLang="fr-FR" dirty="0">
              <a:cs typeface="Arial" charset="0"/>
            </a:endParaRPr>
          </a:p>
          <a:p>
            <a:endParaRPr lang="es" altLang="fr-FR" dirty="0">
              <a:cs typeface="Arial" charset="0"/>
            </a:endParaRPr>
          </a:p>
          <a:p>
            <a:endParaRPr lang="es" altLang="fr-FR" dirty="0">
              <a:cs typeface="Arial" charset="0"/>
            </a:endParaRPr>
          </a:p>
          <a:p>
            <a:pPr algn="l" rtl="0">
              <a:buFont typeface="Lucida Grande" charset="0"/>
              <a:buNone/>
            </a:pPr>
            <a:r>
              <a:rPr b="0" i="0" u="none" baseline="0" lang="es">
                <a:solidFill>
                  <a:srgbClr val="A90025"/>
                </a:solidFill>
                <a:cs typeface="Arial" charset="0"/>
              </a:rPr>
              <a:t>Una tarjeta materializa el dispositivo </a:t>
            </a:r>
          </a:p>
          <a:p>
            <a:pPr lvl="1" algn="l" rtl="0">
              <a:buFont typeface="Arial" charset="0"/>
              <a:buChar char="•"/>
            </a:pPr>
            <a:r>
              <a:rPr b="0" i="0" u="none" baseline="0" lang="es">
                <a:cs typeface="Arial" charset="0"/>
              </a:rPr>
              <a:t>firmada por el director de su entidad, </a:t>
            </a:r>
            <a:br>
              <a:rPr lang="es">
                <a:cs typeface="Arial" charset="0"/>
              </a:rPr>
            </a:br>
            <a:r>
              <a:rPr b="0" i="0" u="none" baseline="0" lang="es">
                <a:cs typeface="Arial" charset="0"/>
              </a:rPr>
              <a:t>registrada por la dirección de los </a:t>
            </a:r>
            <a:br>
              <a:rPr lang="es">
                <a:cs typeface="Arial" charset="0"/>
              </a:rPr>
            </a:br>
            <a:r>
              <a:rPr b="0" i="0" u="none" baseline="0" lang="es">
                <a:cs typeface="Arial" charset="0"/>
              </a:rPr>
              <a:t>contratantes para sus colaboradores.</a:t>
            </a:r>
            <a:endParaRPr lang="es" altLang="fr-FR" dirty="0">
              <a:cs typeface="Arial" charset="0"/>
            </a:endParaRPr>
          </a:p>
          <a:p>
            <a:pPr lvl="1" algn="l" rtl="0">
              <a:buFont typeface="Arial" charset="0"/>
              <a:buChar char="•"/>
            </a:pPr>
            <a:r>
              <a:rPr b="0" i="0" u="none" baseline="0" lang="es">
                <a:cs typeface="Arial" charset="0"/>
              </a:rPr>
              <a:t>entregada por su jerarquía.</a:t>
            </a:r>
            <a:endParaRPr lang="es" altLang="fr-FR" dirty="0">
              <a:cs typeface="Arial" charset="0"/>
            </a:endParaRPr>
          </a:p>
          <a:p>
            <a:endParaRPr lang="es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C2E6B3F0-2232-1546-BAC2-77787ACE731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6" descr="STOP CARD RECTO FR 1 SIGNA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5303838" y="3578343"/>
            <a:ext cx="14589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sz="1200" b="0" i="0" u="none" baseline="0" lang="es"/>
              <a:t>Kit de integración H3SE - TCG 5.4 – STOP card – V1</a:t>
            </a:r>
            <a:endParaRPr lang="es" altLang="fr-FR" sz="1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4221">
            <a:off x="6979690" y="3558541"/>
            <a:ext cx="1466058" cy="23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es"/>
              <a:t>¿Cómo intervenir?</a:t>
            </a:r>
            <a:endParaRPr lang="es" dirty="0"/>
          </a:p>
        </p:txBody>
      </p:sp>
      <p:sp>
        <p:nvSpPr>
          <p:cNvPr id="1843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836613"/>
            <a:ext cx="8218488" cy="5040312"/>
          </a:xfrm>
        </p:spPr>
        <p:txBody>
          <a:bodyPr/>
          <a:lstStyle/>
          <a:p>
            <a:pPr marL="0" indent="0" algn="ctr" rtl="0">
              <a:buFont typeface="Lucida Grande" charset="0"/>
              <a:buNone/>
            </a:pPr>
            <a:r>
              <a:rPr sz="1800" b="1" i="0" u="none" baseline="0" lang="es">
                <a:solidFill>
                  <a:srgbClr val="A90025"/>
                </a:solidFill>
                <a:cs typeface="Arial" charset="0"/>
              </a:rPr>
              <a:t>Una acción o una situación le parece peligrosa para una o más personas, para una instalación o para el medio ambiente</a:t>
            </a:r>
          </a:p>
          <a:p>
            <a:pPr marL="0" indent="0" algn="l" rtl="0">
              <a:buFont typeface="Lucida Grande" charset="0"/>
              <a:buNone/>
            </a:pPr>
            <a:endParaRPr lang="es" altLang="fr-FR" sz="1600" dirty="0">
              <a:solidFill>
                <a:srgbClr val="A90025"/>
              </a:solidFill>
              <a:cs typeface="Arial" charset="0"/>
            </a:endParaRPr>
          </a:p>
          <a:p>
            <a:pPr marL="457200" indent="-457200" algn="just" rtl="0">
              <a:buFont typeface="+mj-lt"/>
              <a:buAutoNum type="arabicPeriod"/>
            </a:pPr>
            <a:r>
              <a:rPr b="1" i="0" u="none" baseline="0" lang="es">
                <a:cs typeface="Arial" charset="0"/>
              </a:rPr>
              <a:t>Entable</a:t>
            </a:r>
            <a:r>
              <a:rPr b="0" i="0" u="none" baseline="0" lang="es">
                <a:cs typeface="Arial" charset="0"/>
              </a:rPr>
              <a:t> una conversación con los colegas implicados </a:t>
            </a:r>
            <a:br>
              <a:rPr lang="es">
                <a:cs typeface="Arial" charset="0"/>
              </a:rPr>
            </a:br>
            <a:r>
              <a:rPr b="0" i="0" u="none" baseline="0" lang="es">
                <a:cs typeface="Arial" charset="0"/>
              </a:rPr>
              <a:t>(participantes y supervisores) para solucionar el problema </a:t>
            </a:r>
            <a:br>
              <a:rPr lang="es">
                <a:cs typeface="Arial" charset="0"/>
              </a:rPr>
            </a:br>
            <a:r>
              <a:rPr b="0" i="0" u="none" baseline="0" lang="es">
                <a:cs typeface="Arial" charset="0"/>
              </a:rPr>
              <a:t>antes de retomar el trabajo en curso</a:t>
            </a:r>
          </a:p>
          <a:p>
            <a:pPr lvl="1" algn="l" rtl="0"/>
            <a:r>
              <a:rPr b="0" i="0" u="none" baseline="0" lang="es">
                <a:cs typeface="Arial" charset="0"/>
              </a:rPr>
              <a:t>planteando una pregunta simple para asegurarse de </a:t>
            </a:r>
            <a:br>
              <a:rPr lang="es">
                <a:cs typeface="Arial" charset="0"/>
              </a:rPr>
            </a:br>
            <a:r>
              <a:rPr b="0" i="0" u="none" baseline="0" lang="es">
                <a:cs typeface="Arial" charset="0"/>
              </a:rPr>
              <a:t>la ausencia de riesgo</a:t>
            </a:r>
          </a:p>
          <a:p>
            <a:pPr lvl="1" algn="l" rtl="0"/>
            <a:r>
              <a:rPr b="0" i="0" u="none" baseline="0" lang="es">
                <a:cs typeface="Arial" charset="0"/>
              </a:rPr>
              <a:t>Si el problema no se soluciona inmediatamente, el trabajo </a:t>
            </a:r>
            <a:br>
              <a:rPr lang="es">
                <a:cs typeface="Arial" charset="0"/>
              </a:rPr>
            </a:br>
            <a:r>
              <a:rPr b="0" i="0" u="none" baseline="0" lang="es">
                <a:cs typeface="Arial" charset="0"/>
              </a:rPr>
              <a:t>se suspende a la espera de medidas adaptadas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b="1" i="0" u="none" baseline="0" lang="es">
                <a:cs typeface="Arial" charset="0"/>
              </a:rPr>
              <a:t>Intervenga </a:t>
            </a:r>
            <a:r>
              <a:rPr b="0" i="0" u="none" baseline="0" lang="es">
                <a:cs typeface="Arial" charset="0"/>
              </a:rPr>
              <a:t>con la Stop Card si fuera necesario</a:t>
            </a:r>
            <a:endParaRPr lang="es" altLang="fr-FR" dirty="0">
              <a:cs typeface="Arial" charset="0"/>
            </a:endParaRPr>
          </a:p>
          <a:p>
            <a:pPr lvl="1" algn="l" rtl="0"/>
            <a:r>
              <a:rPr b="0" i="0" u="none" baseline="0" lang="es">
                <a:cs typeface="Arial" charset="0"/>
              </a:rPr>
              <a:t>interrumpiendo el trabajo en curso si la situación lo requiere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b="1" i="0" u="none" baseline="0" lang="es">
                <a:cs typeface="Arial" charset="0"/>
              </a:rPr>
              <a:t>Comunique</a:t>
            </a:r>
            <a:r>
              <a:rPr b="0" i="0" u="none" baseline="0" lang="es">
                <a:cs typeface="Arial" charset="0"/>
              </a:rPr>
              <a:t> / contribuya al retorno de información para realizar el seguimiento en su entidad</a:t>
            </a:r>
          </a:p>
          <a:p>
            <a:pPr marL="0" indent="0" algn="l" rtl="0">
              <a:buFont typeface="Arial" charset="0"/>
              <a:buAutoNum type="arabicPeriod"/>
            </a:pPr>
            <a:endParaRPr lang="es" altLang="fr-FR" sz="300" dirty="0">
              <a:cs typeface="Arial" charset="0"/>
            </a:endParaRPr>
          </a:p>
          <a:p>
            <a:pPr lvl="1" algn="l" rtl="0">
              <a:buFont typeface="LucidaGrande" charset="0"/>
              <a:buChar char="✓"/>
            </a:pPr>
            <a:r>
              <a:rPr b="0" i="0" u="none" baseline="0" lang="es">
                <a:solidFill>
                  <a:srgbClr val="A90025"/>
                </a:solidFill>
                <a:cs typeface="Arial" charset="0"/>
              </a:rPr>
              <a:t> </a:t>
            </a:r>
            <a:r>
              <a:rPr b="0" i="1" u="none" baseline="0" lang="es">
                <a:solidFill>
                  <a:srgbClr val="A90025"/>
                </a:solidFill>
                <a:cs typeface="Arial" charset="0"/>
              </a:rPr>
              <a:t>Por qué</a:t>
            </a:r>
            <a:r>
              <a:rPr b="0" i="1" u="none" baseline="0" lang="es">
                <a:cs typeface="Arial" charset="0"/>
              </a:rPr>
              <a:t>: identificar vías de progreso y facilitar que se compartan experiencias</a:t>
            </a:r>
          </a:p>
        </p:txBody>
      </p:sp>
      <p:sp>
        <p:nvSpPr>
          <p:cNvPr id="18435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109D8647-4712-C947-8188-8CBF050F722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TCG 5.4 – STOP card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es"/>
              <a:t>¿Qué papel para cada uno?</a:t>
            </a:r>
            <a:endParaRPr lang="es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916E2F1A-96D5-F24A-A07E-166E4F26321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9459" name="Groupe 22"/>
          <p:cNvGrpSpPr>
            <a:grpSpLocks/>
          </p:cNvGrpSpPr>
          <p:nvPr/>
        </p:nvGrpSpPr>
        <p:grpSpPr bwMode="auto">
          <a:xfrm>
            <a:off x="395288" y="2012950"/>
            <a:ext cx="2700337" cy="2516188"/>
            <a:chOff x="454023" y="1860851"/>
            <a:chExt cx="2700000" cy="2499157"/>
          </a:xfrm>
        </p:grpSpPr>
        <p:sp>
          <p:nvSpPr>
            <p:cNvPr id="8" name="ZoneTexte 7"/>
            <p:cNvSpPr txBox="1"/>
            <p:nvPr/>
          </p:nvSpPr>
          <p:spPr>
            <a:xfrm>
              <a:off x="454023" y="1860851"/>
              <a:ext cx="2506349" cy="578670"/>
            </a:xfrm>
            <a:prstGeom prst="flowChartAlternateProcess">
              <a:avLst/>
            </a:prstGeom>
            <a:solidFill>
              <a:schemeClr val="accent3">
                <a:lumMod val="5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sz="1400" b="1" i="0" u="none" baseline="0" lang="es">
                  <a:solidFill>
                    <a:schemeClr val="bg1"/>
                  </a:solidFill>
                </a:rPr>
                <a:t>Todo colaborador</a:t>
              </a:r>
            </a:p>
            <a:p>
              <a:pPr algn="ctr" rtl="0"/>
              <a:endParaRPr lang="es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454023" y="2395371"/>
              <a:ext cx="2700000" cy="196463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sz="1300" b="1" i="0" u="none" baseline="0" lang="es"/>
                <a:t>Identifica </a:t>
              </a:r>
              <a:r>
                <a:rPr sz="1300" b="0" i="0" u="none" baseline="0" lang="es"/>
                <a:t>el peligro </a:t>
              </a:r>
              <a:r>
                <a:rPr sz="1300" b="1" i="0" u="none" baseline="0" lang="es"/>
                <a:t>y alerta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sz="1300" b="1" i="0" u="none" baseline="0" lang="es"/>
                <a:t>Interrumpe/hace que interrumpan</a:t>
              </a:r>
              <a:r>
                <a:rPr sz="1300" b="0" i="0" u="none" baseline="0" lang="es"/>
                <a:t> el trabajo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sz="1300" b="1" i="0" u="none" baseline="0" lang="es"/>
                <a:t>Participa</a:t>
              </a:r>
              <a:r>
                <a:rPr sz="1300" b="0" i="0" u="none" baseline="0" lang="es"/>
                <a:t> en el proceso de análisis de los riesgos percibidos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sz="1300" b="1" i="0" u="none" baseline="0" lang="es"/>
                <a:t>Contribuye</a:t>
              </a:r>
              <a:r>
                <a:rPr sz="1300" b="0" i="0" u="none" baseline="0" lang="es"/>
                <a:t> en la resolución del problema, si está directamente implicado</a:t>
              </a:r>
            </a:p>
          </p:txBody>
        </p:sp>
      </p:grpSp>
      <p:grpSp>
        <p:nvGrpSpPr>
          <p:cNvPr id="19460" name="Groupe 21"/>
          <p:cNvGrpSpPr>
            <a:grpSpLocks/>
          </p:cNvGrpSpPr>
          <p:nvPr/>
        </p:nvGrpSpPr>
        <p:grpSpPr bwMode="auto">
          <a:xfrm>
            <a:off x="3233738" y="2014538"/>
            <a:ext cx="2703512" cy="2514600"/>
            <a:chOff x="3283913" y="2885145"/>
            <a:chExt cx="2702550" cy="2513954"/>
          </a:xfrm>
        </p:grpSpPr>
        <p:sp>
          <p:nvSpPr>
            <p:cNvPr id="11" name="ZoneTexte 10"/>
            <p:cNvSpPr txBox="1"/>
            <p:nvPr/>
          </p:nvSpPr>
          <p:spPr>
            <a:xfrm>
              <a:off x="3283913" y="2885145"/>
              <a:ext cx="2542270" cy="57928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sz="1400" b="1" i="0" u="none" baseline="0" lang="es">
                  <a:solidFill>
                    <a:schemeClr val="bg1"/>
                  </a:solidFill>
                </a:rPr>
                <a:t>Mando intermedio</a:t>
              </a:r>
            </a:p>
            <a:p>
              <a:pPr algn="ctr" rtl="0"/>
              <a:endParaRPr lang="es" alt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287087" y="3424756"/>
              <a:ext cx="2699376" cy="19743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sz="1300" b="1" i="0" u="none" baseline="0" lang="es"/>
                <a:t>Coordina</a:t>
              </a:r>
              <a:r>
                <a:rPr sz="1300" b="0" i="0" u="none" baseline="0" lang="es"/>
                <a:t> la resolución del problema</a:t>
              </a:r>
            </a:p>
            <a:p>
              <a:pPr algn="l" rtl="0">
                <a:buFont typeface="Arial" charset="0"/>
                <a:buAutoNum type="arabicPeriod"/>
              </a:pPr>
              <a:r>
                <a:rPr sz="1300" b="1" i="0" u="none" baseline="0" lang="es"/>
                <a:t>Introduce modificaciones </a:t>
              </a:r>
              <a:r>
                <a:rPr sz="1300" b="0" i="0" u="none" baseline="0" lang="es"/>
                <a:t>en la manera de trabajar, en caso necesario</a:t>
              </a:r>
            </a:p>
            <a:p>
              <a:endParaRPr lang="es" altLang="fr-FR" sz="1300"/>
            </a:p>
            <a:p>
              <a:endParaRPr lang="es" altLang="fr-FR" sz="1300"/>
            </a:p>
            <a:p>
              <a:endParaRPr lang="es" altLang="fr-FR" sz="1300"/>
            </a:p>
          </p:txBody>
        </p:sp>
      </p:grpSp>
      <p:grpSp>
        <p:nvGrpSpPr>
          <p:cNvPr id="19461" name="Groupe 20"/>
          <p:cNvGrpSpPr>
            <a:grpSpLocks/>
          </p:cNvGrpSpPr>
          <p:nvPr/>
        </p:nvGrpSpPr>
        <p:grpSpPr bwMode="auto">
          <a:xfrm>
            <a:off x="6061075" y="2014538"/>
            <a:ext cx="2701925" cy="2514600"/>
            <a:chOff x="6111156" y="3610199"/>
            <a:chExt cx="2700844" cy="2565909"/>
          </a:xfrm>
        </p:grpSpPr>
        <p:sp>
          <p:nvSpPr>
            <p:cNvPr id="14" name="ZoneTexte 13"/>
            <p:cNvSpPr txBox="1"/>
            <p:nvPr/>
          </p:nvSpPr>
          <p:spPr>
            <a:xfrm>
              <a:off x="6111156" y="3610199"/>
              <a:ext cx="2451707" cy="590694"/>
            </a:xfrm>
            <a:prstGeom prst="roundRect">
              <a:avLst/>
            </a:prstGeom>
            <a:solidFill>
              <a:schemeClr val="accent3"/>
            </a:solidFill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sz="1400" b="1" i="0" u="none" baseline="0" lang="es">
                  <a:solidFill>
                    <a:schemeClr val="bg1"/>
                  </a:solidFill>
                </a:rPr>
                <a:t>Manager de entidad     </a:t>
              </a:r>
            </a:p>
            <a:p>
              <a:pPr algn="ctr" rtl="0"/>
              <a:endParaRPr lang="es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112743" y="4143143"/>
              <a:ext cx="2699257" cy="203296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sz="1300" b="1" i="0" u="none" baseline="0" lang="es">
                  <a:solidFill>
                    <a:schemeClr val="tx1"/>
                  </a:solidFill>
                </a:rPr>
                <a:t>Garantiza</a:t>
              </a:r>
              <a:r>
                <a:rPr sz="1300" b="0" i="0" u="none" baseline="0" lang="es">
                  <a:solidFill>
                    <a:schemeClr val="tx1"/>
                  </a:solidFill>
                </a:rPr>
                <a:t> la ausencia de sanción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sz="1300" b="1" i="0" u="none" baseline="0" lang="es">
                  <a:solidFill>
                    <a:schemeClr val="tx1"/>
                  </a:solidFill>
                </a:rPr>
                <a:t>Arbitra</a:t>
              </a:r>
              <a:r>
                <a:rPr sz="1300" b="0" i="0" u="none" baseline="0" lang="es">
                  <a:solidFill>
                    <a:schemeClr val="tx1"/>
                  </a:solidFill>
                </a:rPr>
                <a:t> si el problema no se pudo solucionar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sz="1300" b="1" i="0" u="none" baseline="0" lang="es">
                  <a:solidFill>
                    <a:schemeClr val="tx1"/>
                  </a:solidFill>
                </a:rPr>
                <a:t>Establece un dispositivo</a:t>
              </a:r>
              <a:r>
                <a:rPr sz="1300" b="0" i="0" u="none" baseline="0" lang="es">
                  <a:solidFill>
                    <a:schemeClr val="tx1"/>
                  </a:solidFill>
                </a:rPr>
                <a:t> para registrar el uso de la Stop Card</a:t>
              </a:r>
            </a:p>
            <a:p>
              <a:pPr marL="354013" indent="-354013" algn="l" rtl="0">
                <a:defRPr/>
              </a:pPr>
              <a:r>
                <a:rPr sz="1300" b="0" i="0" u="none" baseline="0" lang="es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9462" name="ZoneTexte 15"/>
          <p:cNvSpPr txBox="1">
            <a:spLocks noChangeArrowheads="1"/>
          </p:cNvSpPr>
          <p:nvPr/>
        </p:nvSpPr>
        <p:spPr bwMode="auto">
          <a:xfrm>
            <a:off x="457200" y="140176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El modo de funcionamiento se comparte con el grupo y los participantes: </a:t>
            </a:r>
            <a:endParaRPr lang="es" altLang="fr-FR" dirty="0"/>
          </a:p>
        </p:txBody>
      </p:sp>
      <p:sp>
        <p:nvSpPr>
          <p:cNvPr id="1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TCG 5.4 – STOP card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es"/>
              <a:t>LA STOP card</a:t>
            </a:r>
            <a:r>
              <a:rPr b="0" i="0" u="none" baseline="0" lang="es"/>
              <a:t> </a:t>
            </a:r>
            <a:r>
              <a:rPr b="1" i="0" u="none" baseline="0" lang="es"/>
              <a:t>en 3 preguntas</a:t>
            </a:r>
            <a:endParaRPr lang="es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es">
                <a:cs typeface="Arial" charset="0"/>
              </a:rPr>
              <a:t>Soy instalador de andamios y veo a un operador que toma una muestra de un producto sin gafas de protección. ¿Puedo intervenir?</a:t>
            </a:r>
          </a:p>
          <a:p>
            <a:pPr algn="just" rtl="0"/>
            <a:endParaRPr lang="es" altLang="fr-FR" dirty="0">
              <a:cs typeface="Arial" charset="0"/>
            </a:endParaRPr>
          </a:p>
          <a:p>
            <a:pPr algn="just" rtl="0"/>
            <a:endParaRPr lang="es" altLang="fr-FR" dirty="0">
              <a:cs typeface="Arial" charset="0"/>
            </a:endParaRPr>
          </a:p>
          <a:p>
            <a:pPr algn="just" rtl="0"/>
            <a:r>
              <a:rPr b="0" i="0" u="none" baseline="0" lang="es">
                <a:cs typeface="Arial" charset="0"/>
              </a:rPr>
              <a:t>Utilicé la STOP Card, pero la situación al final no era peligrosa. ¿Me lo van a reprochar?</a:t>
            </a:r>
          </a:p>
          <a:p>
            <a:pPr algn="just" rtl="0"/>
            <a:endParaRPr lang="es" altLang="fr-FR" dirty="0">
              <a:cs typeface="Arial" charset="0"/>
            </a:endParaRPr>
          </a:p>
          <a:p>
            <a:pPr algn="just" rtl="0"/>
            <a:endParaRPr lang="es" altLang="fr-FR" dirty="0">
              <a:cs typeface="Arial" charset="0"/>
            </a:endParaRPr>
          </a:p>
          <a:p>
            <a:pPr algn="just" rtl="0"/>
            <a:r>
              <a:rPr b="0" i="0" u="none" baseline="0" lang="es">
                <a:cs typeface="Arial" charset="0"/>
              </a:rPr>
              <a:t>Soy comprador y, al volver a la oficina, veo a un participante amolando sin toldo de protección para evitar la proyección de chispas. ¿Es legítimo intervenir?</a:t>
            </a: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1FD33A1F-23D2-CA47-ABD0-B1339954066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TCG 5.4 – STOP card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675</TotalTime>
  <Words>574</Words>
  <Application>Microsoft Office PowerPoint</Application>
  <PresentationFormat>Affichage à l'écran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fr_total_modele_rouge_fonce</vt:lpstr>
      <vt:lpstr>Stop card</vt:lpstr>
      <vt:lpstr>Les objectifs du module</vt:lpstr>
      <vt:lpstr>La stop card, EN VUE DE QUOI ?</vt:lpstr>
      <vt:lpstr>Avant la stop card</vt:lpstr>
      <vt:lpstr>Après la stop card</vt:lpstr>
      <vt:lpstr>QU’EST-CE QU’UNE STOP CARD ?</vt:lpstr>
      <vt:lpstr>Comment intervenir ?</vt:lpstr>
      <vt:lpstr>Quel rôle pour chacun ?</vt:lpstr>
      <vt:lpstr>LA STOP card en 3 questions</vt:lpstr>
      <vt:lpstr>Diapositive 10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62</cp:revision>
  <dcterms:created xsi:type="dcterms:W3CDTF">2015-09-07T13:13:13Z</dcterms:created>
  <dcterms:modified xsi:type="dcterms:W3CDTF">2017-03-23T15:47:01Z</dcterms:modified>
</cp:coreProperties>
</file>