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33FD0-5626-F147-AFD2-06F17FFF600E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95769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33FD0-5626-F147-AFD2-06F17FFF600E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796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</a:rPr>
              <a:t>Stop </a:t>
            </a:r>
            <a:r>
              <a:rPr lang="fr-FR" dirty="0" err="1" smtClean="0">
                <a:ea typeface="+mj-ea"/>
              </a:rPr>
              <a:t>card</a:t>
            </a:r>
            <a:endParaRPr lang="fr-F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fr-FR" altLang="fr-FR" dirty="0" smtClean="0">
                <a:cs typeface="Arial" pitchFamily="34" charset="0"/>
              </a:rPr>
              <a:t>Formation Sécurité des Nouveaux Embauchés</a:t>
            </a:r>
          </a:p>
          <a:p>
            <a:pPr eaLnBrk="1" hangingPunct="1"/>
            <a:r>
              <a:rPr lang="fr-FR" altLang="fr-FR" dirty="0" smtClean="0">
                <a:cs typeface="Arial" charset="0"/>
              </a:rPr>
              <a:t>Module </a:t>
            </a:r>
            <a:r>
              <a:rPr lang="fr-FR" altLang="fr-FR" dirty="0">
                <a:cs typeface="Arial" charset="0"/>
              </a:rPr>
              <a:t>TCG 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fr-FR" altLang="fr-FR" cap="none">
              <a:cs typeface="Arial" charset="0"/>
            </a:endParaRPr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9935EEB-B651-A444-8639-A3187483171C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1507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57163"/>
            <a:ext cx="25939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44463"/>
            <a:ext cx="62357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objectifs du module</a:t>
            </a:r>
            <a:endParaRPr lang="fr-FR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362950" cy="3456533"/>
          </a:xfrm>
        </p:spPr>
        <p:txBody>
          <a:bodyPr/>
          <a:lstStyle/>
          <a:p>
            <a:pPr marL="0" indent="0" algn="just" eaLnBrk="1" hangingPunct="1">
              <a:buFont typeface="Lucida Grande" charset="0"/>
              <a:buNone/>
            </a:pPr>
            <a:r>
              <a:rPr lang="fr-FR" altLang="fr-FR" dirty="0">
                <a:cs typeface="Arial" charset="0"/>
              </a:rPr>
              <a:t>A l’issue de ce module:</a:t>
            </a:r>
          </a:p>
          <a:p>
            <a:pPr marL="0" indent="0" algn="just" eaLnBrk="1" hangingPunct="1">
              <a:buFont typeface="Lucida Grande" charset="0"/>
              <a:buNone/>
            </a:pPr>
            <a:endParaRPr lang="fr-FR" altLang="fr-FR" dirty="0">
              <a:cs typeface="Arial" charset="0"/>
            </a:endParaRPr>
          </a:p>
          <a:p>
            <a:pPr algn="just"/>
            <a:r>
              <a:rPr lang="fr-FR" altLang="fr-FR" dirty="0">
                <a:cs typeface="Arial" charset="0"/>
              </a:rPr>
              <a:t>Vous aurez compris le sens de l’utilisation de la Stop </a:t>
            </a:r>
            <a:r>
              <a:rPr lang="fr-FR" altLang="fr-FR" dirty="0" err="1">
                <a:cs typeface="Arial" charset="0"/>
              </a:rPr>
              <a:t>Card</a:t>
            </a:r>
            <a:r>
              <a:rPr lang="fr-FR" altLang="fr-FR" dirty="0">
                <a:cs typeface="Arial" charset="0"/>
              </a:rPr>
              <a:t>.</a:t>
            </a:r>
          </a:p>
          <a:p>
            <a:pPr algn="just"/>
            <a:endParaRPr lang="fr-FR" altLang="fr-FR" dirty="0" smtClean="0">
              <a:cs typeface="Arial" charset="0"/>
            </a:endParaRPr>
          </a:p>
          <a:p>
            <a:pPr algn="just"/>
            <a:r>
              <a:rPr lang="fr-FR" altLang="fr-FR" dirty="0" smtClean="0">
                <a:cs typeface="Arial" charset="0"/>
              </a:rPr>
              <a:t>Vous </a:t>
            </a:r>
            <a:r>
              <a:rPr lang="fr-FR" altLang="fr-FR" dirty="0">
                <a:cs typeface="Arial" charset="0"/>
              </a:rPr>
              <a:t>saurez utiliser la Stop Card dans des situations simples.</a:t>
            </a:r>
          </a:p>
          <a:p>
            <a:pPr algn="just"/>
            <a:endParaRPr lang="fr-FR" altLang="fr-FR" dirty="0" smtClean="0">
              <a:cs typeface="Arial" charset="0"/>
            </a:endParaRPr>
          </a:p>
          <a:p>
            <a:pPr algn="just"/>
            <a:r>
              <a:rPr lang="fr-FR" altLang="fr-FR" dirty="0" smtClean="0">
                <a:cs typeface="Arial" charset="0"/>
              </a:rPr>
              <a:t>Vous </a:t>
            </a:r>
            <a:r>
              <a:rPr lang="fr-FR" altLang="fr-FR" dirty="0">
                <a:cs typeface="Arial" charset="0"/>
              </a:rPr>
              <a:t>saurez qu’il n’y a pas de sanction en cas de mauvaise utilisation.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5B3781-AAF4-2F46-A557-B14342AA363B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stop </a:t>
            </a:r>
            <a:r>
              <a:rPr lang="fr-FR" dirty="0" err="1" smtClean="0"/>
              <a:t>card</a:t>
            </a:r>
            <a:r>
              <a:rPr lang="fr-FR" dirty="0" smtClean="0"/>
              <a:t>, EN VUE DE QUOI ?</a:t>
            </a:r>
            <a:endParaRPr lang="fr-FR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484313"/>
            <a:ext cx="8218488" cy="3240087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Lucida Grande" charset="0"/>
              <a:buNone/>
            </a:pPr>
            <a:r>
              <a:rPr lang="fr-FR" altLang="fr-FR" b="1" dirty="0">
                <a:cs typeface="Arial" charset="0"/>
              </a:rPr>
              <a:t>Donner à chacun les moyens d’intervenir et encourager à le faire pour progresser en matière de sécurité</a:t>
            </a:r>
          </a:p>
          <a:p>
            <a:pPr marL="0" indent="0" algn="just">
              <a:buFont typeface="Lucida Grande" charset="0"/>
              <a:buNone/>
            </a:pPr>
            <a:endParaRPr lang="fr-FR" altLang="fr-FR" b="1" dirty="0">
              <a:cs typeface="Arial" charset="0"/>
            </a:endParaRPr>
          </a:p>
          <a:p>
            <a:pPr algn="just"/>
            <a:r>
              <a:rPr lang="fr-FR" altLang="fr-FR" dirty="0">
                <a:cs typeface="Arial" charset="0"/>
              </a:rPr>
              <a:t>Tous les accidents peuvent être évités. Cela passe notamment par une vigilance partagée, pour nous-mêmes, nos collègues mais aussi pour ceux qui nous entourent.</a:t>
            </a: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r>
              <a:rPr lang="fr-FR" altLang="fr-FR" dirty="0">
                <a:cs typeface="Arial" charset="0"/>
              </a:rPr>
              <a:t>La Stop </a:t>
            </a:r>
            <a:r>
              <a:rPr lang="fr-FR" altLang="fr-FR" dirty="0" err="1">
                <a:cs typeface="Arial" charset="0"/>
              </a:rPr>
              <a:t>Card</a:t>
            </a:r>
            <a:r>
              <a:rPr lang="fr-FR" altLang="fr-FR" dirty="0">
                <a:cs typeface="Arial" charset="0"/>
              </a:rPr>
              <a:t>, commune à toutes les entités du Groupe, permet à l’ensemble des acteurs de l’entreprise, collaborateurs de Total et intervenants contractés, d’agir 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3DC1C17-26EA-5542-8045-2196B8FDABE6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 la stop </a:t>
            </a:r>
            <a:r>
              <a:rPr lang="fr-FR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Image 8" descr="CCM0123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47866"/>
            <a:ext cx="837634" cy="1988840"/>
          </a:xfrm>
          <a:prstGeom prst="rect">
            <a:avLst/>
          </a:prstGeom>
        </p:spPr>
      </p:pic>
      <p:pic>
        <p:nvPicPr>
          <p:cNvPr id="1026" name="Picture 2" descr="http://www.cliparthut.com/clip-arts/1741/safety-clip-art-17414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021" y="2060848"/>
            <a:ext cx="2420667" cy="4091882"/>
          </a:xfrm>
          <a:prstGeom prst="rect">
            <a:avLst/>
          </a:prstGeom>
          <a:noFill/>
        </p:spPr>
      </p:pic>
      <p:sp>
        <p:nvSpPr>
          <p:cNvPr id="11" name="Pensées 10"/>
          <p:cNvSpPr/>
          <p:nvPr/>
        </p:nvSpPr>
        <p:spPr>
          <a:xfrm>
            <a:off x="0" y="692696"/>
            <a:ext cx="7380312" cy="3255170"/>
          </a:xfrm>
          <a:prstGeom prst="cloudCallout">
            <a:avLst>
              <a:gd name="adj1" fmla="val -27496"/>
              <a:gd name="adj2" fmla="val 6648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Arial Narrow" pitchFamily="34" charset="0"/>
              </a:rPr>
              <a:t>Je n'ose pas intervenir</a:t>
            </a:r>
          </a:p>
          <a:p>
            <a:pPr algn="ctr">
              <a:spcAft>
                <a:spcPts val="60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Arial Narrow" pitchFamily="34" charset="0"/>
              </a:rPr>
              <a:t>Je ne connais pas ce type</a:t>
            </a:r>
          </a:p>
          <a:p>
            <a:pPr algn="ctr">
              <a:spcAft>
                <a:spcPts val="60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Arial Narrow" pitchFamily="34" charset="0"/>
              </a:rPr>
              <a:t>Je ne suis pas le donneur d'ordre</a:t>
            </a:r>
          </a:p>
          <a:p>
            <a:pPr algn="ctr">
              <a:spcAft>
                <a:spcPts val="60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Arial Narrow" pitchFamily="34" charset="0"/>
              </a:rPr>
              <a:t>Ai-je le droit ?</a:t>
            </a:r>
          </a:p>
          <a:p>
            <a:pPr algn="ctr">
              <a:spcAft>
                <a:spcPts val="60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Arial Narrow" pitchFamily="34" charset="0"/>
              </a:rPr>
              <a:t>Et si je me trompe ?</a:t>
            </a: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stop </a:t>
            </a:r>
            <a:r>
              <a:rPr lang="fr-FR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8" name="Picture 2" descr="http://www.cliparthut.com/clip-arts/1741/safety-clip-art-17414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284984"/>
            <a:ext cx="1653897" cy="2795738"/>
          </a:xfrm>
          <a:prstGeom prst="rect">
            <a:avLst/>
          </a:prstGeom>
          <a:noFill/>
        </p:spPr>
      </p:pic>
      <p:pic>
        <p:nvPicPr>
          <p:cNvPr id="19" name="Image 18" descr="CCM0123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0" y="4046939"/>
            <a:ext cx="1984380" cy="2033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1378" y="1124744"/>
            <a:ext cx="3168352" cy="1292731"/>
          </a:xfrm>
          <a:prstGeom prst="wedgeRectCallout">
            <a:avLst>
              <a:gd name="adj1" fmla="val 49020"/>
              <a:gd name="adj2" fmla="val 19056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STOP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3801" y="1236169"/>
            <a:ext cx="2943505" cy="10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9192" y="1556792"/>
            <a:ext cx="1803208" cy="28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sz="2000" cap="none">
                <a:cs typeface="Arial" charset="0"/>
              </a:rPr>
              <a:t>QU’EST-CE QU’UNE STOP CARD ?</a:t>
            </a:r>
            <a:endParaRPr lang="fr-FR" altLang="fr-FR" cap="none">
              <a:cs typeface="Arial" charset="0"/>
            </a:endParaRP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/>
            <a:r>
              <a:rPr lang="fr-FR" altLang="fr-FR" dirty="0">
                <a:cs typeface="Arial" charset="0"/>
              </a:rPr>
              <a:t>Un </a:t>
            </a:r>
            <a:r>
              <a:rPr lang="fr-FR" altLang="fr-FR" b="1" dirty="0">
                <a:cs typeface="Arial" charset="0"/>
              </a:rPr>
              <a:t>dispositif donnant à tous</a:t>
            </a:r>
            <a:r>
              <a:rPr lang="fr-FR" altLang="fr-FR" dirty="0">
                <a:cs typeface="Arial" charset="0"/>
              </a:rPr>
              <a:t> les collaborateurs de Total et d’entreprises contractées </a:t>
            </a:r>
            <a:r>
              <a:rPr lang="fr-FR" altLang="fr-FR" b="1" dirty="0">
                <a:cs typeface="Arial" charset="0"/>
              </a:rPr>
              <a:t>autorité pour intervenir et arrêter un travail en cours </a:t>
            </a:r>
            <a:r>
              <a:rPr lang="fr-FR" altLang="fr-FR" dirty="0">
                <a:cs typeface="Arial" charset="0"/>
              </a:rPr>
              <a:t>en cas de perception d’actions ou de situations à risques, ou susceptibles d’évoluer vers un accident</a:t>
            </a:r>
          </a:p>
          <a:p>
            <a:pPr algn="just"/>
            <a:r>
              <a:rPr lang="fr-FR" altLang="fr-FR" b="1" dirty="0">
                <a:cs typeface="Arial" charset="0"/>
              </a:rPr>
              <a:t>Avec une garantie d’absence de sanction</a:t>
            </a:r>
            <a:r>
              <a:rPr lang="fr-FR" altLang="fr-FR" dirty="0">
                <a:cs typeface="Arial" charset="0"/>
              </a:rPr>
              <a:t>, de la part du management de Total et des entreprises contractées, même en cas d’intervention à mauvais </a:t>
            </a:r>
            <a:r>
              <a:rPr lang="fr-FR" altLang="fr-FR" dirty="0" smtClean="0">
                <a:cs typeface="Arial" charset="0"/>
              </a:rPr>
              <a:t>escient.</a:t>
            </a:r>
            <a:endParaRPr lang="fr-FR" altLang="fr-FR" dirty="0">
              <a:cs typeface="Arial" charset="0"/>
            </a:endParaRPr>
          </a:p>
          <a:p>
            <a:endParaRPr lang="fr-FR" altLang="fr-FR" dirty="0">
              <a:cs typeface="Arial" charset="0"/>
            </a:endParaRPr>
          </a:p>
          <a:p>
            <a:endParaRPr lang="fr-FR" altLang="fr-FR" dirty="0">
              <a:cs typeface="Arial" charset="0"/>
            </a:endParaRPr>
          </a:p>
          <a:p>
            <a:pPr>
              <a:buFont typeface="Lucida Grande" charset="0"/>
              <a:buNone/>
            </a:pPr>
            <a:r>
              <a:rPr lang="fr-FR" altLang="fr-FR" dirty="0">
                <a:solidFill>
                  <a:srgbClr val="A90025"/>
                </a:solidFill>
                <a:cs typeface="Arial" charset="0"/>
              </a:rPr>
              <a:t>Une carte matérialise le dispositif </a:t>
            </a:r>
          </a:p>
          <a:p>
            <a:pPr lvl="1">
              <a:buFont typeface="Arial" charset="0"/>
              <a:buChar char="•"/>
            </a:pPr>
            <a:r>
              <a:rPr lang="fr-FR" altLang="fr-FR" dirty="0">
                <a:cs typeface="Arial" charset="0"/>
              </a:rPr>
              <a:t>signée par le directeur de votre entité, </a:t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cosignée par le management des </a:t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contractants pour leurs </a:t>
            </a:r>
            <a:r>
              <a:rPr lang="fr-FR" altLang="fr-FR" dirty="0" smtClean="0">
                <a:cs typeface="Arial" charset="0"/>
              </a:rPr>
              <a:t>collaborateurs.</a:t>
            </a:r>
            <a:endParaRPr lang="fr-FR" altLang="fr-FR" dirty="0"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fr-FR" altLang="fr-FR" dirty="0">
                <a:cs typeface="Arial" charset="0"/>
              </a:rPr>
              <a:t>remise par votre </a:t>
            </a:r>
            <a:r>
              <a:rPr lang="fr-FR" altLang="fr-FR" dirty="0" smtClean="0">
                <a:cs typeface="Arial" charset="0"/>
              </a:rPr>
              <a:t>hiérarchie.</a:t>
            </a:r>
            <a:endParaRPr lang="fr-FR" altLang="fr-FR" dirty="0">
              <a:cs typeface="Arial" charset="0"/>
            </a:endParaRPr>
          </a:p>
          <a:p>
            <a:endParaRPr lang="fr-FR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2E6B3F0-2232-1546-BAC2-77787ACE731B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Image 6" descr="STOP CARD RECTO FR 1 SIGN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5303838" y="3578343"/>
            <a:ext cx="14589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V1</a:t>
            </a:r>
            <a:endParaRPr lang="fr-FR" altLang="fr-FR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4221">
            <a:off x="6979690" y="3558541"/>
            <a:ext cx="1466058" cy="23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Comment intervenir ?</a:t>
            </a:r>
            <a:endParaRPr lang="fr-FR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836613"/>
            <a:ext cx="8218488" cy="5040312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Lucida Grande" charset="0"/>
              <a:buNone/>
            </a:pPr>
            <a:r>
              <a:rPr lang="fr-FR" altLang="fr-FR" sz="1800" b="1" dirty="0">
                <a:solidFill>
                  <a:srgbClr val="A90025"/>
                </a:solidFill>
                <a:cs typeface="Arial" charset="0"/>
              </a:rPr>
              <a:t>Une action ou une situation vous </a:t>
            </a:r>
            <a:r>
              <a:rPr lang="fr-FR" altLang="fr-FR" sz="1800" b="1" dirty="0" smtClean="0">
                <a:solidFill>
                  <a:srgbClr val="A90025"/>
                </a:solidFill>
                <a:cs typeface="Arial" charset="0"/>
              </a:rPr>
              <a:t>paraît </a:t>
            </a:r>
            <a:r>
              <a:rPr lang="fr-FR" altLang="fr-FR" sz="1800" b="1" dirty="0">
                <a:solidFill>
                  <a:srgbClr val="A90025"/>
                </a:solidFill>
                <a:cs typeface="Arial" charset="0"/>
              </a:rPr>
              <a:t>dangereuse pour une ou plusieurs personnes, pour une installation ou pour l’environnement</a:t>
            </a:r>
          </a:p>
          <a:p>
            <a:pPr marL="0" indent="0">
              <a:buFont typeface="Lucida Grande" charset="0"/>
              <a:buNone/>
            </a:pPr>
            <a:endParaRPr lang="fr-FR" altLang="fr-FR" sz="1600" dirty="0">
              <a:solidFill>
                <a:srgbClr val="A90025"/>
              </a:solidFill>
              <a:cs typeface="Arial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altLang="fr-FR" b="1" dirty="0">
                <a:cs typeface="Arial" charset="0"/>
              </a:rPr>
              <a:t>Engagez</a:t>
            </a:r>
            <a:r>
              <a:rPr lang="fr-FR" altLang="fr-FR" dirty="0">
                <a:cs typeface="Arial" charset="0"/>
              </a:rPr>
              <a:t> une discussion avec vos collègues concernés </a:t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(intervenants et superviseurs) pour résoudre le problème </a:t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avant la reprise du travail en cours</a:t>
            </a:r>
          </a:p>
          <a:p>
            <a:pPr lvl="1"/>
            <a:r>
              <a:rPr lang="fr-FR" altLang="fr-FR" dirty="0">
                <a:cs typeface="Arial" charset="0"/>
              </a:rPr>
              <a:t>en posant une simple question pour vous assurer de </a:t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l’absence de risque</a:t>
            </a:r>
          </a:p>
          <a:p>
            <a:pPr lvl="1"/>
            <a:r>
              <a:rPr lang="fr-FR" altLang="fr-FR" dirty="0" smtClean="0">
                <a:cs typeface="Arial" charset="0"/>
              </a:rPr>
              <a:t>Si </a:t>
            </a:r>
            <a:r>
              <a:rPr lang="fr-FR" altLang="fr-FR" dirty="0">
                <a:cs typeface="Arial" charset="0"/>
              </a:rPr>
              <a:t>le problème n’est pas immédiatement résolu, le travail </a:t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est suspendu en attendant des mesures adaptées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b="1" dirty="0" smtClean="0">
                <a:cs typeface="Arial" charset="0"/>
              </a:rPr>
              <a:t>Intervenez</a:t>
            </a:r>
            <a:r>
              <a:rPr lang="fr-FR" altLang="fr-FR" dirty="0" smtClean="0">
                <a:cs typeface="Arial" charset="0"/>
              </a:rPr>
              <a:t> </a:t>
            </a:r>
            <a:r>
              <a:rPr lang="fr-FR" altLang="fr-FR" dirty="0">
                <a:cs typeface="Arial" charset="0"/>
              </a:rPr>
              <a:t>avec la Stop </a:t>
            </a:r>
            <a:r>
              <a:rPr lang="fr-FR" altLang="fr-FR" dirty="0" err="1" smtClean="0">
                <a:cs typeface="Arial" charset="0"/>
              </a:rPr>
              <a:t>Card</a:t>
            </a:r>
            <a:r>
              <a:rPr lang="fr-FR" altLang="fr-FR" dirty="0" smtClean="0">
                <a:cs typeface="Arial" charset="0"/>
              </a:rPr>
              <a:t> si nécessaire</a:t>
            </a:r>
            <a:endParaRPr lang="fr-FR" altLang="fr-FR" dirty="0">
              <a:cs typeface="Arial" charset="0"/>
            </a:endParaRPr>
          </a:p>
          <a:p>
            <a:pPr lvl="1"/>
            <a:r>
              <a:rPr lang="fr-FR" altLang="fr-FR" dirty="0" smtClean="0">
                <a:cs typeface="Arial" charset="0"/>
              </a:rPr>
              <a:t>en </a:t>
            </a:r>
            <a:r>
              <a:rPr lang="fr-FR" altLang="fr-FR" dirty="0">
                <a:cs typeface="Arial" charset="0"/>
              </a:rPr>
              <a:t>arrêtant le travail en cours si la situation le nécessite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b="1" dirty="0" smtClean="0">
                <a:cs typeface="Arial" charset="0"/>
              </a:rPr>
              <a:t>Remontez</a:t>
            </a:r>
            <a:r>
              <a:rPr lang="fr-FR" altLang="fr-FR" dirty="0" smtClean="0">
                <a:cs typeface="Arial" charset="0"/>
              </a:rPr>
              <a:t> </a:t>
            </a:r>
            <a:r>
              <a:rPr lang="fr-FR" altLang="fr-FR" dirty="0">
                <a:cs typeface="Arial" charset="0"/>
              </a:rPr>
              <a:t>/ contribuez à la remontée d’information pour le suivi au sein de votre entité</a:t>
            </a:r>
          </a:p>
          <a:p>
            <a:pPr marL="0" indent="0">
              <a:buFont typeface="Arial" charset="0"/>
              <a:buAutoNum type="arabicPeriod"/>
            </a:pPr>
            <a:endParaRPr lang="fr-FR" altLang="fr-FR" sz="300" dirty="0">
              <a:cs typeface="Arial" charset="0"/>
            </a:endParaRPr>
          </a:p>
          <a:p>
            <a:pPr lvl="1">
              <a:buFont typeface="LucidaGrande" charset="0"/>
              <a:buChar char="✓"/>
            </a:pPr>
            <a:r>
              <a:rPr lang="fr-FR" altLang="fr-FR" i="1" dirty="0">
                <a:solidFill>
                  <a:srgbClr val="A90025"/>
                </a:solidFill>
                <a:cs typeface="Arial" charset="0"/>
              </a:rPr>
              <a:t> Pourquoi</a:t>
            </a:r>
            <a:r>
              <a:rPr lang="fr-FR" altLang="fr-FR" i="1" dirty="0">
                <a:cs typeface="Arial" charset="0"/>
              </a:rPr>
              <a:t> : identifier des voies de progrès et faciliter le partage d’expériences</a:t>
            </a: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09D8647-4712-C947-8188-8CBF050F7226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Quel rôle pour chacun ?</a:t>
            </a:r>
            <a:endParaRPr lang="fr-FR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16E2F1A-96D5-F24A-A07E-166E4F26321E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395288" y="2012950"/>
            <a:ext cx="2700337" cy="2516188"/>
            <a:chOff x="454023" y="1860851"/>
            <a:chExt cx="2700000" cy="2499157"/>
          </a:xfrm>
        </p:grpSpPr>
        <p:sp>
          <p:nvSpPr>
            <p:cNvPr id="8" name="ZoneTexte 7"/>
            <p:cNvSpPr txBox="1"/>
            <p:nvPr/>
          </p:nvSpPr>
          <p:spPr>
            <a:xfrm>
              <a:off x="454023" y="1860851"/>
              <a:ext cx="2506349" cy="578670"/>
            </a:xfrm>
            <a:prstGeom prst="flowChartAlternateProcess">
              <a:avLst/>
            </a:prstGeom>
            <a:solidFill>
              <a:schemeClr val="accent3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bg1"/>
                  </a:solidFill>
                </a:rPr>
                <a:t>Tout collaborateur</a:t>
              </a:r>
            </a:p>
            <a:p>
              <a:pPr algn="ctr"/>
              <a:endParaRPr lang="fr-FR" altLang="fr-FR" sz="1400" b="1">
                <a:solidFill>
                  <a:schemeClr val="bg1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54023" y="2395371"/>
              <a:ext cx="2700000" cy="196463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80975" indent="-18097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AutoNum type="arabicPeriod"/>
              </a:pPr>
              <a:r>
                <a:rPr lang="fr-FR" altLang="fr-FR" sz="1300" b="1"/>
                <a:t>Identifie</a:t>
              </a:r>
              <a:r>
                <a:rPr lang="fr-FR" altLang="fr-FR" sz="1300"/>
                <a:t> le danger </a:t>
              </a:r>
              <a:r>
                <a:rPr lang="fr-FR" altLang="fr-FR" sz="1300" b="1"/>
                <a:t>et alerte</a:t>
              </a:r>
            </a:p>
            <a:p>
              <a:pPr>
                <a:buFont typeface="Arial" charset="0"/>
                <a:buAutoNum type="arabicPeriod" startAt="2"/>
              </a:pPr>
              <a:r>
                <a:rPr lang="fr-FR" altLang="fr-FR" sz="1300" b="1"/>
                <a:t>Arrête/fait arrêter </a:t>
              </a:r>
              <a:r>
                <a:rPr lang="fr-FR" altLang="fr-FR" sz="1300"/>
                <a:t>le travail</a:t>
              </a:r>
            </a:p>
            <a:p>
              <a:pPr>
                <a:buFont typeface="Arial" charset="0"/>
                <a:buAutoNum type="arabicPeriod" startAt="2"/>
              </a:pPr>
              <a:r>
                <a:rPr lang="fr-FR" altLang="fr-FR" sz="1300" b="1"/>
                <a:t>Participe </a:t>
              </a:r>
              <a:r>
                <a:rPr lang="fr-FR" altLang="fr-FR" sz="1300"/>
                <a:t>à la démarche d’analyse des risques perçus</a:t>
              </a:r>
            </a:p>
            <a:p>
              <a:pPr>
                <a:buFont typeface="Arial" charset="0"/>
                <a:buAutoNum type="arabicPeriod" startAt="2"/>
              </a:pPr>
              <a:r>
                <a:rPr lang="fr-FR" altLang="fr-FR" sz="1300" b="1"/>
                <a:t>Contribue</a:t>
              </a:r>
              <a:r>
                <a:rPr lang="fr-FR" altLang="fr-FR" sz="1300"/>
                <a:t> à la résolution du problème, si directement concerné</a:t>
              </a:r>
            </a:p>
          </p:txBody>
        </p:sp>
      </p:grpSp>
      <p:grpSp>
        <p:nvGrpSpPr>
          <p:cNvPr id="4" name="Groupe 21"/>
          <p:cNvGrpSpPr>
            <a:grpSpLocks/>
          </p:cNvGrpSpPr>
          <p:nvPr/>
        </p:nvGrpSpPr>
        <p:grpSpPr bwMode="auto">
          <a:xfrm>
            <a:off x="3233738" y="2014538"/>
            <a:ext cx="2703512" cy="2514600"/>
            <a:chOff x="3283913" y="2885145"/>
            <a:chExt cx="2702550" cy="2513954"/>
          </a:xfrm>
        </p:grpSpPr>
        <p:sp>
          <p:nvSpPr>
            <p:cNvPr id="11" name="ZoneTexte 10"/>
            <p:cNvSpPr txBox="1"/>
            <p:nvPr/>
          </p:nvSpPr>
          <p:spPr>
            <a:xfrm>
              <a:off x="3283913" y="2885145"/>
              <a:ext cx="2542270" cy="5792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bg1"/>
                  </a:solidFill>
                </a:rPr>
                <a:t>Encadrement intermédiaire</a:t>
              </a:r>
            </a:p>
            <a:p>
              <a:pPr algn="ctr"/>
              <a:endParaRPr lang="fr-FR" alt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287087" y="3424756"/>
              <a:ext cx="2699376" cy="1974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80975" indent="-18097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AutoNum type="arabicPeriod"/>
              </a:pPr>
              <a:r>
                <a:rPr lang="fr-FR" altLang="fr-FR" sz="1300" b="1"/>
                <a:t>Coordonne </a:t>
              </a:r>
              <a:r>
                <a:rPr lang="fr-FR" altLang="fr-FR" sz="1300"/>
                <a:t>la résolution  du problème</a:t>
              </a:r>
            </a:p>
            <a:p>
              <a:pPr>
                <a:buFont typeface="Arial" charset="0"/>
                <a:buAutoNum type="arabicPeriod"/>
              </a:pPr>
              <a:r>
                <a:rPr lang="fr-FR" altLang="fr-FR" sz="1300" b="1"/>
                <a:t>Apporte des modifications </a:t>
              </a:r>
              <a:r>
                <a:rPr lang="fr-FR" altLang="fr-FR" sz="1300"/>
                <a:t>sur la façon de travailler, si nécessaire</a:t>
              </a:r>
            </a:p>
            <a:p>
              <a:endParaRPr lang="fr-FR" altLang="fr-FR" sz="1300"/>
            </a:p>
            <a:p>
              <a:endParaRPr lang="fr-FR" altLang="fr-FR" sz="1300"/>
            </a:p>
            <a:p>
              <a:endParaRPr lang="fr-FR" altLang="fr-FR" sz="1300"/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6061075" y="2014538"/>
            <a:ext cx="2701925" cy="2514600"/>
            <a:chOff x="6111156" y="3610199"/>
            <a:chExt cx="2700844" cy="2565909"/>
          </a:xfrm>
        </p:grpSpPr>
        <p:sp>
          <p:nvSpPr>
            <p:cNvPr id="14" name="ZoneTexte 13"/>
            <p:cNvSpPr txBox="1"/>
            <p:nvPr/>
          </p:nvSpPr>
          <p:spPr>
            <a:xfrm>
              <a:off x="6111156" y="3610199"/>
              <a:ext cx="2451707" cy="590694"/>
            </a:xfrm>
            <a:prstGeom prst="round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fr-FR" altLang="fr-FR" sz="1400" b="1">
                  <a:solidFill>
                    <a:schemeClr val="bg1"/>
                  </a:solidFill>
                </a:rPr>
                <a:t>Manager d’entité     </a:t>
              </a:r>
            </a:p>
            <a:p>
              <a:pPr algn="ctr"/>
              <a:endParaRPr lang="fr-FR" altLang="fr-FR"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6112743" y="4143143"/>
              <a:ext cx="2699257" cy="20329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180975" indent="-180975">
                <a:buFont typeface="+mj-lt"/>
                <a:buAutoNum type="arabicPeriod"/>
                <a:defRPr/>
              </a:pPr>
              <a:r>
                <a:rPr lang="fr-FR" sz="1300" b="1" dirty="0">
                  <a:solidFill>
                    <a:schemeClr val="tx1"/>
                  </a:solidFill>
                </a:rPr>
                <a:t>Garantit</a:t>
              </a:r>
              <a:r>
                <a:rPr lang="fr-FR" sz="1300" dirty="0">
                  <a:solidFill>
                    <a:schemeClr val="tx1"/>
                  </a:solidFill>
                </a:rPr>
                <a:t> l’absence de sanction</a:t>
              </a:r>
            </a:p>
            <a:p>
              <a:pPr marL="180975" indent="-180975">
                <a:buFont typeface="+mj-lt"/>
                <a:buAutoNum type="arabicPeriod"/>
                <a:defRPr/>
              </a:pPr>
              <a:r>
                <a:rPr lang="fr-FR" sz="1300" b="1" dirty="0">
                  <a:solidFill>
                    <a:schemeClr val="tx1"/>
                  </a:solidFill>
                </a:rPr>
                <a:t>Arbitre </a:t>
              </a:r>
              <a:r>
                <a:rPr lang="fr-FR" sz="1300" dirty="0">
                  <a:solidFill>
                    <a:schemeClr val="tx1"/>
                  </a:solidFill>
                </a:rPr>
                <a:t>si le problème n’a pu être résolu</a:t>
              </a:r>
            </a:p>
            <a:p>
              <a:pPr marL="180975" indent="-180975">
                <a:buFont typeface="+mj-lt"/>
                <a:buAutoNum type="arabicPeriod"/>
                <a:defRPr/>
              </a:pPr>
              <a:r>
                <a:rPr lang="fr-FR" sz="1300" b="1" dirty="0">
                  <a:solidFill>
                    <a:schemeClr val="tx1"/>
                  </a:solidFill>
                </a:rPr>
                <a:t>Met en place un dispositif </a:t>
              </a:r>
              <a:r>
                <a:rPr lang="fr-FR" sz="1300" dirty="0">
                  <a:solidFill>
                    <a:schemeClr val="tx1"/>
                  </a:solidFill>
                </a:rPr>
                <a:t>pour enregistrer les utilisations de Stop Card</a:t>
              </a:r>
            </a:p>
            <a:p>
              <a:pPr marL="354013" indent="-354013">
                <a:defRPr/>
              </a:pPr>
              <a:r>
                <a:rPr lang="fr-FR" sz="13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9462" name="ZoneTexte 15"/>
          <p:cNvSpPr txBox="1">
            <a:spLocks noChangeArrowheads="1"/>
          </p:cNvSpPr>
          <p:nvPr/>
        </p:nvSpPr>
        <p:spPr bwMode="auto">
          <a:xfrm>
            <a:off x="457200" y="1401763"/>
            <a:ext cx="831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dirty="0"/>
              <a:t>Le mode de fonctionnement est partagé au sein du groupe et des </a:t>
            </a:r>
            <a:r>
              <a:rPr lang="fr-FR" altLang="fr-FR" dirty="0" smtClean="0"/>
              <a:t>intervenants : </a:t>
            </a:r>
            <a:endParaRPr lang="fr-FR" altLang="fr-FR" dirty="0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LA STOP </a:t>
            </a:r>
            <a:r>
              <a:rPr lang="fr-FR" dirty="0" err="1" smtClean="0"/>
              <a:t>card</a:t>
            </a:r>
            <a:r>
              <a:rPr lang="fr-FR" dirty="0" smtClean="0"/>
              <a:t> en 3 questions</a:t>
            </a:r>
            <a:endParaRPr lang="fr-FR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/>
            <a:r>
              <a:rPr lang="fr-FR" altLang="fr-FR" dirty="0">
                <a:cs typeface="Arial" charset="0"/>
              </a:rPr>
              <a:t>Je suis monteur </a:t>
            </a:r>
            <a:r>
              <a:rPr lang="fr-FR" altLang="fr-FR" dirty="0" smtClean="0">
                <a:cs typeface="Arial" charset="0"/>
              </a:rPr>
              <a:t>d’échafaudage </a:t>
            </a:r>
            <a:r>
              <a:rPr lang="fr-FR" altLang="fr-FR" dirty="0">
                <a:cs typeface="Arial" charset="0"/>
              </a:rPr>
              <a:t>et je vois un opérateur qui prélève un échantillon de produit sans </a:t>
            </a:r>
            <a:r>
              <a:rPr lang="fr-FR" altLang="fr-FR" dirty="0" smtClean="0">
                <a:cs typeface="Arial" charset="0"/>
              </a:rPr>
              <a:t>lunettes </a:t>
            </a:r>
            <a:r>
              <a:rPr lang="fr-FR" altLang="fr-FR" dirty="0">
                <a:cs typeface="Arial" charset="0"/>
              </a:rPr>
              <a:t>de protection. Est-ce que je peux intervenir ?</a:t>
            </a: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r>
              <a:rPr lang="fr-FR" altLang="fr-FR" dirty="0">
                <a:cs typeface="Arial" charset="0"/>
              </a:rPr>
              <a:t>J’ai utilisé la STOP </a:t>
            </a:r>
            <a:r>
              <a:rPr lang="fr-FR" altLang="fr-FR" dirty="0" err="1">
                <a:cs typeface="Arial" charset="0"/>
              </a:rPr>
              <a:t>C</a:t>
            </a:r>
            <a:r>
              <a:rPr lang="fr-FR" altLang="fr-FR" dirty="0" err="1" smtClean="0">
                <a:cs typeface="Arial" charset="0"/>
              </a:rPr>
              <a:t>ard</a:t>
            </a:r>
            <a:r>
              <a:rPr lang="fr-FR" altLang="fr-FR" dirty="0" smtClean="0">
                <a:cs typeface="Arial" charset="0"/>
              </a:rPr>
              <a:t> </a:t>
            </a:r>
            <a:r>
              <a:rPr lang="fr-FR" altLang="fr-FR" dirty="0">
                <a:cs typeface="Arial" charset="0"/>
              </a:rPr>
              <a:t>mais la situation n’était finalement pas dangereuse. Va-t-on me le reprocher ?</a:t>
            </a: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endParaRPr lang="fr-FR" altLang="fr-FR" dirty="0">
              <a:cs typeface="Arial" charset="0"/>
            </a:endParaRPr>
          </a:p>
          <a:p>
            <a:pPr algn="just"/>
            <a:r>
              <a:rPr lang="fr-FR" altLang="fr-FR" dirty="0">
                <a:cs typeface="Arial" charset="0"/>
              </a:rPr>
              <a:t>Je suis acheteur et, en regagnant mon bureau, je vois un intervenant en train d’effectuer une opération de meulage sans bâche de protection pour éviter la projection d’étincelles. Suis-je légitime d’intervenir ?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FD33A1F-23D2-CA47-ABD0-B1339954066B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23528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900" dirty="0" smtClean="0"/>
              <a:t>Kit intégration H3SE - TCG 5.4 – STOP </a:t>
            </a:r>
            <a:r>
              <a:rPr lang="fr-FR" altLang="fr-FR" sz="900" dirty="0" err="1" smtClean="0"/>
              <a:t>card</a:t>
            </a:r>
            <a:r>
              <a:rPr lang="fr-FR" altLang="fr-FR" sz="900" dirty="0" smtClean="0"/>
              <a:t>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FR-modele rouge 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R PPT ROUGE FONCE LOGO.pptx" id="{61CC4C7C-92FC-429F-A50D-CFA4B2695BBB}" vid="{B8EC27D0-A928-40AB-9C2D-136AEEA527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TOTAL-FR-modele rouge fonce</Template>
  <TotalTime>2</TotalTime>
  <Words>576</Words>
  <Application>Microsoft Office PowerPoint</Application>
  <PresentationFormat>Affichage à l'écran (4:3)</PresentationFormat>
  <Paragraphs>88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TOTAL-FR-modele rouge fonce</vt:lpstr>
      <vt:lpstr>Stop card</vt:lpstr>
      <vt:lpstr>Les objectifs du module</vt:lpstr>
      <vt:lpstr>La stop card, EN VUE DE QUOI ?</vt:lpstr>
      <vt:lpstr>Avant la stop card</vt:lpstr>
      <vt:lpstr>Après la stop card</vt:lpstr>
      <vt:lpstr>QU’EST-CE QU’UNE STOP CARD ?</vt:lpstr>
      <vt:lpstr>Comment intervenir ?</vt:lpstr>
      <vt:lpstr>Quel rôle pour chacun ?</vt:lpstr>
      <vt:lpstr>LA STOP card en 3 questions</vt:lpstr>
      <vt:lpstr>Diapositive 10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card</dc:title>
  <dc:creator>J0489914</dc:creator>
  <cp:lastModifiedBy>J0489914</cp:lastModifiedBy>
  <cp:revision>1</cp:revision>
  <dcterms:created xsi:type="dcterms:W3CDTF">2017-09-21T14:40:00Z</dcterms:created>
  <dcterms:modified xsi:type="dcterms:W3CDTF">2017-09-21T14:42:53Z</dcterms:modified>
</cp:coreProperties>
</file>