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74" r:id="rId2"/>
    <p:sldId id="265" r:id="rId3"/>
    <p:sldId id="266" r:id="rId4"/>
    <p:sldId id="275" r:id="rId5"/>
    <p:sldId id="276" r:id="rId6"/>
    <p:sldId id="268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24F96"/>
    <a:srgbClr val="F4F0EF"/>
    <a:srgbClr val="E7851D"/>
    <a:srgbClr val="133C75"/>
    <a:srgbClr val="BD2B0B"/>
    <a:srgbClr val="7ABFC0"/>
    <a:srgbClr val="CA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54" autoAdjust="0"/>
    <p:restoredTop sz="94692" autoAdjust="0"/>
  </p:normalViewPr>
  <p:slideViewPr>
    <p:cSldViewPr snapToObjects="1">
      <p:cViewPr>
        <p:scale>
          <a:sx n="80" d="100"/>
          <a:sy n="80" d="100"/>
        </p:scale>
        <p:origin x="-2418" y="-80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B708019-FC43-8A41-83E7-0829D96111D3}" type="datetimeFigureOut">
              <a:rPr lang="fr-FR" altLang="fr-FR"/>
              <a:pPr/>
              <a:t>07/06/2017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0CE2956-A4B9-4F42-80EB-783C04464C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0581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A01528C-1DFE-814E-BAA5-D8E22030F19C}" type="datetimeFigureOut">
              <a:rPr lang="fr-FR" altLang="fr-FR"/>
              <a:pPr/>
              <a:t>07/06/2017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3D33FD0-5626-F147-AFD2-06F17FFF60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133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3D33FD0-5626-F147-AFD2-06F17FFF600E}" type="slidenum">
              <a:rPr/>
              <a:pPr/>
              <a:t>2</a:t>
            </a:fld>
            <a:endParaRPr lang="nl" altLang="fr-FR"/>
          </a:p>
        </p:txBody>
      </p:sp>
    </p:spTree>
    <p:extLst>
      <p:ext uri="{BB962C8B-B14F-4D97-AF65-F5344CB8AC3E}">
        <p14:creationId xmlns:p14="http://schemas.microsoft.com/office/powerpoint/2010/main" val="1957695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3D33FD0-5626-F147-AFD2-06F17FFF600E}" type="slidenum">
              <a:rPr/>
              <a:pPr/>
              <a:t>7</a:t>
            </a:fld>
            <a:endParaRPr lang="nl" altLang="fr-FR"/>
          </a:p>
        </p:txBody>
      </p:sp>
    </p:spTree>
    <p:extLst>
      <p:ext uri="{BB962C8B-B14F-4D97-AF65-F5344CB8AC3E}">
        <p14:creationId xmlns:p14="http://schemas.microsoft.com/office/powerpoint/2010/main" val="37961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316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5AB321-EA63-A841-8B91-0EB04ED048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373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826953C8-9041-DE46-84B0-3A70C6D43B8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249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5550A2-B81E-1F4F-A329-08474C80F0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703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D5C673-01B4-F044-844F-3F09E53BC22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297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85E88D1-7461-8A4F-BE82-5671D7E571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797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9DA2EF5-75CE-9E49-9D54-836F86A5DF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724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C58E75E-BD93-D541-965E-BC77A676E6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745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DE2F30-E45E-6D48-A5D4-99A67F5D6D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839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07B183-584B-214D-8199-A3A56BD67AE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91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72D29FEF-7B92-B94C-A431-27E3D518FEA7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nl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nl" b="1" i="0" u="none" baseline="0">
                <a:ea typeface="+mj-ea"/>
              </a:rPr>
              <a:t>Stop card</a:t>
            </a:r>
            <a:endParaRPr lang="nl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nl" b="0" i="0" u="none" baseline="0">
                <a:cs typeface="Arial" charset="0"/>
              </a:rPr>
              <a:t>Integratieset H3SE</a:t>
            </a:r>
          </a:p>
          <a:p>
            <a:pPr algn="l" rtl="0" eaLnBrk="1" hangingPunct="1"/>
            <a:r>
              <a:rPr lang="nl" b="0" i="0" u="none" baseline="0">
                <a:cs typeface="Arial" charset="0"/>
              </a:rPr>
              <a:t>Module TCG 5.4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nl" altLang="fr-FR" cap="none">
              <a:cs typeface="Arial" charset="0"/>
            </a:endParaRPr>
          </a:p>
        </p:txBody>
      </p:sp>
      <p:sp>
        <p:nvSpPr>
          <p:cNvPr id="21506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B9935EEB-B651-A444-8639-A3187483171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10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21507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57163"/>
            <a:ext cx="2593975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144463"/>
            <a:ext cx="623570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Integratieset H3SE – TCG 5.4 – Stop card – V2</a:t>
            </a:r>
            <a:endParaRPr lang="nl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nl" b="1" i="0" u="none" baseline="0"/>
              <a:t>Doelstellingen van de module</a:t>
            </a:r>
            <a:endParaRPr lang="nl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844675"/>
            <a:ext cx="8362950" cy="3456533"/>
          </a:xfrm>
        </p:spPr>
        <p:txBody>
          <a:bodyPr/>
          <a:lstStyle/>
          <a:p>
            <a:pPr marL="0" indent="0" algn="just" rtl="0" eaLnBrk="1" hangingPunct="1">
              <a:buFont typeface="Lucida Grande" charset="0"/>
              <a:buNone/>
            </a:pPr>
            <a:r>
              <a:rPr lang="nl" b="0" i="0" u="none" baseline="0">
                <a:cs typeface="Arial" charset="0"/>
              </a:rPr>
              <a:t>Aan het einde van deze module:</a:t>
            </a:r>
          </a:p>
          <a:p>
            <a:pPr marL="0" indent="0" algn="just" rtl="0" eaLnBrk="1" hangingPunct="1">
              <a:buFont typeface="Lucida Grande" charset="0"/>
              <a:buNone/>
            </a:pPr>
            <a:endParaRPr lang="nl" altLang="fr-FR" dirty="0">
              <a:cs typeface="Arial" charset="0"/>
            </a:endParaRPr>
          </a:p>
          <a:p>
            <a:pPr algn="just" rtl="0"/>
            <a:r>
              <a:rPr lang="nl" b="0" i="0" u="none" baseline="0">
                <a:cs typeface="Arial" charset="0"/>
              </a:rPr>
              <a:t>begrijpt u het nut van het gebruik van de stop card;</a:t>
            </a:r>
          </a:p>
          <a:p>
            <a:pPr algn="just" rtl="0"/>
            <a:endParaRPr lang="nl" altLang="fr-FR" dirty="0" smtClean="0">
              <a:cs typeface="Arial" charset="0"/>
            </a:endParaRPr>
          </a:p>
          <a:p>
            <a:pPr algn="just" rtl="0"/>
            <a:r>
              <a:rPr lang="nl" b="0" i="0" u="none" baseline="0">
                <a:cs typeface="Arial" charset="0"/>
              </a:rPr>
              <a:t>bent u in staat om de stop card in eenvoudige situaties te gebruiken;</a:t>
            </a:r>
          </a:p>
          <a:p>
            <a:pPr algn="just" rtl="0"/>
            <a:endParaRPr lang="nl" altLang="fr-FR" dirty="0" smtClean="0">
              <a:cs typeface="Arial" charset="0"/>
            </a:endParaRPr>
          </a:p>
          <a:p>
            <a:pPr algn="just" rtl="0"/>
            <a:r>
              <a:rPr lang="nl" b="0" i="0" u="none" baseline="0">
                <a:cs typeface="Arial" charset="0"/>
              </a:rPr>
              <a:t>weet u dat er geen sancties zijn in geval van een onjuist gebruik.</a:t>
            </a:r>
          </a:p>
        </p:txBody>
      </p:sp>
      <p:sp>
        <p:nvSpPr>
          <p:cNvPr id="1536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895B3781-AAF4-2F46-A557-B14342AA363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Integratieset H3SE – TCG 5.4 – Stop card – V2</a:t>
            </a:r>
            <a:endParaRPr lang="nl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nl" b="1" i="0" u="none" baseline="0"/>
              <a:t>WAT IS HET DOEL VAN DE STOP CARD?</a:t>
            </a:r>
            <a:endParaRPr lang="nl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484313"/>
            <a:ext cx="8218488" cy="3240087"/>
          </a:xfrm>
        </p:spPr>
        <p:txBody>
          <a:bodyPr/>
          <a:lstStyle/>
          <a:p>
            <a:pPr marL="0" indent="0" algn="just" rtl="0">
              <a:buFont typeface="Lucida Grande" charset="0"/>
              <a:buNone/>
            </a:pPr>
            <a:r>
              <a:rPr lang="nl" b="1" i="0" u="none" baseline="0">
                <a:cs typeface="Arial" charset="0"/>
              </a:rPr>
              <a:t>Aan iedereen de mogelijkheid geven om in te grijpen en dit aanmoedigen om de veiligheid te verbeteren</a:t>
            </a:r>
          </a:p>
          <a:p>
            <a:pPr marL="0" indent="0" algn="just" rtl="0">
              <a:buFont typeface="Lucida Grande" charset="0"/>
              <a:buNone/>
            </a:pPr>
            <a:endParaRPr lang="nl" altLang="fr-FR" b="1" dirty="0">
              <a:cs typeface="Arial" charset="0"/>
            </a:endParaRPr>
          </a:p>
          <a:p>
            <a:pPr algn="just" rtl="0"/>
            <a:r>
              <a:rPr lang="nl" b="0" i="0" u="none" baseline="0">
                <a:cs typeface="Arial" charset="0"/>
              </a:rPr>
              <a:t>Alle ongevallen kunnen worden vermeden. Dit kan vooral worden bereikt door een gezamenlijke waakzaamheid, voor onszelf, voor onze collega's maar ook voor anderen in onze omgeving.</a:t>
            </a:r>
          </a:p>
          <a:p>
            <a:pPr algn="just" rtl="0"/>
            <a:endParaRPr lang="nl" altLang="fr-FR" dirty="0">
              <a:cs typeface="Arial" charset="0"/>
            </a:endParaRPr>
          </a:p>
          <a:p>
            <a:pPr algn="just" rtl="0"/>
            <a:r>
              <a:rPr lang="nl" b="0" i="0" u="none" baseline="0">
                <a:cs typeface="Arial" charset="0"/>
              </a:rPr>
              <a:t>De stop card wordt door alle eenheden van de groep gebruikt en geeft alle betrokkenen in de onderneming, Total-medewerkers en contractwerkers, de mogelijkheid om in te grijpen. 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43DC1C17-26EA-5542-8045-2196B8FDABE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Integratieset H3SE – TCG 5.4 – Stop card – V2</a:t>
            </a:r>
            <a:endParaRPr lang="nl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nl" b="1" i="0" u="none" baseline="0"/>
              <a:t>Zonder de stop card</a:t>
            </a:r>
            <a:endParaRPr lang="n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fld id="{21F90BE8-D879-4F46-ACF9-7BCC67DCFB75}" type="slidenum">
              <a:rPr/>
              <a:pPr/>
              <a:t>4</a:t>
            </a:fld>
            <a:endParaRPr lang="nl"/>
          </a:p>
        </p:txBody>
      </p:sp>
      <p:pic>
        <p:nvPicPr>
          <p:cNvPr id="9" name="Image 8" descr="CCM0123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947866"/>
            <a:ext cx="837634" cy="1988840"/>
          </a:xfrm>
          <a:prstGeom prst="rect">
            <a:avLst/>
          </a:prstGeom>
        </p:spPr>
      </p:pic>
      <p:pic>
        <p:nvPicPr>
          <p:cNvPr id="1026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5021" y="2060848"/>
            <a:ext cx="2420667" cy="4091882"/>
          </a:xfrm>
          <a:prstGeom prst="rect">
            <a:avLst/>
          </a:prstGeom>
          <a:noFill/>
        </p:spPr>
      </p:pic>
      <p:sp>
        <p:nvSpPr>
          <p:cNvPr id="11" name="Pensées 10"/>
          <p:cNvSpPr/>
          <p:nvPr/>
        </p:nvSpPr>
        <p:spPr>
          <a:xfrm>
            <a:off x="0" y="692696"/>
            <a:ext cx="7380312" cy="3255170"/>
          </a:xfrm>
          <a:prstGeom prst="cloudCallout">
            <a:avLst>
              <a:gd name="adj1" fmla="val -27496"/>
              <a:gd name="adj2" fmla="val 66481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nl" sz="2800" b="1" i="0" u="none" baseline="0">
                <a:solidFill>
                  <a:schemeClr val="tx1"/>
                </a:solidFill>
                <a:latin typeface="Arial Narrow" pitchFamily="34" charset="0"/>
              </a:rPr>
              <a:t>Ik durf niet in te grijpen</a:t>
            </a:r>
          </a:p>
          <a:p>
            <a:pPr algn="ctr" rtl="0">
              <a:spcAft>
                <a:spcPts val="600"/>
              </a:spcAft>
            </a:pPr>
            <a:r>
              <a:rPr lang="nl" sz="2800" b="1" i="0" u="none" baseline="0">
                <a:solidFill>
                  <a:schemeClr val="tx1"/>
                </a:solidFill>
                <a:latin typeface="Arial Narrow" pitchFamily="34" charset="0"/>
              </a:rPr>
              <a:t>Ik ken deze man niet</a:t>
            </a:r>
          </a:p>
          <a:p>
            <a:pPr algn="ctr" rtl="0">
              <a:spcAft>
                <a:spcPts val="600"/>
              </a:spcAft>
            </a:pPr>
            <a:r>
              <a:rPr lang="nl" sz="2800" b="1" i="0" u="none" baseline="0">
                <a:solidFill>
                  <a:schemeClr val="tx1"/>
                </a:solidFill>
                <a:latin typeface="Arial Narrow" pitchFamily="34" charset="0"/>
              </a:rPr>
              <a:t>Ik ben niet de opdrachtgever</a:t>
            </a:r>
          </a:p>
          <a:p>
            <a:pPr algn="ctr" rtl="0">
              <a:spcAft>
                <a:spcPts val="600"/>
              </a:spcAft>
            </a:pPr>
            <a:r>
              <a:rPr lang="nl" sz="2800" b="1" i="0" u="none" baseline="0">
                <a:solidFill>
                  <a:schemeClr val="tx1"/>
                </a:solidFill>
                <a:latin typeface="Arial Narrow" pitchFamily="34" charset="0"/>
              </a:rPr>
              <a:t>Heb ik het recht iets te zeggen?</a:t>
            </a:r>
          </a:p>
          <a:p>
            <a:pPr algn="ctr" rtl="0">
              <a:spcAft>
                <a:spcPts val="600"/>
              </a:spcAft>
            </a:pPr>
            <a:r>
              <a:rPr lang="nl" sz="2800" b="1" i="0" u="none" baseline="0">
                <a:solidFill>
                  <a:schemeClr val="tx1"/>
                </a:solidFill>
                <a:latin typeface="Arial Narrow" pitchFamily="34" charset="0"/>
              </a:rPr>
              <a:t>En als ik me vergis?</a:t>
            </a:r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sz="900" b="0" i="0" u="none" baseline="0"/>
              <a:t>Integratieset H3SE – TCG 5.4 – Stop card – V2</a:t>
            </a:r>
            <a:endParaRPr lang="nl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nl" b="1" i="0" u="none" baseline="0"/>
              <a:t>Met de stop card</a:t>
            </a:r>
            <a:endParaRPr lang="n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fld id="{21F90BE8-D879-4F46-ACF9-7BCC67DCFB75}" type="slidenum">
              <a:rPr/>
              <a:pPr/>
              <a:t>5</a:t>
            </a:fld>
            <a:endParaRPr lang="nl"/>
          </a:p>
        </p:txBody>
      </p:sp>
      <p:pic>
        <p:nvPicPr>
          <p:cNvPr id="18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3284984"/>
            <a:ext cx="1653897" cy="2795738"/>
          </a:xfrm>
          <a:prstGeom prst="rect">
            <a:avLst/>
          </a:prstGeom>
          <a:noFill/>
        </p:spPr>
      </p:pic>
      <p:pic>
        <p:nvPicPr>
          <p:cNvPr id="19" name="Image 18" descr="CCM0123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820" y="4046939"/>
            <a:ext cx="1984380" cy="203309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71378" y="1124744"/>
            <a:ext cx="3168352" cy="1292731"/>
          </a:xfrm>
          <a:prstGeom prst="wedgeRectCallout">
            <a:avLst>
              <a:gd name="adj1" fmla="val 49020"/>
              <a:gd name="adj2" fmla="val 190562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nl" b="0" i="0" u="none" baseline="0">
                <a:solidFill>
                  <a:schemeClr val="tx1"/>
                </a:solidFill>
              </a:rPr>
              <a:t>STOP</a:t>
            </a:r>
            <a:endParaRPr lang="nl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3801" y="1236169"/>
            <a:ext cx="2943505" cy="107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69192" y="1556792"/>
            <a:ext cx="1803208" cy="28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sz="900" b="0" i="0" u="none" baseline="0"/>
              <a:t>Integratieset H3SE – TCG 5.4 – Stop card – V2</a:t>
            </a:r>
            <a:endParaRPr lang="nl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nl" sz="2000" b="1" i="0" u="none" cap="none" baseline="0">
                <a:cs typeface="Arial" charset="0"/>
              </a:rPr>
              <a:t>WAT IS EEN STOP CARD?</a:t>
            </a:r>
            <a:endParaRPr lang="nl" altLang="fr-FR" cap="none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nl" b="1" i="0" u="none" baseline="0">
                <a:cs typeface="Arial" charset="0"/>
              </a:rPr>
              <a:t>Een</a:t>
            </a:r>
            <a:r>
              <a:rPr lang="nl" b="0" i="0" u="none" baseline="0">
                <a:cs typeface="Arial" charset="0"/>
              </a:rPr>
              <a:t> </a:t>
            </a:r>
            <a:r>
              <a:rPr lang="nl" b="1" i="0" u="none" baseline="0">
                <a:cs typeface="Arial" charset="0"/>
              </a:rPr>
              <a:t>middel</a:t>
            </a:r>
            <a:r>
              <a:rPr lang="nl" b="0" i="0" u="none" baseline="0">
                <a:cs typeface="Arial" charset="0"/>
              </a:rPr>
              <a:t> </a:t>
            </a:r>
            <a:r>
              <a:rPr lang="nl" b="1" i="0" u="none" baseline="0">
                <a:cs typeface="Arial" charset="0"/>
              </a:rPr>
              <a:t>om</a:t>
            </a:r>
            <a:r>
              <a:rPr lang="nl" b="0" i="0" u="none" baseline="0">
                <a:cs typeface="Arial" charset="0"/>
              </a:rPr>
              <a:t> </a:t>
            </a:r>
            <a:r>
              <a:rPr lang="nl" b="1" i="0" u="none" baseline="0">
                <a:cs typeface="Arial" charset="0"/>
              </a:rPr>
              <a:t>alle</a:t>
            </a:r>
            <a:r>
              <a:rPr lang="nl" b="0" i="0" u="none" baseline="0">
                <a:cs typeface="Arial" charset="0"/>
              </a:rPr>
              <a:t> </a:t>
            </a:r>
            <a:r>
              <a:rPr lang="nl" b="1" i="0" u="none" baseline="0">
                <a:cs typeface="Arial" charset="0"/>
              </a:rPr>
              <a:t>medewerkers</a:t>
            </a:r>
            <a:r>
              <a:rPr lang="nl" b="0" i="0" u="none" baseline="0">
                <a:cs typeface="Arial" charset="0"/>
              </a:rPr>
              <a:t>, van Total en van andere gecontracteerde bedrijven, </a:t>
            </a:r>
            <a:r>
              <a:rPr lang="nl" b="1" i="0" u="none" baseline="0">
                <a:cs typeface="Arial" charset="0"/>
              </a:rPr>
              <a:t>de autoriteit te geven om in te grijpen en een lopende actie te stoppen</a:t>
            </a:r>
            <a:r>
              <a:rPr lang="nl" b="0" i="0" u="none" baseline="0">
                <a:cs typeface="Arial" charset="0"/>
              </a:rPr>
              <a:t> als een riskante handeling of situatie wordt opgemerkt die kan leiden tot een ongeval.</a:t>
            </a:r>
          </a:p>
          <a:p>
            <a:pPr algn="just" rtl="0"/>
            <a:r>
              <a:rPr lang="nl" b="1" i="0" u="none" baseline="0">
                <a:cs typeface="Arial" charset="0"/>
              </a:rPr>
              <a:t>Met de garantie</a:t>
            </a:r>
            <a:r>
              <a:rPr lang="nl" b="0" i="0" u="none" baseline="0">
                <a:cs typeface="Arial" charset="0"/>
              </a:rPr>
              <a:t> van het management van Total en van de gecontracteerde bedrijven</a:t>
            </a:r>
            <a:r>
              <a:rPr lang="nl" b="1" i="0" u="none" baseline="0">
                <a:cs typeface="Arial" charset="0"/>
              </a:rPr>
              <a:t> dat er geen sancties volgen</a:t>
            </a:r>
            <a:r>
              <a:rPr lang="nl" b="0" i="0" u="none" baseline="0">
                <a:cs typeface="Arial" charset="0"/>
              </a:rPr>
              <a:t>, zelfs in geval van een ondoordachte interventie.</a:t>
            </a:r>
            <a:endParaRPr lang="nl" altLang="fr-FR" dirty="0">
              <a:cs typeface="Arial" charset="0"/>
            </a:endParaRPr>
          </a:p>
          <a:p>
            <a:endParaRPr lang="nl" altLang="fr-FR" dirty="0">
              <a:cs typeface="Arial" charset="0"/>
            </a:endParaRPr>
          </a:p>
          <a:p>
            <a:endParaRPr lang="nl" altLang="fr-FR" dirty="0">
              <a:cs typeface="Arial" charset="0"/>
            </a:endParaRPr>
          </a:p>
          <a:p>
            <a:pPr algn="l" rtl="0">
              <a:buFont typeface="Lucida Grande" charset="0"/>
              <a:buNone/>
            </a:pPr>
            <a:r>
              <a:rPr lang="nl" b="0" i="0" u="none" baseline="0">
                <a:solidFill>
                  <a:srgbClr val="A90025"/>
                </a:solidFill>
                <a:cs typeface="Arial" charset="0"/>
              </a:rPr>
              <a:t>Geconcretiseerd in de vorm van een kaart </a:t>
            </a:r>
          </a:p>
          <a:p>
            <a:pPr lvl="1" algn="l" rtl="0">
              <a:buFont typeface="Arial" charset="0"/>
              <a:buChar char="•"/>
            </a:pPr>
            <a:r>
              <a:rPr lang="nl" b="0" i="0" u="none" baseline="0">
                <a:cs typeface="Arial" charset="0"/>
              </a:rPr>
              <a:t>ondertekend door de directeur van uw eenheid </a:t>
            </a:r>
            <a:r>
              <a:rPr lang="nl">
                <a:cs typeface="Arial" charset="0"/>
              </a:rPr>
              <a:t/>
            </a:r>
            <a:br>
              <a:rPr lang="nl">
                <a:cs typeface="Arial" charset="0"/>
              </a:rPr>
            </a:br>
            <a:r>
              <a:rPr lang="nl" b="0" i="0" u="none" baseline="0">
                <a:cs typeface="Arial" charset="0"/>
              </a:rPr>
              <a:t>en eveneens door het management van de </a:t>
            </a:r>
            <a:r>
              <a:rPr lang="nl">
                <a:cs typeface="Arial" charset="0"/>
              </a:rPr>
              <a:t/>
            </a:r>
            <a:br>
              <a:rPr lang="nl">
                <a:cs typeface="Arial" charset="0"/>
              </a:rPr>
            </a:br>
            <a:r>
              <a:rPr lang="nl" b="0" i="0" u="none" baseline="0">
                <a:cs typeface="Arial" charset="0"/>
              </a:rPr>
              <a:t>contractanten voor hun medewerkers,</a:t>
            </a:r>
            <a:endParaRPr lang="nl" altLang="fr-FR" dirty="0">
              <a:cs typeface="Arial" charset="0"/>
            </a:endParaRPr>
          </a:p>
          <a:p>
            <a:pPr lvl="1" algn="l" rtl="0">
              <a:buFont typeface="Arial" charset="0"/>
              <a:buChar char="•"/>
            </a:pPr>
            <a:r>
              <a:rPr lang="nl" b="0" i="0" u="none" baseline="0">
                <a:cs typeface="Arial" charset="0"/>
              </a:rPr>
              <a:t>uitgereikt door uw hiërarchie.</a:t>
            </a:r>
            <a:endParaRPr lang="nl" altLang="fr-FR" dirty="0">
              <a:cs typeface="Arial" charset="0"/>
            </a:endParaRPr>
          </a:p>
          <a:p>
            <a:endParaRPr lang="nl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C2E6B3F0-2232-1546-BAC2-77787ACE731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6" descr="STOP CARD RECTO FR 1 SIGNA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0">
            <a:off x="5303838" y="3578343"/>
            <a:ext cx="1458912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sz="1200" b="0" i="0" u="none" baseline="0"/>
              <a:t>Integratieset H3SE - TCG 5.4 – Stop card – V1</a:t>
            </a:r>
            <a:endParaRPr lang="nl" altLang="fr-FR" sz="12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4221">
            <a:off x="6979690" y="3558541"/>
            <a:ext cx="1466058" cy="23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nl" b="1" i="0" u="none" baseline="0"/>
              <a:t>Hoe kunt u ingrijpen?</a:t>
            </a:r>
            <a:endParaRPr lang="nl" dirty="0"/>
          </a:p>
        </p:txBody>
      </p:sp>
      <p:sp>
        <p:nvSpPr>
          <p:cNvPr id="18434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764952"/>
            <a:ext cx="8218488" cy="5040312"/>
          </a:xfrm>
        </p:spPr>
        <p:txBody>
          <a:bodyPr/>
          <a:lstStyle/>
          <a:p>
            <a:pPr marL="0" indent="0" algn="ctr" rtl="0">
              <a:buFont typeface="Lucida Grande" charset="0"/>
              <a:buNone/>
            </a:pPr>
            <a:r>
              <a:rPr lang="nl" sz="1800" b="1" i="0" u="none" baseline="0" dirty="0">
                <a:solidFill>
                  <a:srgbClr val="A90025"/>
                </a:solidFill>
                <a:cs typeface="Arial" charset="0"/>
              </a:rPr>
              <a:t>Een actie of een situatie lijkt u gevaarlijk voor een of meer personen, een installatie of het milieu</a:t>
            </a:r>
          </a:p>
          <a:p>
            <a:pPr marL="0" indent="0" algn="l" rtl="0">
              <a:buFont typeface="Lucida Grande" charset="0"/>
              <a:buNone/>
            </a:pPr>
            <a:endParaRPr lang="nl" altLang="fr-FR" sz="1600" dirty="0">
              <a:solidFill>
                <a:srgbClr val="A90025"/>
              </a:solidFill>
              <a:cs typeface="Arial" charset="0"/>
            </a:endParaRPr>
          </a:p>
          <a:p>
            <a:pPr marL="457200" indent="-457200" rtl="0">
              <a:buFont typeface="+mj-lt"/>
              <a:buAutoNum type="arabicPeriod"/>
            </a:pPr>
            <a:r>
              <a:rPr lang="nl" b="1" i="0" u="none" baseline="0" dirty="0">
                <a:cs typeface="Arial" charset="0"/>
              </a:rPr>
              <a:t>Start een gesprek</a:t>
            </a:r>
            <a:r>
              <a:rPr lang="nl" b="0" i="0" u="none" baseline="0" dirty="0">
                <a:cs typeface="Arial" charset="0"/>
              </a:rPr>
              <a:t> met de betreffende collega's (medewerkers en leidinggevenden) om het probleem op te lossen voordat het werk wordt voortgezet</a:t>
            </a:r>
            <a:r>
              <a:rPr lang="nl" b="0" i="0" u="none" baseline="0" dirty="0" smtClean="0">
                <a:cs typeface="Arial" charset="0"/>
              </a:rPr>
              <a:t>:</a:t>
            </a:r>
            <a:r>
              <a:rPr lang="nl" dirty="0" smtClean="0">
                <a:cs typeface="Arial" charset="0"/>
              </a:rPr>
              <a:t/>
            </a:r>
            <a:br>
              <a:rPr lang="nl" dirty="0" smtClean="0">
                <a:cs typeface="Arial" charset="0"/>
              </a:rPr>
            </a:br>
            <a:endParaRPr lang="nl" dirty="0" smtClean="0">
              <a:cs typeface="Arial" charset="0"/>
            </a:endParaRPr>
          </a:p>
          <a:p>
            <a:pPr lvl="1" algn="l" rtl="0"/>
            <a:r>
              <a:rPr lang="nl" b="0" i="0" u="none" baseline="0" dirty="0" smtClean="0">
                <a:cs typeface="Arial" charset="0"/>
              </a:rPr>
              <a:t>Stel een eenvoudige vraag om u ervan te verzekeren dat er geen risico is.</a:t>
            </a:r>
            <a:r>
              <a:rPr lang="nl" dirty="0" smtClean="0">
                <a:cs typeface="Arial" charset="0"/>
              </a:rPr>
              <a:t/>
            </a:r>
            <a:br>
              <a:rPr lang="nl" dirty="0" smtClean="0">
                <a:cs typeface="Arial" charset="0"/>
              </a:rPr>
            </a:br>
            <a:r>
              <a:rPr lang="nl" b="0" i="0" u="none" baseline="0" dirty="0" smtClean="0">
                <a:cs typeface="Arial" charset="0"/>
              </a:rPr>
              <a:t>Als </a:t>
            </a:r>
            <a:r>
              <a:rPr lang="nl" b="0" i="0" u="none" baseline="0" dirty="0">
                <a:cs typeface="Arial" charset="0"/>
              </a:rPr>
              <a:t>het probleem niet onmiddellijk kan worden opgelost, wordt het werk opgeschort tot de juiste maatregelen zijn getroffen.</a:t>
            </a:r>
            <a:r>
              <a:rPr lang="nl" dirty="0">
                <a:cs typeface="Arial" charset="0"/>
              </a:rPr>
              <a:t/>
            </a:r>
            <a:br>
              <a:rPr lang="nl" dirty="0">
                <a:cs typeface="Arial" charset="0"/>
              </a:rPr>
            </a:br>
            <a:endParaRPr lang="nl" dirty="0">
              <a:cs typeface="Arial" charset="0"/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nl" b="1" i="0" u="none" baseline="0" dirty="0">
                <a:cs typeface="Arial" charset="0"/>
              </a:rPr>
              <a:t>Grijp zo nodig in</a:t>
            </a:r>
            <a:r>
              <a:rPr lang="nl" b="0" i="0" u="none" baseline="0" dirty="0">
                <a:cs typeface="Arial" charset="0"/>
              </a:rPr>
              <a:t> met de stop card.</a:t>
            </a:r>
            <a:endParaRPr lang="nl" altLang="fr-FR" dirty="0">
              <a:cs typeface="Arial" charset="0"/>
            </a:endParaRPr>
          </a:p>
          <a:p>
            <a:pPr lvl="1" algn="l" rtl="0"/>
            <a:r>
              <a:rPr lang="nl" b="0" i="0" u="none" baseline="0" dirty="0">
                <a:cs typeface="Arial" charset="0"/>
              </a:rPr>
              <a:t>Om het werk in uitvoering te stoppen als de situatie dit vereist.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nl" b="1" i="0" u="none" baseline="0" dirty="0">
                <a:cs typeface="Arial" charset="0"/>
              </a:rPr>
              <a:t>Meld het voorval</a:t>
            </a:r>
            <a:r>
              <a:rPr lang="nl" b="0" i="0" u="none" baseline="0" dirty="0">
                <a:cs typeface="Arial" charset="0"/>
              </a:rPr>
              <a:t>, of draag bij aan de melding, voor de behandeling binnen uw bedrijfseenheid</a:t>
            </a:r>
          </a:p>
          <a:p>
            <a:pPr marL="0" indent="0" algn="l" rtl="0">
              <a:buFont typeface="Arial" charset="0"/>
              <a:buAutoNum type="arabicPeriod"/>
            </a:pPr>
            <a:endParaRPr lang="nl" altLang="fr-FR" sz="300" dirty="0">
              <a:cs typeface="Arial" charset="0"/>
            </a:endParaRPr>
          </a:p>
          <a:p>
            <a:pPr lvl="1" algn="l" rtl="0">
              <a:buFont typeface="LucidaGrande" charset="0"/>
              <a:buChar char="✓"/>
            </a:pPr>
            <a:r>
              <a:rPr lang="nl" b="0" i="1" u="none" baseline="0" dirty="0">
                <a:solidFill>
                  <a:srgbClr val="A90025"/>
                </a:solidFill>
                <a:cs typeface="Arial" charset="0"/>
              </a:rPr>
              <a:t>Waarom</a:t>
            </a:r>
            <a:r>
              <a:rPr lang="nl" b="0" i="1" u="none" baseline="0" dirty="0">
                <a:cs typeface="Arial" charset="0"/>
              </a:rPr>
              <a:t>: mogelijkheden voor verbetering identificeren en ervaringen delen</a:t>
            </a:r>
          </a:p>
        </p:txBody>
      </p:sp>
      <p:sp>
        <p:nvSpPr>
          <p:cNvPr id="18435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109D8647-4712-C947-8188-8CBF050F722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Integratieset H3SE – TCG 5.4 – Stop card – V2</a:t>
            </a:r>
            <a:endParaRPr lang="nl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nl" b="1" i="0" u="none" baseline="0"/>
              <a:t>Welke rol voor elke betrokkene?</a:t>
            </a:r>
            <a:endParaRPr lang="nl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916E2F1A-96D5-F24A-A07E-166E4F26321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9459" name="Groupe 22"/>
          <p:cNvGrpSpPr>
            <a:grpSpLocks/>
          </p:cNvGrpSpPr>
          <p:nvPr/>
        </p:nvGrpSpPr>
        <p:grpSpPr bwMode="auto">
          <a:xfrm>
            <a:off x="395288" y="2012950"/>
            <a:ext cx="2700337" cy="2516188"/>
            <a:chOff x="454023" y="1860851"/>
            <a:chExt cx="2700000" cy="2499157"/>
          </a:xfrm>
        </p:grpSpPr>
        <p:sp>
          <p:nvSpPr>
            <p:cNvPr id="8" name="ZoneTexte 7"/>
            <p:cNvSpPr txBox="1"/>
            <p:nvPr/>
          </p:nvSpPr>
          <p:spPr>
            <a:xfrm>
              <a:off x="454023" y="1860851"/>
              <a:ext cx="2506349" cy="578670"/>
            </a:xfrm>
            <a:prstGeom prst="flowChartAlternateProcess">
              <a:avLst/>
            </a:prstGeom>
            <a:solidFill>
              <a:schemeClr val="accent3">
                <a:lumMod val="50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lang="nl" sz="1400" b="1" i="0" u="none" baseline="0">
                  <a:solidFill>
                    <a:schemeClr val="bg1"/>
                  </a:solidFill>
                </a:rPr>
                <a:t>Elke medewerker</a:t>
              </a:r>
            </a:p>
            <a:p>
              <a:pPr algn="ctr" rtl="0"/>
              <a:endParaRPr lang="nl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454023" y="2395371"/>
              <a:ext cx="2700000" cy="196463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buFont typeface="Arial" charset="0"/>
                <a:buAutoNum type="arabicPeriod"/>
              </a:pPr>
              <a:r>
                <a:rPr lang="nl" sz="1300" b="1" i="0" u="none" baseline="0"/>
                <a:t>Identificeert</a:t>
              </a:r>
              <a:r>
                <a:rPr lang="nl" sz="1300" b="0" i="0" u="none" baseline="0"/>
                <a:t> het gevaar en </a:t>
              </a:r>
              <a:r>
                <a:rPr lang="nl" sz="1300" b="1" i="0" u="none" baseline="0"/>
                <a:t>waarschuwt</a:t>
              </a:r>
              <a:r>
                <a:rPr lang="nl" sz="1300" b="0" i="0" u="none" baseline="0"/>
                <a:t>.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lang="nl" sz="1300" b="1" i="0" u="none" baseline="0"/>
                <a:t>Stopt </a:t>
              </a:r>
              <a:r>
                <a:rPr lang="nl" sz="1300" b="0" i="0" u="none" baseline="0"/>
                <a:t>het werk of laat het stoppen.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lang="nl" sz="1300" b="1" i="0" u="none" baseline="0"/>
                <a:t>Neemt deel</a:t>
              </a:r>
              <a:r>
                <a:rPr lang="nl" sz="1300" b="0" i="0" u="none" baseline="0"/>
                <a:t> aan de analyse van de opgemerkte risico's.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lang="nl" sz="1300" b="1" i="0" u="none" baseline="0"/>
                <a:t>Draagt bij </a:t>
              </a:r>
              <a:r>
                <a:rPr lang="nl" sz="1300" b="0" i="0" u="none" baseline="0"/>
                <a:t>aan de oplossing van het probleem, voor zover directe betrokkene.</a:t>
              </a:r>
            </a:p>
          </p:txBody>
        </p:sp>
      </p:grpSp>
      <p:grpSp>
        <p:nvGrpSpPr>
          <p:cNvPr id="19460" name="Groupe 21"/>
          <p:cNvGrpSpPr>
            <a:grpSpLocks/>
          </p:cNvGrpSpPr>
          <p:nvPr/>
        </p:nvGrpSpPr>
        <p:grpSpPr bwMode="auto">
          <a:xfrm>
            <a:off x="3233738" y="2014538"/>
            <a:ext cx="2703512" cy="2514600"/>
            <a:chOff x="3283913" y="2885145"/>
            <a:chExt cx="2702550" cy="2513954"/>
          </a:xfrm>
        </p:grpSpPr>
        <p:sp>
          <p:nvSpPr>
            <p:cNvPr id="11" name="ZoneTexte 10"/>
            <p:cNvSpPr txBox="1"/>
            <p:nvPr/>
          </p:nvSpPr>
          <p:spPr>
            <a:xfrm>
              <a:off x="3283913" y="2885145"/>
              <a:ext cx="2542270" cy="57928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lang="nl" sz="1400" b="1" i="0" u="none" baseline="0">
                  <a:solidFill>
                    <a:schemeClr val="bg1"/>
                  </a:solidFill>
                </a:rPr>
                <a:t>Middenkader</a:t>
              </a:r>
            </a:p>
            <a:p>
              <a:pPr algn="ctr" rtl="0"/>
              <a:endParaRPr lang="nl" alt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3287087" y="3424756"/>
              <a:ext cx="2699376" cy="19743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7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buFont typeface="Arial" charset="0"/>
                <a:buAutoNum type="arabicPeriod"/>
              </a:pPr>
              <a:r>
                <a:rPr lang="nl" sz="1300" b="1" i="0" u="none" baseline="0"/>
                <a:t>Coördineert</a:t>
              </a:r>
              <a:r>
                <a:rPr lang="nl" sz="1300" b="0" i="0" u="none" baseline="0"/>
                <a:t> de oplossing van het probleem.</a:t>
              </a:r>
            </a:p>
            <a:p>
              <a:pPr algn="l" rtl="0">
                <a:buFont typeface="Arial" charset="0"/>
                <a:buAutoNum type="arabicPeriod"/>
              </a:pPr>
              <a:r>
                <a:rPr lang="nl" sz="1300" b="1" i="0" u="none" baseline="0"/>
                <a:t>Wijzigt</a:t>
              </a:r>
              <a:r>
                <a:rPr lang="nl" sz="1300" b="0" i="0" u="none" baseline="0"/>
                <a:t> zo nodig de werkwijze.</a:t>
              </a:r>
            </a:p>
            <a:p>
              <a:endParaRPr lang="nl" altLang="fr-FR" sz="1300"/>
            </a:p>
            <a:p>
              <a:endParaRPr lang="nl" altLang="fr-FR" sz="1300"/>
            </a:p>
            <a:p>
              <a:endParaRPr lang="nl" altLang="fr-FR" sz="1300"/>
            </a:p>
          </p:txBody>
        </p:sp>
      </p:grpSp>
      <p:grpSp>
        <p:nvGrpSpPr>
          <p:cNvPr id="19461" name="Groupe 20"/>
          <p:cNvGrpSpPr>
            <a:grpSpLocks/>
          </p:cNvGrpSpPr>
          <p:nvPr/>
        </p:nvGrpSpPr>
        <p:grpSpPr bwMode="auto">
          <a:xfrm>
            <a:off x="6061075" y="2014538"/>
            <a:ext cx="2701925" cy="2514600"/>
            <a:chOff x="6111156" y="3610199"/>
            <a:chExt cx="2700844" cy="2565909"/>
          </a:xfrm>
        </p:grpSpPr>
        <p:sp>
          <p:nvSpPr>
            <p:cNvPr id="14" name="ZoneTexte 13"/>
            <p:cNvSpPr txBox="1"/>
            <p:nvPr/>
          </p:nvSpPr>
          <p:spPr>
            <a:xfrm>
              <a:off x="6111156" y="3610199"/>
              <a:ext cx="2451707" cy="590694"/>
            </a:xfrm>
            <a:prstGeom prst="roundRect">
              <a:avLst/>
            </a:prstGeom>
            <a:solidFill>
              <a:schemeClr val="accent3"/>
            </a:solidFill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lang="nl" sz="1400" b="1" i="0" u="none" baseline="0">
                  <a:solidFill>
                    <a:schemeClr val="bg1"/>
                  </a:solidFill>
                </a:rPr>
                <a:t>Manager van de bedrijfseenheid     </a:t>
              </a:r>
            </a:p>
            <a:p>
              <a:pPr algn="ctr" rtl="0"/>
              <a:endParaRPr lang="nl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6112743" y="4143143"/>
              <a:ext cx="2699257" cy="203296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lang="nl" sz="1300" b="1" i="0" u="none" baseline="0">
                  <a:solidFill>
                    <a:schemeClr val="tx1"/>
                  </a:solidFill>
                </a:rPr>
                <a:t>Garandeert</a:t>
              </a:r>
              <a:r>
                <a:rPr lang="nl" sz="1300" b="0" i="0" u="none" baseline="0">
                  <a:solidFill>
                    <a:schemeClr val="tx1"/>
                  </a:solidFill>
                </a:rPr>
                <a:t> de afwezigheid van sancties.</a:t>
              </a:r>
            </a:p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lang="nl" sz="1300" b="1" i="0" u="none" baseline="0">
                  <a:solidFill>
                    <a:schemeClr val="tx1"/>
                  </a:solidFill>
                </a:rPr>
                <a:t>Arbitreert</a:t>
              </a:r>
              <a:r>
                <a:rPr lang="nl" sz="1300" b="0" i="0" u="none" baseline="0">
                  <a:solidFill>
                    <a:schemeClr val="tx1"/>
                  </a:solidFill>
                </a:rPr>
                <a:t> als het probleem niet kon worden opgelost.</a:t>
              </a:r>
            </a:p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lang="nl" sz="1300" b="1" i="0" u="none" baseline="0">
                  <a:solidFill>
                    <a:schemeClr val="tx1"/>
                  </a:solidFill>
                </a:rPr>
                <a:t>Voert een registratiesysteem in</a:t>
              </a:r>
              <a:r>
                <a:rPr lang="nl" sz="1300" b="0" i="0" u="none" baseline="0">
                  <a:solidFill>
                    <a:schemeClr val="tx1"/>
                  </a:solidFill>
                </a:rPr>
                <a:t> om het gebruik van de stop card te registreren.</a:t>
              </a:r>
            </a:p>
            <a:p>
              <a:pPr marL="354013" indent="-354013" algn="l" rtl="0">
                <a:defRPr/>
              </a:pPr>
              <a:r>
                <a:rPr lang="nl" sz="1300" b="0" i="0" u="none" baseline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19462" name="ZoneTexte 15"/>
          <p:cNvSpPr txBox="1">
            <a:spLocks noChangeArrowheads="1"/>
          </p:cNvSpPr>
          <p:nvPr/>
        </p:nvSpPr>
        <p:spPr bwMode="auto">
          <a:xfrm>
            <a:off x="457200" y="1401763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Een gedeelde handelswijze binnen de groep en tussen de betrokkenen: </a:t>
            </a:r>
            <a:endParaRPr lang="nl" altLang="fr-FR" dirty="0"/>
          </a:p>
        </p:txBody>
      </p:sp>
      <p:sp>
        <p:nvSpPr>
          <p:cNvPr id="1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Integratieset H3SE – TCG 5.4 – Stop card – V2</a:t>
            </a:r>
            <a:endParaRPr lang="nl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nl" b="1" i="0" u="none" baseline="0"/>
              <a:t>DE STOP CARD IN 3 VRAGEN</a:t>
            </a:r>
            <a:endParaRPr lang="nl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nl" b="0" i="0" u="none" baseline="0">
                <a:cs typeface="Arial" charset="0"/>
              </a:rPr>
              <a:t>Ik ben de monteur van een steiger en ik zie een operator een monster van een product nemen zonder een veiligheidsbril te dragen.  Kan ik ingrijpen?</a:t>
            </a:r>
          </a:p>
          <a:p>
            <a:pPr algn="just" rtl="0"/>
            <a:endParaRPr lang="nl" altLang="fr-FR" dirty="0">
              <a:cs typeface="Arial" charset="0"/>
            </a:endParaRPr>
          </a:p>
          <a:p>
            <a:pPr algn="just" rtl="0"/>
            <a:endParaRPr lang="nl" altLang="fr-FR" dirty="0">
              <a:cs typeface="Arial" charset="0"/>
            </a:endParaRPr>
          </a:p>
          <a:p>
            <a:pPr algn="just" rtl="0"/>
            <a:r>
              <a:rPr lang="nl" b="0" i="0" u="none" baseline="0">
                <a:cs typeface="Arial" charset="0"/>
              </a:rPr>
              <a:t>Ik heb de stop card gebruikt maar de situatie bleek uiteindelijk niet gevaarlijk. Wordt mij dit verweten?</a:t>
            </a:r>
          </a:p>
          <a:p>
            <a:pPr algn="just" rtl="0"/>
            <a:endParaRPr lang="nl" altLang="fr-FR" dirty="0">
              <a:cs typeface="Arial" charset="0"/>
            </a:endParaRPr>
          </a:p>
          <a:p>
            <a:pPr algn="just" rtl="0"/>
            <a:endParaRPr lang="nl" altLang="fr-FR" dirty="0">
              <a:cs typeface="Arial" charset="0"/>
            </a:endParaRPr>
          </a:p>
          <a:p>
            <a:pPr algn="just" rtl="0"/>
            <a:r>
              <a:rPr lang="nl" b="0" i="0" u="none" baseline="0">
                <a:cs typeface="Arial" charset="0"/>
              </a:rPr>
              <a:t>Ik ben inkoper en zie terwijl ik naar mijn kantoor loop iemand een slijpmachine gebruiken zonder beschermingszeil tegen de projectie van vonken. Heb ik het recht om in te grijpen?</a:t>
            </a: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1FD33A1F-23D2-CA47-ABD0-B1339954066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Integratieset H3SE – TCG 5.4 – Stop card – V2</a:t>
            </a:r>
            <a:endParaRPr lang="nl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675</TotalTime>
  <Words>612</Words>
  <Application>Microsoft Office PowerPoint</Application>
  <PresentationFormat>Affichage à l'écran (4:3)</PresentationFormat>
  <Paragraphs>87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fr_total_modele_rouge_fonce</vt:lpstr>
      <vt:lpstr>Stop card</vt:lpstr>
      <vt:lpstr>Doelstellingen van de module</vt:lpstr>
      <vt:lpstr>WAT IS HET DOEL VAN DE STOP CARD?</vt:lpstr>
      <vt:lpstr>Zonder de stop card</vt:lpstr>
      <vt:lpstr>Met de stop card</vt:lpstr>
      <vt:lpstr>WAT IS EEN STOP CARD?</vt:lpstr>
      <vt:lpstr>Hoe kunt u ingrijpen?</vt:lpstr>
      <vt:lpstr>Welke rol voor elke betrokkene?</vt:lpstr>
      <vt:lpstr>DE STOP CARD IN 3 VRAGEN</vt:lpstr>
      <vt:lpstr>Présentation PowerPoint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63</cp:revision>
  <dcterms:created xsi:type="dcterms:W3CDTF">2015-09-07T13:13:13Z</dcterms:created>
  <dcterms:modified xsi:type="dcterms:W3CDTF">2017-06-07T20:37:35Z</dcterms:modified>
</cp:coreProperties>
</file>