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5" r:id="rId3"/>
    <p:sldId id="266" r:id="rId4"/>
    <p:sldId id="275" r:id="rId5"/>
    <p:sldId id="276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24F96"/>
    <a:srgbClr val="F4F0EF"/>
    <a:srgbClr val="E7851D"/>
    <a:srgbClr val="133C75"/>
    <a:srgbClr val="BD2B0B"/>
    <a:srgbClr val="7ABFC0"/>
    <a:srgbClr val="CA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54" autoAdjust="0"/>
    <p:restoredTop sz="94692" autoAdjust="0"/>
  </p:normalViewPr>
  <p:slideViewPr>
    <p:cSldViewPr snapToObjects="1">
      <p:cViewPr>
        <p:scale>
          <a:sx n="80" d="100"/>
          <a:sy n="80" d="100"/>
        </p:scale>
        <p:origin x="-750" y="3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B708019-FC43-8A41-83E7-0829D96111D3}" type="datetimeFigureOut">
              <a:rPr lang="fr-FR" altLang="fr-FR"/>
              <a:pPr/>
              <a:t>09/06/2017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0CE2956-A4B9-4F42-80EB-783C04464C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581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A01528C-1DFE-814E-BAA5-D8E22030F19C}" type="datetimeFigureOut">
              <a:rPr lang="fr-FR" altLang="fr-FR"/>
              <a:pPr/>
              <a:t>09/06/2017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3D33FD0-5626-F147-AFD2-06F17FFF60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133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3D33FD0-5626-F147-AFD2-06F17FFF600E}" type="slidenum">
              <a:rPr/>
              <a:pPr/>
              <a:t>2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val="195769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3D33FD0-5626-F147-AFD2-06F17FFF600E}" type="slidenum">
              <a:rPr/>
              <a:pPr/>
              <a:t>7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val="37961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316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5AB321-EA63-A841-8B91-0EB04ED048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37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26953C8-9041-DE46-84B0-3A70C6D43B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249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550A2-B81E-1F4F-A329-08474C80F0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703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5C673-01B4-F044-844F-3F09E53BC2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297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85E88D1-7461-8A4F-BE82-5671D7E571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79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DA2EF5-75CE-9E49-9D54-836F86A5DF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724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58E75E-BD93-D541-965E-BC77A676E6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74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DE2F30-E45E-6D48-A5D4-99A67F5D6D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839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07B183-584B-214D-8199-A3A56BD67A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91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72D29FEF-7B92-B94C-A431-27E3D518FEA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pt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pt" b="1" i="0" u="none" baseline="0">
                <a:ea typeface="+mj-ea"/>
              </a:rPr>
              <a:t>Stop card</a:t>
            </a:r>
            <a:endParaRPr lang="pt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pt" b="0" i="0" u="none" baseline="0">
                <a:cs typeface="Arial" charset="0"/>
              </a:rPr>
              <a:t>Kit de Integração de H3SA</a:t>
            </a:r>
          </a:p>
          <a:p>
            <a:pPr algn="l" rtl="0" eaLnBrk="1" hangingPunct="1"/>
            <a:r>
              <a:rPr lang="pt" b="0" i="0" u="none" baseline="0">
                <a:cs typeface="Arial" charset="0"/>
              </a:rPr>
              <a:t>Módulo TCG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t" altLang="fr-FR" cap="none">
              <a:cs typeface="Arial" charset="0"/>
            </a:endParaRPr>
          </a:p>
        </p:txBody>
      </p:sp>
      <p:sp>
        <p:nvSpPr>
          <p:cNvPr id="21506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B9935EEB-B651-A444-8639-A3187483171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10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2150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57163"/>
            <a:ext cx="25939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144463"/>
            <a:ext cx="62357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b="0" i="0" u="none" baseline="0"/>
              <a:t>Kit de Integração de H3SA - TCG 5.4 – STOP card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pt" b="1" i="0" u="none" baseline="0"/>
              <a:t>Objetivos do módulo</a:t>
            </a:r>
            <a:endParaRPr lang="pt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844675"/>
            <a:ext cx="8362950" cy="3456533"/>
          </a:xfrm>
        </p:spPr>
        <p:txBody>
          <a:bodyPr/>
          <a:lstStyle/>
          <a:p>
            <a:pPr marL="0" indent="0" algn="just" rtl="0" eaLnBrk="1" hangingPunct="1">
              <a:buFont typeface="Lucida Grande" charset="0"/>
              <a:buNone/>
            </a:pPr>
            <a:r>
              <a:rPr lang="pt" b="0" i="0" u="none" baseline="0">
                <a:cs typeface="Arial" charset="0"/>
              </a:rPr>
              <a:t>No final deste módulo:</a:t>
            </a:r>
          </a:p>
          <a:p>
            <a:pPr marL="0" indent="0" algn="just" rtl="0" eaLnBrk="1" hangingPunct="1">
              <a:buFont typeface="Lucida Grande" charset="0"/>
              <a:buNone/>
            </a:pPr>
            <a:endParaRPr lang="pt" altLang="fr-FR" dirty="0">
              <a:cs typeface="Arial" charset="0"/>
            </a:endParaRPr>
          </a:p>
          <a:p>
            <a:pPr algn="just" rtl="0"/>
            <a:r>
              <a:rPr lang="pt" b="0" i="0" u="none" baseline="0">
                <a:cs typeface="Arial" charset="0"/>
              </a:rPr>
              <a:t>Terá compreendido o sentido da utilização do Stop Card.</a:t>
            </a:r>
          </a:p>
          <a:p>
            <a:pPr algn="just" rtl="0"/>
            <a:endParaRPr lang="pt" altLang="fr-FR" dirty="0" smtClean="0">
              <a:cs typeface="Arial" charset="0"/>
            </a:endParaRPr>
          </a:p>
          <a:p>
            <a:pPr algn="just" rtl="0"/>
            <a:r>
              <a:rPr lang="pt" b="0" i="0" u="none" baseline="0">
                <a:cs typeface="Arial" charset="0"/>
              </a:rPr>
              <a:t>Saberá utilizar o Stop Card em situações simples.</a:t>
            </a:r>
          </a:p>
          <a:p>
            <a:pPr algn="just" rtl="0"/>
            <a:endParaRPr lang="pt" altLang="fr-FR" dirty="0" smtClean="0">
              <a:cs typeface="Arial" charset="0"/>
            </a:endParaRPr>
          </a:p>
          <a:p>
            <a:pPr algn="just" rtl="0"/>
            <a:r>
              <a:rPr lang="pt" b="0" i="0" u="none" baseline="0">
                <a:cs typeface="Arial" charset="0"/>
              </a:rPr>
              <a:t>Saberá que não existem sanções para casos de má utilização.</a:t>
            </a:r>
          </a:p>
        </p:txBody>
      </p:sp>
      <p:sp>
        <p:nvSpPr>
          <p:cNvPr id="1536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895B3781-AAF4-2F46-A557-B14342AA363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b="0" i="0" u="none" baseline="0"/>
              <a:t>Kit de Integração de H3SA - TCG 5.4 – STOP card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pt" b="1" i="0" u="none" baseline="0"/>
              <a:t>O stop card, PARA QUÊ?</a:t>
            </a:r>
            <a:endParaRPr lang="pt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484313"/>
            <a:ext cx="8218488" cy="3240087"/>
          </a:xfrm>
        </p:spPr>
        <p:txBody>
          <a:bodyPr/>
          <a:lstStyle/>
          <a:p>
            <a:pPr marL="0" indent="0" algn="just" rtl="0">
              <a:buFont typeface="Lucida Grande" charset="0"/>
              <a:buNone/>
            </a:pPr>
            <a:r>
              <a:rPr lang="pt" b="1" i="0" u="none" baseline="0">
                <a:cs typeface="Arial" charset="0"/>
              </a:rPr>
              <a:t>Dar a cada um os meios necessários para intervir e motivar a fazê-lo para progredir em termos de segurança</a:t>
            </a:r>
          </a:p>
          <a:p>
            <a:pPr marL="0" indent="0" algn="just" rtl="0">
              <a:buFont typeface="Lucida Grande" charset="0"/>
              <a:buNone/>
            </a:pPr>
            <a:endParaRPr lang="pt" altLang="fr-FR" b="1" dirty="0">
              <a:cs typeface="Arial" charset="0"/>
            </a:endParaRPr>
          </a:p>
          <a:p>
            <a:pPr algn="just" rtl="0"/>
            <a:r>
              <a:rPr lang="pt" b="0" i="0" u="none" baseline="0">
                <a:cs typeface="Arial" charset="0"/>
              </a:rPr>
              <a:t>Todos os acidentes podem ser evitáveis. Estes passam por uma vigilância partilhada, por nós mesmos, os nossos colegas mas também por aqueles que nos rodeiam.</a:t>
            </a:r>
          </a:p>
          <a:p>
            <a:pPr algn="just" rtl="0"/>
            <a:endParaRPr lang="pt" altLang="fr-FR" dirty="0">
              <a:cs typeface="Arial" charset="0"/>
            </a:endParaRPr>
          </a:p>
          <a:p>
            <a:pPr algn="just" rtl="0"/>
            <a:r>
              <a:rPr lang="pt" b="0" i="0" u="none" baseline="0">
                <a:cs typeface="Arial" charset="0"/>
              </a:rPr>
              <a:t>O Stop Card, comum a todas as entidades do Grupo, permite que o conjunto de intervenientes da empresa, colaboradores da Total e intervenientes contratados atuem. 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43DC1C17-26EA-5542-8045-2196B8FDABE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b="0" i="0" u="none" baseline="0"/>
              <a:t>Kit de Integração de H3SA - TCG 5.4 – STOP card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Antes do stop card</a:t>
            </a:r>
            <a:endParaRPr lang="pt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/>
              <a:pPr/>
              <a:t>4</a:t>
            </a:fld>
            <a:endParaRPr lang="pt"/>
          </a:p>
        </p:txBody>
      </p:sp>
      <p:pic>
        <p:nvPicPr>
          <p:cNvPr id="9" name="Image 8" descr="CCM0123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947866"/>
            <a:ext cx="837634" cy="1988840"/>
          </a:xfrm>
          <a:prstGeom prst="rect">
            <a:avLst/>
          </a:prstGeom>
        </p:spPr>
      </p:pic>
      <p:pic>
        <p:nvPicPr>
          <p:cNvPr id="1026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5021" y="2060848"/>
            <a:ext cx="2420667" cy="4091882"/>
          </a:xfrm>
          <a:prstGeom prst="rect">
            <a:avLst/>
          </a:prstGeom>
          <a:noFill/>
        </p:spPr>
      </p:pic>
      <p:sp>
        <p:nvSpPr>
          <p:cNvPr id="11" name="Pensées 10"/>
          <p:cNvSpPr/>
          <p:nvPr/>
        </p:nvSpPr>
        <p:spPr>
          <a:xfrm>
            <a:off x="0" y="692696"/>
            <a:ext cx="7380312" cy="3255170"/>
          </a:xfrm>
          <a:prstGeom prst="cloudCallout">
            <a:avLst>
              <a:gd name="adj1" fmla="val -27496"/>
              <a:gd name="adj2" fmla="val 66481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pt" sz="2800" b="1" i="0" u="none" baseline="0">
                <a:solidFill>
                  <a:schemeClr val="tx1"/>
                </a:solidFill>
                <a:latin typeface="Arial Narrow" pitchFamily="34" charset="0"/>
              </a:rPr>
              <a:t>Não ouso intervir</a:t>
            </a:r>
          </a:p>
          <a:p>
            <a:pPr algn="ctr" rtl="0">
              <a:spcAft>
                <a:spcPts val="600"/>
              </a:spcAft>
            </a:pPr>
            <a:r>
              <a:rPr lang="pt" sz="2800" b="1" i="0" u="none" baseline="0">
                <a:solidFill>
                  <a:schemeClr val="tx1"/>
                </a:solidFill>
                <a:latin typeface="Arial Narrow" pitchFamily="34" charset="0"/>
              </a:rPr>
              <a:t>Não conheço este tipo</a:t>
            </a:r>
          </a:p>
          <a:p>
            <a:pPr algn="ctr" rtl="0">
              <a:spcAft>
                <a:spcPts val="600"/>
              </a:spcAft>
            </a:pPr>
            <a:r>
              <a:rPr lang="pt" sz="2800" b="1" i="0" u="none" baseline="0">
                <a:solidFill>
                  <a:schemeClr val="tx1"/>
                </a:solidFill>
                <a:latin typeface="Arial Narrow" pitchFamily="34" charset="0"/>
              </a:rPr>
              <a:t>Não sou o ordenante</a:t>
            </a:r>
          </a:p>
          <a:p>
            <a:pPr algn="ctr" rtl="0">
              <a:spcAft>
                <a:spcPts val="600"/>
              </a:spcAft>
            </a:pPr>
            <a:r>
              <a:rPr lang="pt" sz="2800" b="1" i="0" u="none" baseline="0">
                <a:solidFill>
                  <a:schemeClr val="tx1"/>
                </a:solidFill>
                <a:latin typeface="Arial Narrow" pitchFamily="34" charset="0"/>
              </a:rPr>
              <a:t>Tenho o direito?</a:t>
            </a:r>
          </a:p>
          <a:p>
            <a:pPr algn="ctr" rtl="0">
              <a:spcAft>
                <a:spcPts val="600"/>
              </a:spcAft>
            </a:pPr>
            <a:r>
              <a:rPr lang="pt" sz="2800" b="1" i="0" u="none" baseline="0">
                <a:solidFill>
                  <a:schemeClr val="tx1"/>
                </a:solidFill>
                <a:latin typeface="Arial Narrow" pitchFamily="34" charset="0"/>
              </a:rPr>
              <a:t>E se eu me engano?</a:t>
            </a:r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sz="900" b="0" i="0" u="none" baseline="0"/>
              <a:t>Kit de Integração de H3SA - TCG 5.4 – STOP card – V2</a:t>
            </a:r>
            <a:endParaRPr lang="pt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Depois do stop card</a:t>
            </a:r>
            <a:endParaRPr lang="pt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/>
              <a:pPr/>
              <a:t>5</a:t>
            </a:fld>
            <a:endParaRPr lang="pt"/>
          </a:p>
        </p:txBody>
      </p:sp>
      <p:pic>
        <p:nvPicPr>
          <p:cNvPr id="18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3284984"/>
            <a:ext cx="1653897" cy="2795738"/>
          </a:xfrm>
          <a:prstGeom prst="rect">
            <a:avLst/>
          </a:prstGeom>
          <a:noFill/>
        </p:spPr>
      </p:pic>
      <p:pic>
        <p:nvPicPr>
          <p:cNvPr id="19" name="Image 18" descr="CCM0123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820" y="4046939"/>
            <a:ext cx="1984380" cy="20330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8" y="1124744"/>
            <a:ext cx="3168352" cy="1292731"/>
          </a:xfrm>
          <a:prstGeom prst="wedgeRectCallout">
            <a:avLst>
              <a:gd name="adj1" fmla="val 49020"/>
              <a:gd name="adj2" fmla="val 190562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pt" b="0" i="0" u="none" baseline="0">
                <a:solidFill>
                  <a:schemeClr val="tx1"/>
                </a:solidFill>
              </a:rPr>
              <a:t>STOP</a:t>
            </a:r>
            <a:endParaRPr lang="pt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3801" y="1236169"/>
            <a:ext cx="2943505" cy="107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9192" y="1556792"/>
            <a:ext cx="1803208" cy="28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sz="900" b="0" i="0" u="none" baseline="0"/>
              <a:t>Kit de Integração de H3SA - TCG 5.4 – STOP card – V2</a:t>
            </a:r>
            <a:endParaRPr lang="pt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pt" sz="2000" b="1" i="0" u="none" cap="none" baseline="0">
                <a:cs typeface="Arial" charset="0"/>
              </a:rPr>
              <a:t>O QUE É UM STOP CARD?</a:t>
            </a:r>
            <a:endParaRPr lang="pt" altLang="fr-FR" cap="none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pt" b="0" i="0" u="none" baseline="0">
                <a:cs typeface="Arial" charset="0"/>
              </a:rPr>
              <a:t>Um </a:t>
            </a:r>
            <a:r>
              <a:rPr lang="pt" b="1" i="0" u="none" baseline="0">
                <a:cs typeface="Arial" charset="0"/>
              </a:rPr>
              <a:t>dispositivo para todos </a:t>
            </a:r>
            <a:r>
              <a:rPr lang="pt" b="0" i="0" u="none" baseline="0">
                <a:cs typeface="Arial" charset="0"/>
              </a:rPr>
              <a:t>os colaboradores da Total e empresas contratadas </a:t>
            </a:r>
            <a:r>
              <a:rPr lang="pt" b="1" i="0" u="none" baseline="0">
                <a:cs typeface="Arial" charset="0"/>
              </a:rPr>
              <a:t>autorizadas para intervir e parar um trabalho em curso</a:t>
            </a:r>
            <a:r>
              <a:rPr lang="pt" b="0" i="0" u="none" baseline="0">
                <a:cs typeface="Arial" charset="0"/>
              </a:rPr>
              <a:t> em caso de perceção de ações ou de situações de risco, ou suscetíveis de evoluir para um acidente</a:t>
            </a:r>
          </a:p>
          <a:p>
            <a:pPr algn="just" rtl="0"/>
            <a:r>
              <a:rPr lang="pt" b="1" i="0" u="none" baseline="0">
                <a:cs typeface="Arial" charset="0"/>
              </a:rPr>
              <a:t>Com uma garantia de ausência de sanções</a:t>
            </a:r>
            <a:r>
              <a:rPr lang="pt" b="0" i="0" u="none" baseline="0">
                <a:cs typeface="Arial" charset="0"/>
              </a:rPr>
              <a:t>, da parte da gestão da Total e das empresas contratadas, mesmo em caso de intervenções indevidas.</a:t>
            </a:r>
            <a:endParaRPr lang="pt" altLang="fr-FR" dirty="0">
              <a:cs typeface="Arial" charset="0"/>
            </a:endParaRPr>
          </a:p>
          <a:p>
            <a:endParaRPr lang="pt" altLang="fr-FR" dirty="0">
              <a:cs typeface="Arial" charset="0"/>
            </a:endParaRPr>
          </a:p>
          <a:p>
            <a:endParaRPr lang="pt" altLang="fr-FR" dirty="0">
              <a:cs typeface="Arial" charset="0"/>
            </a:endParaRPr>
          </a:p>
          <a:p>
            <a:pPr algn="l" rtl="0">
              <a:buFont typeface="Lucida Grande" charset="0"/>
              <a:buNone/>
            </a:pPr>
            <a:r>
              <a:rPr lang="pt" b="0" i="0" u="none" baseline="0">
                <a:solidFill>
                  <a:srgbClr val="A90025"/>
                </a:solidFill>
                <a:cs typeface="Arial" charset="0"/>
              </a:rPr>
              <a:t>Um cartão materializa o dispositivo </a:t>
            </a:r>
          </a:p>
          <a:p>
            <a:pPr lvl="1" algn="l" rtl="0">
              <a:buFont typeface="Arial" charset="0"/>
              <a:buChar char="•"/>
            </a:pPr>
            <a:r>
              <a:rPr lang="pt" b="0" i="0" u="none" baseline="0">
                <a:cs typeface="Arial" charset="0"/>
              </a:rPr>
              <a:t>assinado pelo diretor da vossa entidade, </a:t>
            </a:r>
            <a:r>
              <a:rPr lang="pt">
                <a:cs typeface="Arial" charset="0"/>
              </a:rPr>
              <a:t/>
            </a:r>
            <a:br>
              <a:rPr lang="pt">
                <a:cs typeface="Arial" charset="0"/>
              </a:rPr>
            </a:br>
            <a:r>
              <a:rPr lang="pt" b="0" i="0" u="none" baseline="0">
                <a:cs typeface="Arial" charset="0"/>
              </a:rPr>
              <a:t>coassinado pela gestão dos </a:t>
            </a:r>
            <a:r>
              <a:rPr lang="pt">
                <a:cs typeface="Arial" charset="0"/>
              </a:rPr>
              <a:t/>
            </a:r>
            <a:br>
              <a:rPr lang="pt">
                <a:cs typeface="Arial" charset="0"/>
              </a:rPr>
            </a:br>
            <a:r>
              <a:rPr lang="pt" b="0" i="0" u="none" baseline="0">
                <a:cs typeface="Arial" charset="0"/>
              </a:rPr>
              <a:t>contratantes para os seus colaboradores.</a:t>
            </a:r>
            <a:endParaRPr lang="pt" altLang="fr-FR" dirty="0">
              <a:cs typeface="Arial" charset="0"/>
            </a:endParaRPr>
          </a:p>
          <a:p>
            <a:pPr lvl="1" algn="l" rtl="0">
              <a:buFont typeface="Arial" charset="0"/>
              <a:buChar char="•"/>
            </a:pPr>
            <a:r>
              <a:rPr lang="pt" b="0" i="0" u="none" baseline="0">
                <a:cs typeface="Arial" charset="0"/>
              </a:rPr>
              <a:t>entregue pela vossa hierarquia.</a:t>
            </a:r>
            <a:endParaRPr lang="pt" altLang="fr-FR" dirty="0">
              <a:cs typeface="Arial" charset="0"/>
            </a:endParaRPr>
          </a:p>
          <a:p>
            <a:endParaRPr lang="pt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C2E6B3F0-2232-1546-BAC2-77787ACE731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6" descr="STOP CARD RECTO FR 1 SIGNA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5303838" y="3578343"/>
            <a:ext cx="14589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sz="1200" b="0" i="0" u="none" baseline="0"/>
              <a:t>Kit de Integração de H3SE - TCG 5.4 – STOP card – V1</a:t>
            </a:r>
            <a:endParaRPr lang="pt" altLang="fr-FR" sz="1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4221">
            <a:off x="6979690" y="3558541"/>
            <a:ext cx="1466058" cy="23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pt" b="1" i="0" u="none" baseline="0"/>
              <a:t>Como intervir?</a:t>
            </a:r>
            <a:endParaRPr lang="pt" dirty="0"/>
          </a:p>
        </p:txBody>
      </p:sp>
      <p:sp>
        <p:nvSpPr>
          <p:cNvPr id="1843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836613"/>
            <a:ext cx="8218488" cy="5040312"/>
          </a:xfrm>
        </p:spPr>
        <p:txBody>
          <a:bodyPr/>
          <a:lstStyle/>
          <a:p>
            <a:pPr marL="0" indent="0" algn="ctr" rtl="0">
              <a:buFont typeface="Lucida Grande" charset="0"/>
              <a:buNone/>
            </a:pPr>
            <a:r>
              <a:rPr lang="pt" sz="1800" b="1" i="0" u="none" baseline="0">
                <a:solidFill>
                  <a:srgbClr val="A90025"/>
                </a:solidFill>
                <a:cs typeface="Arial" charset="0"/>
              </a:rPr>
              <a:t>Uma ação ou uma situação que lhe pareça perigosa para uma ou mais pessoas, para uma instalação ou para o ambiente</a:t>
            </a:r>
          </a:p>
          <a:p>
            <a:pPr marL="0" indent="0" algn="l" rtl="0">
              <a:buFont typeface="Lucida Grande" charset="0"/>
              <a:buNone/>
            </a:pPr>
            <a:endParaRPr lang="pt" altLang="fr-FR" sz="1600" dirty="0">
              <a:solidFill>
                <a:srgbClr val="A90025"/>
              </a:solidFill>
              <a:cs typeface="Arial" charset="0"/>
            </a:endParaRPr>
          </a:p>
          <a:p>
            <a:pPr marL="457200" indent="-457200" algn="just" rtl="0">
              <a:buFont typeface="+mj-lt"/>
              <a:buAutoNum type="arabicPeriod"/>
            </a:pPr>
            <a:r>
              <a:rPr lang="pt" b="1" i="0" u="none" baseline="0">
                <a:cs typeface="Arial" charset="0"/>
              </a:rPr>
              <a:t>Inicie</a:t>
            </a:r>
            <a:r>
              <a:rPr lang="pt" b="0" i="0" u="none" baseline="0">
                <a:cs typeface="Arial" charset="0"/>
              </a:rPr>
              <a:t> uma discussão com os seus colegas envolvidos </a:t>
            </a:r>
            <a:r>
              <a:rPr lang="pt">
                <a:cs typeface="Arial" charset="0"/>
              </a:rPr>
              <a:t/>
            </a:r>
            <a:br>
              <a:rPr lang="pt">
                <a:cs typeface="Arial" charset="0"/>
              </a:rPr>
            </a:br>
            <a:r>
              <a:rPr lang="pt" b="0" i="0" u="none" baseline="0">
                <a:cs typeface="Arial" charset="0"/>
              </a:rPr>
              <a:t>(intervenientes e supervisores) para resolver o problema </a:t>
            </a:r>
            <a:r>
              <a:rPr lang="pt">
                <a:cs typeface="Arial" charset="0"/>
              </a:rPr>
              <a:t/>
            </a:r>
            <a:br>
              <a:rPr lang="pt">
                <a:cs typeface="Arial" charset="0"/>
              </a:rPr>
            </a:br>
            <a:r>
              <a:rPr lang="pt" b="0" i="0" u="none" baseline="0">
                <a:cs typeface="Arial" charset="0"/>
              </a:rPr>
              <a:t>antes do retorno ao trabalho em curso</a:t>
            </a:r>
          </a:p>
          <a:p>
            <a:pPr lvl="1" algn="l" rtl="0"/>
            <a:r>
              <a:rPr lang="pt" b="0" i="0" u="none" baseline="0">
                <a:cs typeface="Arial" charset="0"/>
              </a:rPr>
              <a:t>colocando uma simples questão para se assegurar da </a:t>
            </a:r>
            <a:r>
              <a:rPr lang="pt">
                <a:cs typeface="Arial" charset="0"/>
              </a:rPr>
              <a:t/>
            </a:r>
            <a:br>
              <a:rPr lang="pt">
                <a:cs typeface="Arial" charset="0"/>
              </a:rPr>
            </a:br>
            <a:r>
              <a:rPr lang="pt" b="0" i="0" u="none" baseline="0">
                <a:cs typeface="Arial" charset="0"/>
              </a:rPr>
              <a:t>ausência de risco</a:t>
            </a:r>
          </a:p>
          <a:p>
            <a:pPr lvl="1" algn="l" rtl="0"/>
            <a:r>
              <a:rPr lang="pt" b="0" i="0" u="none" baseline="0">
                <a:cs typeface="Arial" charset="0"/>
              </a:rPr>
              <a:t>Se o problema não for imediatamente resolvido, o trabalho </a:t>
            </a:r>
            <a:r>
              <a:rPr lang="pt">
                <a:cs typeface="Arial" charset="0"/>
              </a:rPr>
              <a:t/>
            </a:r>
            <a:br>
              <a:rPr lang="pt">
                <a:cs typeface="Arial" charset="0"/>
              </a:rPr>
            </a:br>
            <a:r>
              <a:rPr lang="pt" b="0" i="0" u="none" baseline="0">
                <a:cs typeface="Arial" charset="0"/>
              </a:rPr>
              <a:t>fica suspenso até que existam medidas adaptadas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pt" b="1" i="0" u="none" baseline="0">
                <a:cs typeface="Arial" charset="0"/>
              </a:rPr>
              <a:t>Intervenha </a:t>
            </a:r>
            <a:r>
              <a:rPr lang="pt" b="0" i="0" u="none" baseline="0">
                <a:cs typeface="Arial" charset="0"/>
              </a:rPr>
              <a:t>com o Stop Card se necessário</a:t>
            </a:r>
            <a:endParaRPr lang="pt" altLang="fr-FR" dirty="0">
              <a:cs typeface="Arial" charset="0"/>
            </a:endParaRPr>
          </a:p>
          <a:p>
            <a:pPr lvl="1" algn="l" rtl="0"/>
            <a:r>
              <a:rPr lang="pt" b="0" i="0" u="none" baseline="0">
                <a:cs typeface="Arial" charset="0"/>
              </a:rPr>
              <a:t>suspendendo o trabalho em curso, caso a situação o indique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pt" b="1" i="0" u="none" baseline="0">
                <a:cs typeface="Arial" charset="0"/>
              </a:rPr>
              <a:t>Partilhe</a:t>
            </a:r>
            <a:r>
              <a:rPr lang="pt" b="0" i="0" u="none" baseline="0">
                <a:cs typeface="Arial" charset="0"/>
              </a:rPr>
              <a:t>/contribua para a partilha de informação para o acompanhamento da vossa entidade</a:t>
            </a:r>
          </a:p>
          <a:p>
            <a:pPr marL="0" indent="0" algn="l" rtl="0">
              <a:buFont typeface="Arial" charset="0"/>
              <a:buAutoNum type="arabicPeriod"/>
            </a:pPr>
            <a:endParaRPr lang="pt" altLang="fr-FR" sz="300" dirty="0">
              <a:cs typeface="Arial" charset="0"/>
            </a:endParaRPr>
          </a:p>
          <a:p>
            <a:pPr lvl="1" algn="l" rtl="0">
              <a:buFont typeface="LucidaGrande" charset="0"/>
              <a:buChar char="✓"/>
            </a:pPr>
            <a:r>
              <a:rPr lang="pt" b="0" i="1" u="none" baseline="0">
                <a:solidFill>
                  <a:srgbClr val="A90025"/>
                </a:solidFill>
                <a:cs typeface="Arial" charset="0"/>
              </a:rPr>
              <a:t> Porquê</a:t>
            </a:r>
            <a:r>
              <a:rPr lang="pt" b="0" i="1" u="none" baseline="0">
                <a:cs typeface="Arial" charset="0"/>
              </a:rPr>
              <a:t>: identificar caminhos de progresso e facilitar a partilha de experiências</a:t>
            </a:r>
          </a:p>
        </p:txBody>
      </p:sp>
      <p:sp>
        <p:nvSpPr>
          <p:cNvPr id="18435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109D8647-4712-C947-8188-8CBF050F722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b="0" i="0" u="none" baseline="0"/>
              <a:t>Kit de Integração de H3SA - TCG 5.4 – STOP card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pt" b="1" i="0" u="none" baseline="0"/>
              <a:t>Qual a função de cada um?</a:t>
            </a:r>
            <a:endParaRPr lang="pt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916E2F1A-96D5-F24A-A07E-166E4F26321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9459" name="Groupe 22"/>
          <p:cNvGrpSpPr>
            <a:grpSpLocks/>
          </p:cNvGrpSpPr>
          <p:nvPr/>
        </p:nvGrpSpPr>
        <p:grpSpPr bwMode="auto">
          <a:xfrm>
            <a:off x="395288" y="2012950"/>
            <a:ext cx="2700337" cy="2516188"/>
            <a:chOff x="454023" y="1860851"/>
            <a:chExt cx="2700000" cy="2499157"/>
          </a:xfrm>
        </p:grpSpPr>
        <p:sp>
          <p:nvSpPr>
            <p:cNvPr id="8" name="ZoneTexte 7"/>
            <p:cNvSpPr txBox="1"/>
            <p:nvPr/>
          </p:nvSpPr>
          <p:spPr>
            <a:xfrm>
              <a:off x="454023" y="1860851"/>
              <a:ext cx="2506349" cy="578670"/>
            </a:xfrm>
            <a:prstGeom prst="flowChartAlternateProcess">
              <a:avLst/>
            </a:prstGeom>
            <a:solidFill>
              <a:schemeClr val="accent3">
                <a:lumMod val="5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lang="pt" sz="1400" b="1" i="0" u="none" baseline="0">
                  <a:solidFill>
                    <a:schemeClr val="bg1"/>
                  </a:solidFill>
                </a:rPr>
                <a:t>Todos os colaboradores</a:t>
              </a:r>
            </a:p>
            <a:p>
              <a:pPr algn="ctr" rtl="0"/>
              <a:endParaRPr lang="pt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454023" y="2395371"/>
              <a:ext cx="2700000" cy="196463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marL="82550" indent="-82550" algn="l" rtl="0">
                <a:buFont typeface="Arial" charset="0"/>
                <a:buAutoNum type="arabicPeriod"/>
              </a:pPr>
              <a:r>
                <a:rPr lang="pt" sz="1300" b="1" i="0" u="none" baseline="0" dirty="0"/>
                <a:t>Identificam</a:t>
              </a:r>
              <a:r>
                <a:rPr lang="pt" sz="1300" b="0" i="0" u="none" baseline="0" dirty="0"/>
                <a:t> o perigo </a:t>
              </a:r>
              <a:r>
                <a:rPr lang="pt" sz="1300" b="1" i="0" u="none" baseline="0" dirty="0"/>
                <a:t>e alerta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lang="pt" sz="1300" b="1" i="0" u="none" baseline="0" dirty="0"/>
                <a:t>Suspendem/fazem suspender</a:t>
              </a:r>
              <a:r>
                <a:rPr lang="pt" sz="1300" b="0" i="0" u="none" baseline="0" dirty="0"/>
                <a:t> o trabalho</a:t>
              </a:r>
            </a:p>
            <a:p>
              <a:pPr marL="82550" indent="-82550" algn="l" rtl="0">
                <a:buFont typeface="Arial" charset="0"/>
                <a:buAutoNum type="arabicPeriod" startAt="2"/>
              </a:pPr>
              <a:r>
                <a:rPr lang="pt" sz="1300" b="1" i="0" u="none" baseline="0" dirty="0"/>
                <a:t>Participam</a:t>
              </a:r>
              <a:r>
                <a:rPr lang="pt" sz="1300" b="0" i="0" u="none" baseline="0" dirty="0"/>
                <a:t> na iniciativa de análise dos riscos percetíveis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lang="pt" sz="1300" b="1" i="0" u="none" baseline="0" dirty="0"/>
                <a:t>Contribuem</a:t>
              </a:r>
              <a:r>
                <a:rPr lang="pt" sz="1300" b="0" i="0" u="none" baseline="0" dirty="0"/>
                <a:t> para a resolução do problema, se estiverem diretamente afetados</a:t>
              </a:r>
            </a:p>
          </p:txBody>
        </p:sp>
      </p:grpSp>
      <p:grpSp>
        <p:nvGrpSpPr>
          <p:cNvPr id="19460" name="Groupe 21"/>
          <p:cNvGrpSpPr>
            <a:grpSpLocks/>
          </p:cNvGrpSpPr>
          <p:nvPr/>
        </p:nvGrpSpPr>
        <p:grpSpPr bwMode="auto">
          <a:xfrm>
            <a:off x="3236913" y="2014538"/>
            <a:ext cx="2700337" cy="2514600"/>
            <a:chOff x="3287087" y="2885145"/>
            <a:chExt cx="2699376" cy="2513954"/>
          </a:xfrm>
        </p:grpSpPr>
        <p:sp>
          <p:nvSpPr>
            <p:cNvPr id="11" name="ZoneTexte 10"/>
            <p:cNvSpPr txBox="1"/>
            <p:nvPr/>
          </p:nvSpPr>
          <p:spPr>
            <a:xfrm>
              <a:off x="3571208" y="2885145"/>
              <a:ext cx="1967681" cy="817035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lang="pt" sz="1400" b="1" i="0" u="none" baseline="0" dirty="0">
                  <a:solidFill>
                    <a:schemeClr val="bg1"/>
                  </a:solidFill>
                </a:rPr>
                <a:t>Supervisionamento </a:t>
              </a:r>
              <a:endParaRPr lang="pt" sz="1400" b="1" i="0" u="none" baseline="0" dirty="0" smtClean="0">
                <a:solidFill>
                  <a:schemeClr val="bg1"/>
                </a:solidFill>
              </a:endParaRPr>
            </a:p>
            <a:p>
              <a:pPr algn="ctr" rtl="0"/>
              <a:r>
                <a:rPr lang="pt" sz="1400" b="1" i="0" u="none" baseline="0" dirty="0" smtClean="0">
                  <a:solidFill>
                    <a:schemeClr val="bg1"/>
                  </a:solidFill>
                </a:rPr>
                <a:t>intermédio</a:t>
              </a:r>
              <a:endParaRPr lang="pt" sz="1400" b="1" i="0" u="none" baseline="0" dirty="0">
                <a:solidFill>
                  <a:schemeClr val="bg1"/>
                </a:solidFill>
              </a:endParaRPr>
            </a:p>
            <a:p>
              <a:pPr algn="ctr" rtl="0"/>
              <a:endParaRPr lang="pt" alt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287087" y="3424756"/>
              <a:ext cx="2699376" cy="19743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lang="pt" sz="1300" b="1" i="0" u="none" baseline="0"/>
                <a:t>Coordenam </a:t>
              </a:r>
              <a:r>
                <a:rPr lang="pt" sz="1300" b="0" i="0" u="none" baseline="0"/>
                <a:t>a resolução do problema</a:t>
              </a:r>
            </a:p>
            <a:p>
              <a:pPr algn="l" rtl="0">
                <a:buFont typeface="Arial" charset="0"/>
                <a:buAutoNum type="arabicPeriod"/>
              </a:pPr>
              <a:r>
                <a:rPr lang="pt" sz="1300" b="1" i="0" u="none" baseline="0"/>
                <a:t>Apontam modificações</a:t>
              </a:r>
              <a:r>
                <a:rPr lang="pt" sz="1300" b="0" i="0" u="none" baseline="0"/>
                <a:t> na maneira de trabalhar, se necessário</a:t>
              </a:r>
            </a:p>
            <a:p>
              <a:endParaRPr lang="pt" altLang="fr-FR" sz="1300"/>
            </a:p>
            <a:p>
              <a:endParaRPr lang="pt" altLang="fr-FR" sz="1300"/>
            </a:p>
            <a:p>
              <a:endParaRPr lang="pt" altLang="fr-FR" sz="1300"/>
            </a:p>
          </p:txBody>
        </p:sp>
      </p:grpSp>
      <p:grpSp>
        <p:nvGrpSpPr>
          <p:cNvPr id="19461" name="Groupe 20"/>
          <p:cNvGrpSpPr>
            <a:grpSpLocks/>
          </p:cNvGrpSpPr>
          <p:nvPr/>
        </p:nvGrpSpPr>
        <p:grpSpPr bwMode="auto">
          <a:xfrm>
            <a:off x="6061075" y="2014538"/>
            <a:ext cx="2701925" cy="2514600"/>
            <a:chOff x="6111156" y="3610199"/>
            <a:chExt cx="2700844" cy="2565909"/>
          </a:xfrm>
        </p:grpSpPr>
        <p:sp>
          <p:nvSpPr>
            <p:cNvPr id="14" name="ZoneTexte 13"/>
            <p:cNvSpPr txBox="1"/>
            <p:nvPr/>
          </p:nvSpPr>
          <p:spPr>
            <a:xfrm>
              <a:off x="6111156" y="3610199"/>
              <a:ext cx="2451707" cy="590694"/>
            </a:xfrm>
            <a:prstGeom prst="roundRect">
              <a:avLst/>
            </a:prstGeom>
            <a:solidFill>
              <a:schemeClr val="accent3"/>
            </a:solidFill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lang="pt" sz="1400" b="1" i="0" u="none" baseline="0">
                  <a:solidFill>
                    <a:schemeClr val="bg1"/>
                  </a:solidFill>
                </a:rPr>
                <a:t>Entidade gerente     </a:t>
              </a:r>
            </a:p>
            <a:p>
              <a:pPr algn="ctr" rtl="0"/>
              <a:endParaRPr lang="pt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112743" y="4143143"/>
              <a:ext cx="2699257" cy="203296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lang="pt" sz="1300" b="1" i="0" u="none" baseline="0">
                  <a:solidFill>
                    <a:schemeClr val="tx1"/>
                  </a:solidFill>
                </a:rPr>
                <a:t>Garante</a:t>
              </a:r>
              <a:r>
                <a:rPr lang="pt" sz="1300" b="0" i="0" u="none" baseline="0">
                  <a:solidFill>
                    <a:schemeClr val="tx1"/>
                  </a:solidFill>
                </a:rPr>
                <a:t> a ausência de sanções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lang="pt" sz="1300" b="1" i="0" u="none" baseline="0">
                  <a:solidFill>
                    <a:schemeClr val="tx1"/>
                  </a:solidFill>
                </a:rPr>
                <a:t>Arbitra</a:t>
              </a:r>
              <a:r>
                <a:rPr lang="pt" sz="1300" b="0" i="0" u="none" baseline="0">
                  <a:solidFill>
                    <a:schemeClr val="tx1"/>
                  </a:solidFill>
                </a:rPr>
                <a:t> se o problema não foi possível resolver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lang="pt" sz="1300" b="1" i="0" u="none" baseline="0">
                  <a:solidFill>
                    <a:schemeClr val="tx1"/>
                  </a:solidFill>
                </a:rPr>
                <a:t>Monta um dispositivo </a:t>
              </a:r>
              <a:r>
                <a:rPr lang="pt" sz="1300" b="0" i="0" u="none" baseline="0">
                  <a:solidFill>
                    <a:schemeClr val="tx1"/>
                  </a:solidFill>
                </a:rPr>
                <a:t>para registar as utilizações de Stop Card</a:t>
              </a:r>
            </a:p>
            <a:p>
              <a:pPr marL="354013" indent="-354013" algn="l" rtl="0">
                <a:defRPr/>
              </a:pPr>
              <a:r>
                <a:rPr lang="pt" sz="1300" b="0" i="0" u="none" baseline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9462" name="ZoneTexte 15"/>
          <p:cNvSpPr txBox="1">
            <a:spLocks noChangeArrowheads="1"/>
          </p:cNvSpPr>
          <p:nvPr/>
        </p:nvSpPr>
        <p:spPr bwMode="auto">
          <a:xfrm>
            <a:off x="457200" y="140176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b="0" i="0" u="none" baseline="0"/>
              <a:t>O modo de funcionamento é partilhado entre o grupo e os intervenientes: </a:t>
            </a:r>
            <a:endParaRPr lang="pt" altLang="fr-FR" dirty="0"/>
          </a:p>
        </p:txBody>
      </p:sp>
      <p:sp>
        <p:nvSpPr>
          <p:cNvPr id="1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b="0" i="0" u="none" baseline="0"/>
              <a:t>Kit de Integração de H3SA - TCG 5.4 – STOP card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pt" b="1" i="0" u="none" baseline="0"/>
              <a:t>O stop card em 3 perguntas</a:t>
            </a:r>
            <a:endParaRPr lang="pt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pt" b="0" i="0" u="none" baseline="0">
                <a:cs typeface="Arial" charset="0"/>
              </a:rPr>
              <a:t>Monto andaimes e vejo um operador que colhe uma amostra de produto sem óculos de proteção. Posso intervir?</a:t>
            </a:r>
          </a:p>
          <a:p>
            <a:pPr algn="just" rtl="0"/>
            <a:endParaRPr lang="pt" altLang="fr-FR" dirty="0">
              <a:cs typeface="Arial" charset="0"/>
            </a:endParaRPr>
          </a:p>
          <a:p>
            <a:pPr algn="just" rtl="0"/>
            <a:endParaRPr lang="pt" altLang="fr-FR" dirty="0">
              <a:cs typeface="Arial" charset="0"/>
            </a:endParaRPr>
          </a:p>
          <a:p>
            <a:pPr algn="just" rtl="0"/>
            <a:r>
              <a:rPr lang="pt" b="0" i="0" u="none" baseline="0">
                <a:cs typeface="Arial" charset="0"/>
              </a:rPr>
              <a:t>Usei o STOP card mas a situação afinal não era perigosa. Vão-me censurar?</a:t>
            </a:r>
          </a:p>
          <a:p>
            <a:pPr algn="just" rtl="0"/>
            <a:endParaRPr lang="pt" altLang="fr-FR" dirty="0">
              <a:cs typeface="Arial" charset="0"/>
            </a:endParaRPr>
          </a:p>
          <a:p>
            <a:pPr algn="just" rtl="0"/>
            <a:endParaRPr lang="pt" altLang="fr-FR" dirty="0">
              <a:cs typeface="Arial" charset="0"/>
            </a:endParaRPr>
          </a:p>
          <a:p>
            <a:pPr algn="just" rtl="0"/>
            <a:r>
              <a:rPr lang="pt" b="0" i="0" u="none" baseline="0">
                <a:cs typeface="Arial" charset="0"/>
              </a:rPr>
              <a:t>Sou comprador, e ao ir buscar o meu escritório, vejo um interveniente a efetuar uma operação de esmerilagem sem a cobertura de proteção para evitar a projeção de faíscas. Posso intervir?</a:t>
            </a: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1FD33A1F-23D2-CA47-ABD0-B1339954066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pt" b="0" i="0" u="none" baseline="0"/>
              <a:t>Kit de Integração de H3SA - TCG 5.4 – STOP card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675</TotalTime>
  <Words>576</Words>
  <Application>Microsoft Office PowerPoint</Application>
  <PresentationFormat>Affichage à l'écran (4:3)</PresentationFormat>
  <Paragraphs>89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fr_total_modele_rouge_fonce</vt:lpstr>
      <vt:lpstr>Stop card</vt:lpstr>
      <vt:lpstr>Objetivos do módulo</vt:lpstr>
      <vt:lpstr>O stop card, PARA QUÊ?</vt:lpstr>
      <vt:lpstr>Antes do stop card</vt:lpstr>
      <vt:lpstr>Depois do stop card</vt:lpstr>
      <vt:lpstr>O QUE É UM STOP CARD?</vt:lpstr>
      <vt:lpstr>Como intervir?</vt:lpstr>
      <vt:lpstr>Qual a função de cada um?</vt:lpstr>
      <vt:lpstr>O stop card em 3 perguntas</vt:lpstr>
      <vt:lpstr>Présentation PowerPoint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63</cp:revision>
  <dcterms:created xsi:type="dcterms:W3CDTF">2015-09-07T13:13:13Z</dcterms:created>
  <dcterms:modified xsi:type="dcterms:W3CDTF">2017-06-09T17:33:09Z</dcterms:modified>
</cp:coreProperties>
</file>