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366" y="-39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15/06/2017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03D33FD0-5626-F147-AFD2-06F17FFF600E}" type="slidenum">
              <a:rPr/>
              <a:pPr/>
              <a:t>7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ru-RU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ru-RU" b="1" i="0" u="none" baseline="0">
                <a:ea typeface="+mj-ea"/>
              </a:rPr>
              <a:t>Стоп-карта</a:t>
            </a:r>
            <a:endParaRPr lang="ru-RU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l" rtl="0" eaLnBrk="1" hangingPunct="1"/>
            <a:r>
              <a:rPr lang="ru-RU" b="0" i="0" u="none" baseline="0">
                <a:cs typeface="Arial" charset="0"/>
              </a:rPr>
              <a:t>Общий пакет H3SE</a:t>
            </a:r>
          </a:p>
          <a:p>
            <a:pPr algn="l" rtl="0" eaLnBrk="1" hangingPunct="1"/>
            <a:r>
              <a:rPr lang="ru-RU" b="0" i="0" u="none" baseline="0">
                <a:cs typeface="Arial" charset="0"/>
              </a:rPr>
              <a:t>Модуль TCG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ru-RU" b="1" i="0" u="none" baseline="0"/>
              <a:t>Цели модуля</a:t>
            </a:r>
            <a:endParaRPr lang="ru-RU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rtl="0" eaLnBrk="1" hangingPunct="1">
              <a:buFont typeface="Lucida Grande" charset="0"/>
              <a:buNone/>
            </a:pPr>
            <a:r>
              <a:rPr lang="ru-RU" b="0" i="0" u="none" baseline="0">
                <a:cs typeface="Arial" charset="0"/>
              </a:rPr>
              <a:t>В конце модуля вы должны:</a:t>
            </a:r>
          </a:p>
          <a:p>
            <a:pPr marL="0" indent="0" algn="just" rtl="0" eaLnBrk="1" hangingPunct="1">
              <a:buFont typeface="Lucida Grande" charset="0"/>
              <a:buNone/>
            </a:pPr>
            <a:endParaRPr lang="ru-RU" altLang="fr-FR" dirty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Понимать смысл использования стоп-карты.</a:t>
            </a:r>
          </a:p>
          <a:p>
            <a:pPr algn="just" rtl="0"/>
            <a:endParaRPr lang="ru-RU" altLang="fr-FR" dirty="0" smtClean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Уметь пользоваться стоп-картой в простых ситуациях.</a:t>
            </a:r>
          </a:p>
          <a:p>
            <a:pPr algn="just" rtl="0"/>
            <a:endParaRPr lang="ru-RU" altLang="fr-FR" dirty="0" smtClean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Знать, что за неправильное использование санкции не применяются.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Стоп-карта, ДЛЯ ЧЕГО?</a:t>
            </a:r>
            <a:endParaRPr lang="ru-RU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lang="ru-RU" b="1" i="0" u="none" baseline="0">
                <a:cs typeface="Arial" charset="0"/>
              </a:rPr>
              <a:t>Дать каждому возможность вмешиваться при обнаружении нарушений, поощрять это делать с целью повышения уровня безопасности</a:t>
            </a:r>
          </a:p>
          <a:p>
            <a:pPr marL="0" indent="0" algn="just" rtl="0">
              <a:buFont typeface="Lucida Grande" charset="0"/>
              <a:buNone/>
            </a:pPr>
            <a:endParaRPr lang="ru-RU" altLang="fr-FR" b="1" dirty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Все происшествия можно избежать. Это включает, в частности, общую бдительность относительно нас самих, наших коллег, а также тех, кто нас окружает.</a:t>
            </a:r>
          </a:p>
          <a:p>
            <a:pPr algn="just" rtl="0"/>
            <a:endParaRPr lang="ru-RU" altLang="fr-FR" dirty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Стоп-карта является общей для всех предприятий Группы, и позволяет действовать всем лицам, связанным с деятельностью предприятия, сотрудникам Total и подрядчикам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До стоп-карты</a:t>
            </a: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4</a:t>
            </a:fld>
            <a:endParaRPr lang="ru-RU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ru-RU" sz="2800" b="1" i="0" u="none" baseline="0">
                <a:solidFill>
                  <a:schemeClr val="tx1"/>
                </a:solidFill>
                <a:latin typeface="Arial Narrow" pitchFamily="34" charset="0"/>
              </a:rPr>
              <a:t>Я не смею вмешиваться</a:t>
            </a:r>
          </a:p>
          <a:p>
            <a:pPr algn="ctr" rtl="0">
              <a:spcAft>
                <a:spcPts val="600"/>
              </a:spcAft>
            </a:pPr>
            <a:r>
              <a:rPr lang="ru-RU" sz="2800" b="1" i="0" u="none" baseline="0">
                <a:solidFill>
                  <a:schemeClr val="tx1"/>
                </a:solidFill>
                <a:latin typeface="Arial Narrow" pitchFamily="34" charset="0"/>
              </a:rPr>
              <a:t>Я не знаю этого представителя</a:t>
            </a:r>
          </a:p>
          <a:p>
            <a:pPr algn="ctr" rtl="0">
              <a:spcAft>
                <a:spcPts val="600"/>
              </a:spcAft>
            </a:pPr>
            <a:r>
              <a:rPr lang="ru-RU" sz="2800" b="1" i="0" u="none" baseline="0">
                <a:solidFill>
                  <a:schemeClr val="tx1"/>
                </a:solidFill>
                <a:latin typeface="Arial Narrow" pitchFamily="34" charset="0"/>
              </a:rPr>
              <a:t>Я не заказчик</a:t>
            </a:r>
          </a:p>
          <a:p>
            <a:pPr algn="ctr" rtl="0">
              <a:spcAft>
                <a:spcPts val="600"/>
              </a:spcAft>
            </a:pPr>
            <a:r>
              <a:rPr lang="ru-RU" sz="2800" b="1" i="0" u="none" baseline="0">
                <a:solidFill>
                  <a:schemeClr val="tx1"/>
                </a:solidFill>
                <a:latin typeface="Arial Narrow" pitchFamily="34" charset="0"/>
              </a:rPr>
              <a:t>Прав ли я?</a:t>
            </a:r>
          </a:p>
          <a:p>
            <a:pPr algn="ctr" rtl="0">
              <a:spcAft>
                <a:spcPts val="600"/>
              </a:spcAft>
            </a:pPr>
            <a:r>
              <a:rPr lang="ru-RU" sz="2800" b="1" i="0" u="none" baseline="0">
                <a:solidFill>
                  <a:schemeClr val="tx1"/>
                </a:solidFill>
                <a:latin typeface="Arial Narrow" pitchFamily="34" charset="0"/>
              </a:rPr>
              <a:t>А если я не прав?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sz="900" b="0" i="0" u="none" baseline="0"/>
              <a:t>Общий пакет H3SE - TCG 5.4 – СТОП-карта – V2</a:t>
            </a:r>
            <a:endParaRPr lang="ru-RU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После стоп-карты</a:t>
            </a:r>
            <a:endParaRPr lang="ru-RU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fld id="{21F90BE8-D879-4F46-ACF9-7BCC67DCFB75}" type="slidenum">
              <a:rPr/>
              <a:pPr/>
              <a:t>5</a:t>
            </a:fld>
            <a:endParaRPr lang="ru-RU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lang="ru-RU" b="0" i="0" u="none" baseline="0">
                <a:solidFill>
                  <a:schemeClr val="tx1"/>
                </a:solidFill>
              </a:rPr>
              <a:t>СТОП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sz="900" b="0" i="0" u="none" baseline="0"/>
              <a:t>Общий пакет H3SE - TCG 5.4 – СТОП-карта – V2</a:t>
            </a:r>
            <a:endParaRPr lang="ru-RU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lang="ru-RU" sz="2000" b="1" i="0" u="none" cap="none" baseline="0">
                <a:cs typeface="Arial" charset="0"/>
              </a:rPr>
              <a:t>ЧТО ТАКОЕ СТОП-КАРТА?</a:t>
            </a:r>
            <a:endParaRPr lang="ru-RU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ru-RU" b="0" i="0" u="none" baseline="0" dirty="0">
                <a:cs typeface="Arial" charset="0"/>
              </a:rPr>
              <a:t>Это </a:t>
            </a:r>
            <a:r>
              <a:rPr lang="ru-RU" b="1" i="0" u="none" baseline="0" dirty="0">
                <a:cs typeface="Arial" charset="0"/>
              </a:rPr>
              <a:t>средство, дающее всем</a:t>
            </a:r>
            <a:r>
              <a:rPr lang="ru-RU" b="0" i="0" u="none" baseline="0" dirty="0">
                <a:cs typeface="Arial" charset="0"/>
              </a:rPr>
              <a:t> сотрудникам Total и предприятиям-подрядчикам </a:t>
            </a:r>
            <a:r>
              <a:rPr lang="ru-RU" b="1" i="0" u="none" baseline="0" dirty="0">
                <a:cs typeface="Arial" charset="0"/>
              </a:rPr>
              <a:t>полномочия вмешаться и остановить рабочий процесс </a:t>
            </a:r>
            <a:r>
              <a:rPr lang="ru-RU" b="0" i="0" u="none" baseline="0" dirty="0">
                <a:cs typeface="Arial" charset="0"/>
              </a:rPr>
              <a:t>в случае, если действие или ситуация воспринимаются как рискованные, или же могут привести к происшествию</a:t>
            </a:r>
          </a:p>
          <a:p>
            <a:pPr algn="just" rtl="0"/>
            <a:r>
              <a:rPr lang="ru-RU" b="1" i="0" u="none" baseline="0" dirty="0">
                <a:cs typeface="Arial" charset="0"/>
              </a:rPr>
              <a:t>С гарантией неприменения каких-либо санкций</a:t>
            </a:r>
            <a:r>
              <a:rPr lang="ru-RU" b="0" i="0" u="none" baseline="0" dirty="0">
                <a:cs typeface="Arial" charset="0"/>
              </a:rPr>
              <a:t> со стороны руководства Total и предприятий-подрядчиков, даже в случае неверного вмешательства.</a:t>
            </a:r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lang="ru-RU" b="0" i="0" u="none" baseline="0" dirty="0" smtClean="0">
                <a:solidFill>
                  <a:srgbClr val="A90025"/>
                </a:solidFill>
                <a:cs typeface="Arial" charset="0"/>
              </a:rPr>
              <a:t>Карта </a:t>
            </a:r>
            <a:r>
              <a:rPr lang="ru-RU" b="0" i="0" u="none" baseline="0" dirty="0">
                <a:solidFill>
                  <a:srgbClr val="A90025"/>
                </a:solidFill>
                <a:cs typeface="Arial" charset="0"/>
              </a:rPr>
              <a:t>является свидетельством такого </a:t>
            </a:r>
            <a:endParaRPr lang="es-AR" b="0" i="0" u="none" baseline="0" dirty="0" smtClean="0">
              <a:solidFill>
                <a:srgbClr val="A90025"/>
              </a:solidFill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lang="ru-RU" b="0" i="0" u="none" baseline="0" dirty="0" smtClean="0">
                <a:solidFill>
                  <a:srgbClr val="A90025"/>
                </a:solidFill>
                <a:cs typeface="Arial" charset="0"/>
              </a:rPr>
              <a:t>средства </a:t>
            </a:r>
            <a:endParaRPr lang="ru-RU" b="0" i="0" u="none" baseline="0" dirty="0">
              <a:solidFill>
                <a:srgbClr val="A90025"/>
              </a:solidFill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lang="ru-RU" b="0" i="0" u="none" baseline="0" dirty="0">
                <a:cs typeface="Arial" charset="0"/>
              </a:rPr>
              <a:t>подписывается директором вашей организации </a:t>
            </a:r>
            <a:r>
              <a:rPr lang="ru-RU" dirty="0">
                <a:cs typeface="Arial" charset="0"/>
              </a:rPr>
              <a:t/>
            </a:r>
            <a:br>
              <a:rPr lang="ru-RU" dirty="0">
                <a:cs typeface="Arial" charset="0"/>
              </a:rPr>
            </a:br>
            <a:r>
              <a:rPr lang="ru-RU" b="0" i="0" u="none" baseline="0" dirty="0">
                <a:cs typeface="Arial" charset="0"/>
              </a:rPr>
              <a:t>совместно с руководством </a:t>
            </a:r>
            <a:r>
              <a:rPr lang="ru-RU" dirty="0">
                <a:cs typeface="Arial" charset="0"/>
              </a:rPr>
              <a:t/>
            </a:r>
            <a:br>
              <a:rPr lang="ru-RU" dirty="0">
                <a:cs typeface="Arial" charset="0"/>
              </a:rPr>
            </a:br>
            <a:r>
              <a:rPr lang="ru-RU" b="0" i="0" u="none" baseline="0" dirty="0">
                <a:cs typeface="Arial" charset="0"/>
              </a:rPr>
              <a:t>подрядчиков для своих сотрудников.</a:t>
            </a:r>
            <a:endParaRPr lang="ru-RU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lang="ru-RU" b="0" i="0" u="none" baseline="0" dirty="0">
                <a:cs typeface="Arial" charset="0"/>
              </a:rPr>
              <a:t>вручается вашим руководством.</a:t>
            </a:r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594296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sz="1200" b="0" i="0" u="none" baseline="0"/>
              <a:t>Общий пакет H3SE - TCG 5.4 – СТОП-карта – V1</a:t>
            </a:r>
            <a:endParaRPr lang="ru-RU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7270148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Как вмешиваться?</a:t>
            </a:r>
            <a:endParaRPr lang="ru-RU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lang="ru-RU" sz="1800" b="1" i="0" u="none" baseline="0">
                <a:solidFill>
                  <a:srgbClr val="A90025"/>
                </a:solidFill>
                <a:cs typeface="Arial" charset="0"/>
              </a:rPr>
              <a:t>Действие или ситуация, которая вам кажется опасной для одного или нескольких человек, для установки или окружающей среды</a:t>
            </a:r>
          </a:p>
          <a:p>
            <a:pPr marL="0" indent="0" algn="l" rtl="0">
              <a:buFont typeface="Lucida Grande" charset="0"/>
              <a:buNone/>
            </a:pPr>
            <a:endParaRPr lang="ru-RU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0">
              <a:buFont typeface="+mj-lt"/>
              <a:buAutoNum type="arabicPeriod"/>
            </a:pPr>
            <a:r>
              <a:rPr lang="ru-RU" b="1" i="0" u="none" baseline="0">
                <a:cs typeface="Arial" charset="0"/>
              </a:rPr>
              <a:t>Обсудите</a:t>
            </a:r>
            <a:r>
              <a:rPr lang="ru-RU" b="0" i="0" u="none" baseline="0">
                <a:cs typeface="Arial" charset="0"/>
              </a:rPr>
              <a:t> с вашими коллегами </a:t>
            </a:r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r>
              <a:rPr lang="ru-RU" b="0" i="0" u="none" baseline="0">
                <a:cs typeface="Arial" charset="0"/>
              </a:rPr>
              <a:t>(участниками работ и руководителями) для решения проблемы, </a:t>
            </a:r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r>
              <a:rPr lang="ru-RU" b="0" i="0" u="none" baseline="0">
                <a:cs typeface="Arial" charset="0"/>
              </a:rPr>
              <a:t>прежде чем возобновить ход работ</a:t>
            </a:r>
          </a:p>
          <a:p>
            <a:pPr lvl="1" algn="l" rtl="0"/>
            <a:r>
              <a:rPr lang="ru-RU" b="0" i="0" u="none" baseline="0">
                <a:cs typeface="Arial" charset="0"/>
              </a:rPr>
              <a:t>задав простой вопрос, чтобы вам убедиться в </a:t>
            </a:r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r>
              <a:rPr lang="ru-RU" b="0" i="0" u="none" baseline="0">
                <a:cs typeface="Arial" charset="0"/>
              </a:rPr>
              <a:t>отсутствии риска</a:t>
            </a:r>
          </a:p>
          <a:p>
            <a:pPr lvl="1" algn="l" rtl="0"/>
            <a:r>
              <a:rPr lang="ru-RU" b="0" i="0" u="none" baseline="0">
                <a:cs typeface="Arial" charset="0"/>
              </a:rPr>
              <a:t>Если проблема не решается немедленно, то работы </a:t>
            </a:r>
            <a:r>
              <a:rPr lang="ru-RU">
                <a:cs typeface="Arial" charset="0"/>
              </a:rPr>
              <a:t/>
            </a:r>
            <a:br>
              <a:rPr lang="ru-RU">
                <a:cs typeface="Arial" charset="0"/>
              </a:rPr>
            </a:br>
            <a:r>
              <a:rPr lang="ru-RU" b="0" i="0" u="none" baseline="0">
                <a:cs typeface="Arial" charset="0"/>
              </a:rPr>
              <a:t>приостанавливаются до принятия необходимых мер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ru-RU" b="1" i="0" u="none" baseline="0">
                <a:cs typeface="Arial" charset="0"/>
              </a:rPr>
              <a:t>Вмешайтесь</a:t>
            </a:r>
            <a:r>
              <a:rPr lang="ru-RU" b="0" i="0" u="none" baseline="0">
                <a:cs typeface="Arial" charset="0"/>
              </a:rPr>
              <a:t> с помощью стоп-карты, если это необходимо</a:t>
            </a:r>
            <a:endParaRPr lang="ru-RU" altLang="fr-FR" dirty="0">
              <a:cs typeface="Arial" charset="0"/>
            </a:endParaRPr>
          </a:p>
          <a:p>
            <a:pPr lvl="1" algn="l" rtl="0"/>
            <a:r>
              <a:rPr lang="ru-RU" b="0" i="0" u="none" baseline="0">
                <a:cs typeface="Arial" charset="0"/>
              </a:rPr>
              <a:t>остановив текущие работы, если это требует ситуация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ru-RU" b="1" i="0" u="none" baseline="0">
                <a:cs typeface="Arial" charset="0"/>
              </a:rPr>
              <a:t>Предоставьте</a:t>
            </a:r>
            <a:r>
              <a:rPr lang="ru-RU" b="0" i="0" u="none" baseline="0">
                <a:cs typeface="Arial" charset="0"/>
              </a:rPr>
              <a:t> / способствуйте предоставлению информации для мониторинга в вашей организации</a:t>
            </a:r>
          </a:p>
          <a:p>
            <a:pPr marL="0" indent="0" algn="l" rtl="0">
              <a:buFont typeface="Arial" charset="0"/>
              <a:buAutoNum type="arabicPeriod"/>
            </a:pPr>
            <a:endParaRPr lang="ru-RU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lang="ru-RU" b="0" i="1" u="none" baseline="0">
                <a:solidFill>
                  <a:srgbClr val="A90025"/>
                </a:solidFill>
                <a:cs typeface="Arial" charset="0"/>
              </a:rPr>
              <a:t> Почему</a:t>
            </a:r>
            <a:r>
              <a:rPr lang="ru-RU" b="0" i="1" u="none" baseline="0">
                <a:cs typeface="Arial" charset="0"/>
              </a:rPr>
              <a:t>: определить пути улучшения и облегчить обмен опытом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Какова роль для каждого?</a:t>
            </a:r>
            <a:endParaRPr lang="ru-RU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ru-RU" sz="1400" b="1" i="0" u="none" baseline="0">
                  <a:solidFill>
                    <a:schemeClr val="bg1"/>
                  </a:solidFill>
                </a:rPr>
                <a:t>Каждый сотрудник</a:t>
              </a:r>
            </a:p>
            <a:p>
              <a:pPr algn="ctr" rtl="0"/>
              <a:endParaRPr lang="ru-RU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lang="ru-RU" sz="1300" b="1" i="0" u="none" baseline="0"/>
                <a:t>Определяет</a:t>
              </a:r>
              <a:r>
                <a:rPr lang="ru-RU" sz="1300" b="0" i="0" u="none" baseline="0"/>
                <a:t> опасность </a:t>
              </a:r>
              <a:r>
                <a:rPr lang="ru-RU" sz="1300" b="1" i="0" u="none" baseline="0"/>
                <a:t>и предупреждает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ru-RU" sz="1300" b="1" i="0" u="none" baseline="0"/>
                <a:t>Останавливает/прекращает </a:t>
              </a:r>
              <a:r>
                <a:rPr lang="ru-RU" sz="1300" b="0" i="0" u="none" baseline="0"/>
                <a:t>работы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ru-RU" sz="1300" b="1" i="0" u="none" baseline="0"/>
                <a:t>Участвует </a:t>
              </a:r>
              <a:r>
                <a:rPr lang="ru-RU" sz="1300" b="0" i="0" u="none" baseline="0"/>
                <a:t>в анализе оцененных рисков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lang="ru-RU" sz="1300" b="1" i="0" u="none" baseline="0"/>
                <a:t>Содействует</a:t>
              </a:r>
              <a:r>
                <a:rPr lang="ru-RU" sz="1300" b="0" i="0" u="none" baseline="0"/>
                <a:t> решению проблемы, если это касается непосредственно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ru-RU" sz="1400" b="1" i="0" u="none" baseline="0">
                  <a:solidFill>
                    <a:schemeClr val="bg1"/>
                  </a:solidFill>
                </a:rPr>
                <a:t>Среднее звено управления</a:t>
              </a:r>
            </a:p>
            <a:p>
              <a:pPr algn="ctr" rtl="0"/>
              <a:endParaRPr lang="ru-RU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lang="ru-RU" sz="1300" b="1" i="0" u="none" baseline="0"/>
                <a:t>Координирует </a:t>
              </a:r>
              <a:r>
                <a:rPr lang="ru-RU" sz="1300" b="0" i="0" u="none" baseline="0"/>
                <a:t>решение проблемы</a:t>
              </a:r>
            </a:p>
            <a:p>
              <a:pPr algn="l" rtl="0">
                <a:buFont typeface="Arial" charset="0"/>
                <a:buAutoNum type="arabicPeriod"/>
              </a:pPr>
              <a:r>
                <a:rPr lang="ru-RU" sz="1300" b="1" i="0" u="none" baseline="0"/>
                <a:t>Вносит изменения </a:t>
              </a:r>
              <a:r>
                <a:rPr lang="ru-RU" sz="1300" b="0" i="0" u="none" baseline="0"/>
                <a:t>в характер работ, если это необходимо</a:t>
              </a:r>
            </a:p>
            <a:p>
              <a:endParaRPr lang="ru-RU" altLang="fr-FR" sz="1300"/>
            </a:p>
            <a:p>
              <a:endParaRPr lang="ru-RU" altLang="fr-FR" sz="1300"/>
            </a:p>
            <a:p>
              <a:endParaRPr lang="ru-RU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lang="ru-RU" sz="1400" b="1" i="0" u="none" baseline="0">
                  <a:solidFill>
                    <a:schemeClr val="bg1"/>
                  </a:solidFill>
                </a:rPr>
                <a:t>Руководитель организации     </a:t>
              </a:r>
            </a:p>
            <a:p>
              <a:pPr algn="ctr" rtl="0"/>
              <a:endParaRPr lang="ru-RU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ru-RU" sz="1300" b="1" i="0" u="none" baseline="0">
                  <a:solidFill>
                    <a:schemeClr val="tx1"/>
                  </a:solidFill>
                </a:rPr>
                <a:t>Гарантирует</a:t>
              </a:r>
              <a:r>
                <a:rPr lang="ru-RU" sz="1300" b="0" i="0" u="none" baseline="0">
                  <a:solidFill>
                    <a:schemeClr val="tx1"/>
                  </a:solidFill>
                </a:rPr>
                <a:t> отсутствие санкций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ru-RU" sz="1300" b="1" i="0" u="none" baseline="0">
                  <a:solidFill>
                    <a:schemeClr val="tx1"/>
                  </a:solidFill>
                </a:rPr>
                <a:t>Является арбитром, </a:t>
              </a:r>
              <a:r>
                <a:rPr lang="ru-RU" sz="1300" b="0" i="0" u="none" baseline="0">
                  <a:solidFill>
                    <a:schemeClr val="tx1"/>
                  </a:solidFill>
                </a:rPr>
                <a:t>если проблема не может быть решена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lang="ru-RU" sz="1300" b="1" i="0" u="none" baseline="0">
                  <a:solidFill>
                    <a:schemeClr val="tx1"/>
                  </a:solidFill>
                </a:rPr>
                <a:t>Устанавливает средство </a:t>
              </a:r>
              <a:r>
                <a:rPr lang="ru-RU" sz="1300" b="0" i="0" u="none" baseline="0">
                  <a:solidFill>
                    <a:schemeClr val="tx1"/>
                  </a:solidFill>
                </a:rPr>
                <a:t>для регистрации использования стоп-карты</a:t>
              </a:r>
            </a:p>
            <a:p>
              <a:pPr marL="354013" indent="-354013" algn="l" rtl="0">
                <a:defRPr/>
              </a:pPr>
              <a:r>
                <a:rPr lang="ru-RU" sz="1300" b="0" i="0" u="none" baseline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Функции распределяются среди группы и участников работ: </a:t>
            </a:r>
            <a:endParaRPr lang="ru-RU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lang="ru-RU" b="1" i="0" u="none" baseline="0"/>
              <a:t>СТОП-карта в 3 вопросах</a:t>
            </a:r>
            <a:endParaRPr lang="ru-RU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lang="ru-RU" b="0" i="0" u="none" baseline="0">
                <a:cs typeface="Arial" charset="0"/>
              </a:rPr>
              <a:t>Я такелажник и вижу оператора, который отбирает образец продукта без защитных очков. Могу ли я вмешаться?</a:t>
            </a:r>
          </a:p>
          <a:p>
            <a:pPr algn="just" rtl="0"/>
            <a:endParaRPr lang="ru-RU" altLang="fr-FR" dirty="0">
              <a:cs typeface="Arial" charset="0"/>
            </a:endParaRPr>
          </a:p>
          <a:p>
            <a:pPr algn="just" rtl="0"/>
            <a:endParaRPr lang="ru-RU" altLang="fr-FR" dirty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Я использовал СТОП-карту, но в конечном счете ситуация не была опасной. Будут ли меня обвинять?</a:t>
            </a:r>
          </a:p>
          <a:p>
            <a:pPr algn="just" rtl="0"/>
            <a:endParaRPr lang="ru-RU" altLang="fr-FR" dirty="0">
              <a:cs typeface="Arial" charset="0"/>
            </a:endParaRPr>
          </a:p>
          <a:p>
            <a:pPr algn="just" rtl="0"/>
            <a:endParaRPr lang="ru-RU" altLang="fr-FR" dirty="0">
              <a:cs typeface="Arial" charset="0"/>
            </a:endParaRPr>
          </a:p>
          <a:p>
            <a:pPr algn="just" rtl="0"/>
            <a:r>
              <a:rPr lang="ru-RU" b="0" i="0" u="none" baseline="0">
                <a:cs typeface="Arial" charset="0"/>
              </a:rPr>
              <a:t>Я покупатель и, придя в свой офис, вижу, как участник работ выполняет операцию шлифовки без кожуха, который защищает от искр. Могу ли я законно вмешаться?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ru-RU" b="0" i="0" u="none" baseline="0"/>
              <a:t>Общий пакет H3SE - TCG 5.4 – СТОП-карта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468</Words>
  <Application>Microsoft Office PowerPoint</Application>
  <PresentationFormat>Affichage à l'écran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Стоп-карта</vt:lpstr>
      <vt:lpstr>Цели модуля</vt:lpstr>
      <vt:lpstr>Стоп-карта, ДЛЯ ЧЕГО?</vt:lpstr>
      <vt:lpstr>До стоп-карты</vt:lpstr>
      <vt:lpstr>После стоп-карты</vt:lpstr>
      <vt:lpstr>ЧТО ТАКОЕ СТОП-КАРТА?</vt:lpstr>
      <vt:lpstr>Как вмешиваться?</vt:lpstr>
      <vt:lpstr>Какова роль для каждого?</vt:lpstr>
      <vt:lpstr>СТОП-карта в 3 вопросах</vt:lpstr>
      <vt:lpstr>Présentation PowerPoint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63</cp:revision>
  <dcterms:created xsi:type="dcterms:W3CDTF">2015-09-07T13:13:13Z</dcterms:created>
  <dcterms:modified xsi:type="dcterms:W3CDTF">2017-06-15T21:17:19Z</dcterms:modified>
</cp:coreProperties>
</file>