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5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92" autoAdjust="0"/>
  </p:normalViewPr>
  <p:slideViewPr>
    <p:cSldViewPr snapToObjects="1">
      <p:cViewPr>
        <p:scale>
          <a:sx n="72" d="100"/>
          <a:sy n="72" d="100"/>
        </p:scale>
        <p:origin x="-90" y="-15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EAA0C0E-FAC9-0C43-AF57-A3C025051853}" type="datetimeFigureOut">
              <a:rPr lang="fr-FR" altLang="fr-FR"/>
              <a:pPr/>
              <a:t>10/07/2017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B7E4F16-2725-6941-9572-76C7301BCB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964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523A6C0-D133-EC41-8FB8-839AB3AD48A2}" type="datetimeFigureOut">
              <a:rPr lang="fr-FR" altLang="fr-FR"/>
              <a:pPr/>
              <a:t>10/07/2017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DB2C5C1-DEF1-A44E-A1D2-94A3031090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23791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8DB2C5C1-DEF1-A44E-A1D2-94A3031090BF}" type="slidenum">
              <a:rPr/>
              <a:pPr/>
              <a:t>2</a:t>
            </a:fld>
            <a:endParaRPr lang="ar" altLang="fr-FR"/>
          </a:p>
        </p:txBody>
      </p:sp>
    </p:spTree>
    <p:extLst>
      <p:ext uri="{BB962C8B-B14F-4D97-AF65-F5344CB8AC3E}">
        <p14:creationId xmlns:p14="http://schemas.microsoft.com/office/powerpoint/2010/main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8DB2C5C1-DEF1-A44E-A1D2-94A3031090BF}" type="slidenum">
              <a:rPr/>
              <a:pPr/>
              <a:t>3</a:t>
            </a:fld>
            <a:endParaRPr lang="ar" altLang="fr-FR"/>
          </a:p>
        </p:txBody>
      </p:sp>
    </p:spTree>
    <p:extLst>
      <p:ext uri="{BB962C8B-B14F-4D97-AF65-F5344CB8AC3E}">
        <p14:creationId xmlns:p14="http://schemas.microsoft.com/office/powerpoint/2010/main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791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12DEA-8572-4744-8A48-921F942797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253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76BA2BC-F8C9-9544-A052-783651598A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48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5DB8B-D658-3242-A3E1-0FC8FAFECF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996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B8A1A-E799-764B-8611-F77242BF2B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83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E5ED5D4-F043-B341-93F5-8D79A086B1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652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2708D27-C5BA-F444-92AC-4152206015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056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1858EB-0419-6143-886D-D81CC7B3D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79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A56BAF-5435-424D-AF87-7BBD3525FB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22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1417D-B0E9-6C47-BDD7-D193C1806B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692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00E5017-54EB-7942-8203-7A7CC8A6A30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ar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" b="1" i="0" u="none" baseline="0">
                <a:ea typeface="+mj-ea"/>
              </a:rPr>
              <a:t>خاتمة المناهج الدراسية الأساسية العامة</a:t>
            </a:r>
            <a:endParaRPr lang="ar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r" rtl="1" eaLnBrk="1" hangingPunct="1"/>
            <a:r>
              <a:rPr lang="ar" b="0" i="0" u="none" baseline="0" dirty="0">
                <a:cs typeface="Arial" charset="0"/>
              </a:rPr>
              <a:t>مجموعة دمج الصحة والسلامة والأمن والمجتمع والبيئة </a:t>
            </a:r>
            <a:r>
              <a:rPr lang="ar" b="0" i="0" u="none" baseline="0" dirty="0" smtClean="0">
                <a:cs typeface="Arial" charset="0"/>
              </a:rPr>
              <a:t>(</a:t>
            </a:r>
            <a:r>
              <a:rPr lang="fr-FR" altLang="fr-FR" dirty="0" smtClean="0">
                <a:cs typeface="Arial" pitchFamily="34" charset="0"/>
              </a:rPr>
              <a:t>H3SE</a:t>
            </a:r>
            <a:r>
              <a:rPr lang="ar" b="0" i="0" u="none" baseline="0" dirty="0" smtClean="0">
                <a:cs typeface="Arial" charset="0"/>
              </a:rPr>
              <a:t>)</a:t>
            </a:r>
            <a:endParaRPr lang="ar" b="0" i="0" u="none" baseline="0" dirty="0">
              <a:cs typeface="Arial" charset="0"/>
            </a:endParaRPr>
          </a:p>
          <a:p>
            <a:pPr algn="r" rtl="1" eaLnBrk="1" hangingPunct="1"/>
            <a:r>
              <a:rPr lang="ar" b="0" i="0" u="none" baseline="0" dirty="0">
                <a:cs typeface="Arial" charset="0"/>
              </a:rPr>
              <a:t>المناهج الدراسية الأساسية العامة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" b="1" i="0" u="none" baseline="0"/>
              <a:t>قيمة السلامة في مجموعة توتال "Total"</a:t>
            </a:r>
            <a:endParaRPr lang="ar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b="0" i="0" u="none" baseline="0" dirty="0"/>
              <a:t>مجموعة دمج الصحة والسلامة والأمن والمجتمع والبيئة </a:t>
            </a:r>
            <a:r>
              <a:rPr lang="fr-FR" altLang="fr-FR" dirty="0" smtClean="0">
                <a:latin typeface="Arial" pitchFamily="34" charset="0"/>
                <a:cs typeface="Helvetica" pitchFamily="34" charset="0"/>
              </a:rPr>
              <a:t>H3SE) </a:t>
            </a:r>
            <a:r>
              <a:rPr lang="ar" b="0" i="0" u="none" baseline="0" dirty="0" smtClean="0"/>
              <a:t>) </a:t>
            </a:r>
            <a:r>
              <a:rPr lang="ar" b="0" i="0" u="none" baseline="0" dirty="0"/>
              <a:t>- المناهج الدراسية الأساسية العامة 7 - الخاتمة - الإصدار الثاني</a:t>
            </a:r>
            <a:endParaRPr lang="ar" altLang="fr-FR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EAEE2159-C64B-1B48-94FC-A633465856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r" rtl="1">
              <a:spcAft>
                <a:spcPts val="1500"/>
              </a:spcAft>
            </a:pPr>
            <a:r>
              <a:rPr lang="ar" b="0" i="0" u="none" baseline="0">
                <a:cs typeface="Arial" charset="0"/>
              </a:rPr>
              <a:t>منذ سنوات طويلة جدًا، تحظى السلامة بالأولوية لدى مجموعة توتال "Total".</a:t>
            </a:r>
          </a:p>
          <a:p>
            <a:pPr algn="r" rtl="1">
              <a:spcAft>
                <a:spcPts val="1500"/>
              </a:spcAft>
            </a:pPr>
            <a:r>
              <a:rPr lang="ar" b="0" i="0" u="none" baseline="0">
                <a:cs typeface="Arial" charset="0"/>
              </a:rPr>
              <a:t>ومنذ يناير 2016: تم رفع السلامة إلى مرتبة أعلى في القيمة.</a:t>
            </a:r>
          </a:p>
          <a:p>
            <a:pPr algn="r" rtl="1">
              <a:spcAft>
                <a:spcPts val="1500"/>
              </a:spcAft>
            </a:pPr>
            <a:r>
              <a:rPr lang="ar" b="0" i="0" u="none" baseline="0">
                <a:cs typeface="Arial" charset="0"/>
              </a:rPr>
              <a:t>النتائج على عملياتنا: يتم تسليط الضوء دائمًا على الإجراءات التي تهدف إلى الحفاظ على السلامة وتحسينها.</a:t>
            </a:r>
          </a:p>
          <a:p>
            <a:pPr algn="r" rtl="1">
              <a:spcAft>
                <a:spcPts val="1500"/>
              </a:spcAft>
            </a:pPr>
            <a:r>
              <a:rPr lang="ar" b="0" i="0" u="none" baseline="0">
                <a:cs typeface="Arial" charset="0"/>
              </a:rPr>
              <a:t>فإذا كنت تعمل في صالح السلامة، فلن يتم انتقادك أو توجيه اللوم إليك، حتى إذا أدى ذلك إلى توقف العمل في عملية كبيرة.</a:t>
            </a:r>
          </a:p>
          <a:p>
            <a:pPr algn="r" rtl="1">
              <a:spcAft>
                <a:spcPts val="1500"/>
              </a:spcAft>
            </a:pPr>
            <a:r>
              <a:rPr lang="ar" b="0" i="0" u="none" baseline="0">
                <a:cs typeface="Arial" charset="0"/>
              </a:rPr>
              <a:t>تسعى مجموعة توتال "Total" لأن تكون رائدة الطاقة المسؤولة. </a:t>
            </a:r>
          </a:p>
          <a:p>
            <a:pPr algn="r" rtl="1">
              <a:spcAft>
                <a:spcPts val="1500"/>
              </a:spcAft>
            </a:pPr>
            <a:endParaRPr lang="ar" altLang="fr-FR">
              <a:cs typeface="Arial" charset="0"/>
            </a:endParaRPr>
          </a:p>
          <a:p>
            <a:pPr algn="ctr" rtl="1">
              <a:spcAft>
                <a:spcPts val="1500"/>
              </a:spcAft>
              <a:buFont typeface="Lucida Grande" charset="0"/>
              <a:buNone/>
            </a:pPr>
            <a:r>
              <a:rPr lang="ar" b="1" i="0" u="none" baseline="0">
                <a:solidFill>
                  <a:srgbClr val="A90025"/>
                </a:solidFill>
                <a:cs typeface="Arial" charset="0"/>
              </a:rPr>
              <a:t>إذا</a:t>
            </a:r>
            <a:r>
              <a:rPr lang="ar" b="0" i="0" u="none" baseline="0">
                <a:solidFill>
                  <a:srgbClr val="A90025"/>
                </a:solidFill>
                <a:cs typeface="Arial" charset="0"/>
              </a:rPr>
              <a:t> </a:t>
            </a:r>
            <a:r>
              <a:rPr lang="ar" b="1" i="0" u="none" baseline="0">
                <a:solidFill>
                  <a:srgbClr val="A90025"/>
                </a:solidFill>
                <a:cs typeface="Arial" charset="0"/>
              </a:rPr>
              <a:t>كنت لا تشارك قيمة السلامة هذه، فأنت قد قررت أنك لا ترغب في العمل في المجموعة.</a:t>
            </a:r>
            <a:endParaRPr lang="ar" altLang="fr-FR">
              <a:solidFill>
                <a:srgbClr val="A90025"/>
              </a:solidFill>
              <a:cs typeface="Arial" charset="0"/>
            </a:endParaRPr>
          </a:p>
          <a:p>
            <a:pPr algn="r" rtl="1">
              <a:spcAft>
                <a:spcPts val="1500"/>
              </a:spcAft>
            </a:pPr>
            <a:endParaRPr lang="ar" alt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rtl="1" eaLnBrk="1" hangingPunct="1"/>
            <a:r>
              <a:rPr lang="ar" b="1" i="0" u="none" cap="none" baseline="0">
                <a:cs typeface="Arial" charset="0"/>
              </a:rPr>
              <a:t>أنتم وقيمة السلامة</a:t>
            </a:r>
            <a:endParaRPr lang="ar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1" eaLnBrk="1" hangingPunct="1">
              <a:spcAft>
                <a:spcPts val="1500"/>
              </a:spcAft>
            </a:pPr>
            <a:r>
              <a:rPr lang="ar" b="0" i="0" u="none" baseline="0">
                <a:cs typeface="Arial" charset="0"/>
              </a:rPr>
              <a:t>ما الإجراءات التي سوف تقومون بتنفيذها في مجال عملكم في المستقبل للمشاركة في إرساء قيمة السلامة؟</a:t>
            </a:r>
          </a:p>
          <a:p>
            <a:pPr algn="just" rtl="1" eaLnBrk="1" hangingPunct="1">
              <a:spcAft>
                <a:spcPts val="1500"/>
              </a:spcAft>
            </a:pPr>
            <a:endParaRPr lang="ar" altLang="fr-FR" dirty="0">
              <a:cs typeface="Arial" charset="0"/>
            </a:endParaRPr>
          </a:p>
          <a:p>
            <a:pPr algn="just" rtl="1" eaLnBrk="1" hangingPunct="1">
              <a:spcAft>
                <a:spcPts val="1500"/>
              </a:spcAft>
            </a:pPr>
            <a:r>
              <a:rPr lang="ar" b="0" i="0" u="none" baseline="0">
                <a:cs typeface="Arial" charset="0"/>
              </a:rPr>
              <a:t>ما الصعوبات التي تتوقعونها؟</a:t>
            </a:r>
          </a:p>
          <a:p>
            <a:pPr algn="just" rtl="1" eaLnBrk="1" hangingPunct="1">
              <a:spcAft>
                <a:spcPts val="1500"/>
              </a:spcAft>
            </a:pPr>
            <a:endParaRPr lang="ar" altLang="fr-FR" dirty="0">
              <a:cs typeface="Arial" charset="0"/>
            </a:endParaRPr>
          </a:p>
          <a:p>
            <a:pPr algn="just" rtl="1" eaLnBrk="1" hangingPunct="1">
              <a:spcAft>
                <a:spcPts val="1500"/>
              </a:spcAft>
            </a:pPr>
            <a:r>
              <a:rPr lang="ar" b="0" i="0" u="none" baseline="0">
                <a:cs typeface="Arial" charset="0"/>
              </a:rPr>
              <a:t>هل لديكم أفكار مسبقة لمعالجة هذه الصعوبات؟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8FEF00A6-0803-F048-A25A-6155ED2D1B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b="0" i="0" u="none" baseline="0" dirty="0"/>
              <a:t>مجموعة دمج الصحة والسلامة والأمن والمجتمع والبيئة </a:t>
            </a:r>
            <a:r>
              <a:rPr lang="fr-FR" altLang="fr-FR" dirty="0" smtClean="0">
                <a:latin typeface="Arial" pitchFamily="34" charset="0"/>
                <a:cs typeface="Helvetica" pitchFamily="34" charset="0"/>
              </a:rPr>
              <a:t>H3SE) </a:t>
            </a:r>
            <a:r>
              <a:rPr lang="ar" b="0" i="0" u="none" baseline="0" dirty="0" smtClean="0"/>
              <a:t>) </a:t>
            </a:r>
            <a:r>
              <a:rPr lang="ar" b="0" i="0" u="none" baseline="0" dirty="0"/>
              <a:t>- المناهج الدراسية الأساسية العامة 7 - الخاتمة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275512" cy="1487487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" b="1" i="0" u="none" baseline="0" dirty="0"/>
              <a:t>الالتزامات الشخصية في مجال الصحة والسلامة والأمن والمجتمع والبيئة </a:t>
            </a:r>
            <a:r>
              <a:rPr lang="ar" b="1" i="0" u="none" baseline="0" dirty="0" smtClean="0"/>
              <a:t>(</a:t>
            </a:r>
            <a:r>
              <a:rPr lang="fr-FR" altLang="fr-FR" smtClean="0">
                <a:cs typeface="Arial" pitchFamily="34" charset="0"/>
              </a:rPr>
              <a:t>H3SE</a:t>
            </a:r>
            <a:r>
              <a:rPr lang="ar" b="1" i="0" u="none" baseline="0" smtClean="0"/>
              <a:t>)</a:t>
            </a:r>
            <a:endParaRPr lang="ar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5" y="5157788"/>
            <a:ext cx="516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ar" b="1" i="0" u="none" baseline="0">
                <a:solidFill>
                  <a:schemeClr val="bg1"/>
                </a:solidFill>
              </a:rPr>
              <a:t>"السلامة: من أجلك، ومن أجلي، ومن أجل الجميع"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119</TotalTime>
  <Words>234</Words>
  <Application>Microsoft Office PowerPoint</Application>
  <PresentationFormat>Affichage à l'écran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fr_total_modele_rouge_fonce</vt:lpstr>
      <vt:lpstr>خاتمة المناهج الدراسية الأساسية العامة</vt:lpstr>
      <vt:lpstr>قيمة السلامة في مجموعة توتال "Total"</vt:lpstr>
      <vt:lpstr>أنتم وقيمة السلامة</vt:lpstr>
      <vt:lpstr>الالتزامات الشخصية في مجال الصحة والسلامة والأمن والمجتمع والبيئة (H3SE)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13</cp:revision>
  <dcterms:created xsi:type="dcterms:W3CDTF">2015-09-07T13:13:13Z</dcterms:created>
  <dcterms:modified xsi:type="dcterms:W3CDTF">2017-07-10T19:53:24Z</dcterms:modified>
</cp:coreProperties>
</file>