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6"/>
  </p:notesMasterIdLst>
  <p:handoutMasterIdLst>
    <p:handoutMasterId r:id="rId7"/>
  </p:handoutMasterIdLst>
  <p:sldIdLst>
    <p:sldId id="256" r:id="rId2"/>
    <p:sldId id="269" r:id="rId3"/>
    <p:sldId id="265" r:id="rId4"/>
    <p:sldId id="268" r:id="rId5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6AF"/>
    <a:srgbClr val="133C75"/>
    <a:srgbClr val="BD2B0B"/>
    <a:srgbClr val="7ABFC0"/>
    <a:srgbClr val="CAEBEA"/>
    <a:srgbClr val="55DD61"/>
    <a:srgbClr val="3AAFC3"/>
    <a:srgbClr val="FFAA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92" autoAdjust="0"/>
  </p:normalViewPr>
  <p:slideViewPr>
    <p:cSldViewPr snapToObjects="1">
      <p:cViewPr varScale="1">
        <p:scale>
          <a:sx n="102" d="100"/>
          <a:sy n="102" d="100"/>
        </p:scale>
        <p:origin x="-96" y="-84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CEAA0C0E-FAC9-0C43-AF57-A3C025051853}" type="datetimeFigureOut">
              <a:rPr lang="fr-FR" altLang="fr-FR"/>
              <a:pPr/>
              <a:t>23/03/2017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4B7E4F16-2725-6941-9572-76C7301BCBB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8196432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6523A6C0-D133-EC41-8FB8-839AB3AD48A2}" type="datetimeFigureOut">
              <a:rPr lang="fr-FR" altLang="fr-FR"/>
              <a:pPr/>
              <a:t>23/03/2017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8DB2C5C1-DEF1-A44E-A1D2-94A3031090B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2237919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zh-CN"/>
              <a:t/>
            </a:r>
            <a:fld id="{8DB2C5C1-DEF1-A44E-A1D2-94A3031090BF}" type="slidenum">
              <a:rPr/>
              <a:pPr/>
              <a:t>2</a:t>
            </a:fld>
            <a:endParaRPr lang="zh-CN" altLang="fr-FR"/>
          </a:p>
        </p:txBody>
      </p:sp>
    </p:spTree>
    <p:extLst>
      <p:ext uri="{BB962C8B-B14F-4D97-AF65-F5344CB8AC3E}">
        <p14:creationId xmlns:p14="http://schemas.microsoft.com/office/powerpoint/2010/main" xmlns="" val="1591196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zh-CN"/>
              <a:t/>
            </a:r>
            <a:fld id="{8DB2C5C1-DEF1-A44E-A1D2-94A3031090BF}" type="slidenum">
              <a:rPr/>
              <a:pPr/>
              <a:t>3</a:t>
            </a:fld>
            <a:endParaRPr lang="zh-CN" altLang="fr-FR"/>
          </a:p>
        </p:txBody>
      </p:sp>
    </p:spTree>
    <p:extLst>
      <p:ext uri="{BB962C8B-B14F-4D97-AF65-F5344CB8AC3E}">
        <p14:creationId xmlns:p14="http://schemas.microsoft.com/office/powerpoint/2010/main" xmlns="" val="1268528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97910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A12DEA-8572-4744-8A48-921F9427970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02253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676BA2BC-F8C9-9544-A052-783651598A1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46482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95DB8B-D658-3242-A3E1-0FC8FAFECF5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84996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4B8A1A-E799-764B-8611-F77242BF2B5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1483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E5ED5D4-F043-B341-93F5-8D79A086B19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966529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2708D27-C5BA-F444-92AC-41522060157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890563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71858EB-0419-6143-886D-D81CC7B3DB7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88794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EA56BAF-5435-424D-AF87-7BBD3525FBA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67224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01417D-B0E9-6C47-BDD7-D193C1806B3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28692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prstClr val="black"/>
                </a:solidFill>
                <a:latin typeface="+mn-lt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400E5017-54EB-7942-8203-7A7CC8A6A30F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 algn="l" rtl="0"/>
            <a:endParaRPr lang="zh-CN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eaLnBrk="1" fontAlgn="auto" hangingPunct="1" algn="l" rtl="0">
              <a:spcAft>
                <a:spcPts val="0"/>
              </a:spcAft>
              <a:defRPr/>
            </a:pPr>
            <a:r>
              <a:rPr b="1" i="0" u="none" baseline="0" lang="zh-CN">
                <a:ea typeface="+mj-ea"/>
              </a:rPr>
              <a:t>整体共同核心总结</a:t>
            </a:r>
            <a:endParaRPr lang="zh-CN" dirty="0">
              <a:ea typeface="+mj-ea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eaLnBrk="1" hangingPunct="1" algn="l" rtl="0"/>
            <a:r>
              <a:rPr b="0" i="0" u="none" baseline="0" lang="zh-CN">
                <a:cs typeface="Arial" charset="0"/>
              </a:rPr>
              <a:t>H3SE 入职培训</a:t>
            </a:r>
          </a:p>
          <a:p>
            <a:pPr eaLnBrk="1" hangingPunct="1" algn="l" rtl="0"/>
            <a:r>
              <a:rPr b="0" i="0" u="none" baseline="0" lang="zh-CN">
                <a:cs typeface="Arial" charset="0"/>
              </a:rPr>
              <a:t>TCG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 algn="l" rtl="0">
              <a:spcAft>
                <a:spcPts val="0"/>
              </a:spcAft>
              <a:defRPr/>
            </a:pPr>
            <a:r>
              <a:rPr b="1" i="0" u="none" baseline="0" lang="zh-CN"/>
              <a:t>道达尔安全价值</a:t>
            </a:r>
            <a:endParaRPr lang="zh-CN" dirty="0">
              <a:solidFill>
                <a:schemeClr val="accent3">
                  <a:lumMod val="75000"/>
                </a:schemeClr>
              </a:solidFill>
              <a:ea typeface="+mj-ea"/>
            </a:endParaRPr>
          </a:p>
        </p:txBody>
      </p:sp>
      <p:sp>
        <p:nvSpPr>
          <p:cNvPr id="20482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zh-CN"/>
              <a:t>H3SE 入职培训- TCG 7 – 总结 - V2</a:t>
            </a:r>
            <a:endParaRPr lang="zh-CN" altLang="fr-FR" dirty="0"/>
          </a:p>
        </p:txBody>
      </p:sp>
      <p:sp>
        <p:nvSpPr>
          <p:cNvPr id="20483" name="Espace réservé du numéro de diapositive 2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zh-CN"/>
              <a:t/>
            </a:r>
            <a:fld id="{EAEE2159-C64B-1B48-94FC-A63346585699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zh-C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20484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l" rtl="0">
              <a:spcAft>
                <a:spcPts val="1500"/>
              </a:spcAft>
            </a:pPr>
            <a:r>
              <a:rPr b="0" i="0" u="none" baseline="0" lang="zh-CN">
                <a:cs typeface="Arial" charset="0"/>
              </a:rPr>
              <a:t>长期以来，道达尔一直将安全放在首要位置。</a:t>
            </a:r>
          </a:p>
          <a:p>
            <a:pPr algn="l" rtl="0">
              <a:spcAft>
                <a:spcPts val="1500"/>
              </a:spcAft>
            </a:pPr>
            <a:r>
              <a:rPr b="0" i="0" u="none" baseline="0" lang="zh-CN">
                <a:cs typeface="Arial" charset="0"/>
              </a:rPr>
              <a:t>自 2016 年 1 月起：安全被提升到价值观高度。</a:t>
            </a:r>
          </a:p>
          <a:p>
            <a:pPr algn="l" rtl="0">
              <a:spcAft>
                <a:spcPts val="1500"/>
              </a:spcAft>
            </a:pPr>
            <a:r>
              <a:rPr b="0" i="0" u="none" baseline="0" lang="zh-CN">
                <a:cs typeface="Arial" charset="0"/>
              </a:rPr>
              <a:t>这对我们工作业务带来的影响是：旨在维护和提升安全环境，确保安全第一。</a:t>
            </a:r>
          </a:p>
          <a:p>
            <a:pPr algn="l" rtl="0">
              <a:spcAft>
                <a:spcPts val="1500"/>
              </a:spcAft>
            </a:pPr>
            <a:r>
              <a:rPr b="0" i="0" u="none" baseline="0" lang="zh-CN">
                <a:cs typeface="Arial" charset="0"/>
              </a:rPr>
              <a:t>如果您的行为有利于保障安全，即使因此而停止大型作业，您也不会因此遭受批评或指责。</a:t>
            </a:r>
          </a:p>
          <a:p>
            <a:pPr algn="l" rtl="0">
              <a:spcAft>
                <a:spcPts val="1500"/>
              </a:spcAft>
            </a:pPr>
            <a:r>
              <a:rPr b="0" i="0" u="none" baseline="0" lang="zh-CN">
                <a:cs typeface="Arial" charset="0"/>
              </a:rPr>
              <a:t>道达尔希望成为能源领域一个负责任的领军人物。 </a:t>
            </a:r>
          </a:p>
          <a:p>
            <a:pPr algn="l" rtl="0">
              <a:spcAft>
                <a:spcPts val="1500"/>
              </a:spcAft>
            </a:pPr>
            <a:endParaRPr lang="zh-CN" altLang="fr-FR">
              <a:cs typeface="Arial" charset="0"/>
            </a:endParaRPr>
          </a:p>
          <a:p>
            <a:pPr algn="ctr" rtl="0">
              <a:spcAft>
                <a:spcPts val="1500"/>
              </a:spcAft>
              <a:buFont typeface="Lucida Grande" charset="0"/>
              <a:buNone/>
            </a:pPr>
            <a:r>
              <a:rPr b="1" i="0" u="none" baseline="0" lang="zh-CN">
                <a:solidFill>
                  <a:srgbClr val="A90025"/>
                </a:solidFill>
                <a:cs typeface="Arial" charset="0"/>
              </a:rPr>
              <a:t>如果</a:t>
            </a:r>
            <a:r>
              <a:rPr b="0" i="0" u="none" baseline="0" lang="zh-CN">
                <a:solidFill>
                  <a:srgbClr val="A90025"/>
                </a:solidFill>
                <a:cs typeface="Arial" charset="0"/>
              </a:rPr>
              <a:t> </a:t>
            </a:r>
            <a:r>
              <a:rPr b="1" i="0" u="none" baseline="0" lang="zh-CN">
                <a:solidFill>
                  <a:srgbClr val="A90025"/>
                </a:solidFill>
                <a:cs typeface="Arial" charset="0"/>
              </a:rPr>
              <a:t>您不认同这一安全价值观，就表示您已经决定不愿为集团工作。</a:t>
            </a:r>
            <a:endParaRPr lang="zh-CN" altLang="fr-FR">
              <a:solidFill>
                <a:srgbClr val="A90025"/>
              </a:solidFill>
              <a:cs typeface="Arial" charset="0"/>
            </a:endParaRPr>
          </a:p>
          <a:p>
            <a:pPr algn="l" rtl="0">
              <a:spcAft>
                <a:spcPts val="1500"/>
              </a:spcAft>
            </a:pPr>
            <a:endParaRPr lang="zh-CN" altLang="fr-F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558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 algn="l" rtl="0"/>
            <a:r>
              <a:rPr cap="none" b="1" i="0" u="none" baseline="0" lang="zh-CN">
                <a:cs typeface="Arial" charset="0"/>
              </a:rPr>
              <a:t>您和安全价值观</a:t>
            </a:r>
            <a:endParaRPr lang="zh-CN" altLang="fr-FR" cap="none" dirty="0">
              <a:cs typeface="Arial" charset="0"/>
            </a:endParaRPr>
          </a:p>
        </p:txBody>
      </p:sp>
      <p:sp>
        <p:nvSpPr>
          <p:cNvPr id="2765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eaLnBrk="1" hangingPunct="1" rtl="0">
              <a:spcAft>
                <a:spcPts val="1500"/>
              </a:spcAft>
            </a:pPr>
            <a:r>
              <a:rPr b="0" i="0" u="none" baseline="0" lang="zh-CN">
                <a:cs typeface="Arial" charset="0"/>
              </a:rPr>
              <a:t>您希望未来在岗位中实施哪些行动来强化安全价值观？</a:t>
            </a:r>
          </a:p>
          <a:p>
            <a:pPr algn="just" eaLnBrk="1" hangingPunct="1" rtl="0">
              <a:spcAft>
                <a:spcPts val="1500"/>
              </a:spcAft>
            </a:pPr>
            <a:endParaRPr lang="zh-CN" altLang="fr-FR" dirty="0">
              <a:cs typeface="Arial" charset="0"/>
            </a:endParaRPr>
          </a:p>
          <a:p>
            <a:pPr algn="just" eaLnBrk="1" hangingPunct="1" rtl="0">
              <a:spcAft>
                <a:spcPts val="1500"/>
              </a:spcAft>
            </a:pPr>
            <a:r>
              <a:rPr b="0" i="0" u="none" baseline="0" lang="zh-CN">
                <a:cs typeface="Arial" charset="0"/>
              </a:rPr>
              <a:t>您预计会遇到哪些困难？</a:t>
            </a:r>
          </a:p>
          <a:p>
            <a:pPr algn="just" eaLnBrk="1" hangingPunct="1" rtl="0">
              <a:spcAft>
                <a:spcPts val="1500"/>
              </a:spcAft>
            </a:pPr>
            <a:endParaRPr lang="zh-CN" altLang="fr-FR" dirty="0">
              <a:cs typeface="Arial" charset="0"/>
            </a:endParaRPr>
          </a:p>
          <a:p>
            <a:pPr algn="just" eaLnBrk="1" hangingPunct="1" rtl="0">
              <a:spcAft>
                <a:spcPts val="1500"/>
              </a:spcAft>
            </a:pPr>
            <a:r>
              <a:rPr b="0" i="0" u="none" baseline="0" lang="zh-CN">
                <a:cs typeface="Arial" charset="0"/>
              </a:rPr>
              <a:t>您认为应该如何应对这些困难？</a:t>
            </a:r>
          </a:p>
        </p:txBody>
      </p:sp>
      <p:sp>
        <p:nvSpPr>
          <p:cNvPr id="27652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zh-CN"/>
              <a:t/>
            </a:r>
            <a:fld id="{8FEF00A6-0803-F048-A25A-6155ED2D1BD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3</a:t>
            </a:fld>
            <a:endParaRPr lang="zh-C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zh-CN"/>
              <a:t>H3SE 入职培训- TCG 7 – 总结 - V2</a:t>
            </a:r>
            <a:endParaRPr lang="zh-CN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1268760"/>
            <a:ext cx="7275512" cy="1487487"/>
          </a:xfrm>
        </p:spPr>
        <p:txBody>
          <a:bodyPr/>
          <a:lstStyle/>
          <a:p>
            <a:pPr eaLnBrk="1" hangingPunct="1" algn="l" rtl="0">
              <a:defRPr/>
            </a:pPr>
            <a:r>
              <a:rPr b="1" i="0" u="none" baseline="0" lang="zh-CN"/>
              <a:t>H3SE 个人承诺</a:t>
            </a:r>
            <a:endParaRPr lang="zh-CN" dirty="0"/>
          </a:p>
        </p:txBody>
      </p:sp>
      <p:pic>
        <p:nvPicPr>
          <p:cNvPr id="29698" name="Image 3" descr="logo comitment transpar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997200"/>
            <a:ext cx="1857375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1838325" y="5157788"/>
            <a:ext cx="5165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 rtl="0"/>
            <a:r>
              <a:rPr b="1" i="0" u="none" baseline="0" lang="zh-CN">
                <a:solidFill>
                  <a:schemeClr val="bg1"/>
                </a:solidFill>
              </a:rPr>
              <a:t>“安全：为你，为我，为大家”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119</TotalTime>
  <Words>155</Words>
  <Application>Microsoft Office PowerPoint</Application>
  <PresentationFormat>Affichage à l'écran (4:3)</PresentationFormat>
  <Paragraphs>25</Paragraphs>
  <Slides>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fr_total_modele_rouge_fonce</vt:lpstr>
      <vt:lpstr>Conclusion du Tronc Commun Général</vt:lpstr>
      <vt:lpstr>LA valeur sécurité de total</vt:lpstr>
      <vt:lpstr>VOUS ET LA VALEUR SÉCURITÉ</vt:lpstr>
      <vt:lpstr>ENGAGEMENTS H3SE PERSONNELS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J0023432</cp:lastModifiedBy>
  <cp:revision>12</cp:revision>
  <dcterms:created xsi:type="dcterms:W3CDTF">2015-09-07T13:13:13Z</dcterms:created>
  <dcterms:modified xsi:type="dcterms:W3CDTF">2017-03-23T16:12:12Z</dcterms:modified>
</cp:coreProperties>
</file>