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7"/>
  </p:notesMasterIdLst>
  <p:handoutMasterIdLst>
    <p:handoutMasterId r:id="rId8"/>
  </p:handout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76AF"/>
    <a:srgbClr val="133C75"/>
    <a:srgbClr val="BD2B0B"/>
    <a:srgbClr val="7ABFC0"/>
    <a:srgbClr val="CAEBEA"/>
    <a:srgbClr val="55DD61"/>
    <a:srgbClr val="3AAFC3"/>
    <a:srgbClr val="FFAA00"/>
    <a:srgbClr val="ABCE36"/>
    <a:srgbClr val="00241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8" autoAdjust="0"/>
    <p:restoredTop sz="94692" autoAdjust="0"/>
  </p:normalViewPr>
  <p:slideViewPr>
    <p:cSldViewPr snapToObjects="1" showGuides="1">
      <p:cViewPr varScale="1">
        <p:scale>
          <a:sx n="102" d="100"/>
          <a:sy n="102" d="100"/>
        </p:scale>
        <p:origin x="-96" y="-156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26C1A-E9C0-3649-8DE0-0F721770D521}" type="datetimeFigureOut">
              <a:rPr lang="fr-FR" smtClean="0"/>
              <a:pPr/>
              <a:t>02/10/2017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351CB-C7E3-8F4F-AA6E-DB407BF17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562076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6820A-C1B1-9944-A68D-DA5B884778EE}" type="datetimeFigureOut">
              <a:rPr lang="fr-FR" smtClean="0"/>
              <a:pPr/>
              <a:t>02/10/2017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BCA58-F001-2A42-AB6A-B366B18E47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72108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8DB2C5C1-DEF1-A44E-A1D2-94A3031090BF}" type="slidenum">
              <a:rPr/>
              <a:pPr algn="l" rtl="0"/>
              <a:t>3</a:t>
            </a:fld>
            <a:endParaRPr lang="de" altLang="fr-FR"/>
          </a:p>
        </p:txBody>
      </p:sp>
    </p:spTree>
    <p:extLst>
      <p:ext uri="{BB962C8B-B14F-4D97-AF65-F5344CB8AC3E}">
        <p14:creationId xmlns:p14="http://schemas.microsoft.com/office/powerpoint/2010/main" xmlns="" val="1591196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8DB2C5C1-DEF1-A44E-A1D2-94A3031090BF}" type="slidenum">
              <a:rPr/>
              <a:pPr algn="l" rtl="0"/>
              <a:t>4</a:t>
            </a:fld>
            <a:endParaRPr lang="de" altLang="fr-FR"/>
          </a:p>
        </p:txBody>
      </p:sp>
    </p:spTree>
    <p:extLst>
      <p:ext uri="{BB962C8B-B14F-4D97-AF65-F5344CB8AC3E}">
        <p14:creationId xmlns:p14="http://schemas.microsoft.com/office/powerpoint/2010/main" xmlns="" val="1268528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2433" y="0"/>
            <a:ext cx="9146433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 smtClean="0"/>
              <a:t>Cliquez pour modifier les styles des sous-titres du masque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750000"/>
            <a:ext cx="9144000" cy="10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TOTAL_LOGO_bandeau_01_haut_T_RGB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363225"/>
            <a:ext cx="6084167" cy="8609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Presentation title - Place and Country - Date Month Day Year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Presentation title - Place and Country - Date Month Day Year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xmlns="" val="365818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>
            <a:noAutofit/>
          </a:bodyPr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Presentation title - Place and Country - Date Month Day Year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8928000" y="0"/>
            <a:ext cx="2160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Presentation title - Place and Country - Date Month Day Year</a:t>
            </a:r>
            <a:endParaRPr lang="fr-FR" noProof="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Bar graph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 - Place and Country - Date Month Day Year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 smtClean="0"/>
              <a:t>Bar graph </a:t>
            </a:r>
            <a:r>
              <a:rPr lang="fr-FR" dirty="0" err="1" smtClean="0"/>
              <a:t>title</a:t>
            </a:r>
            <a:endParaRPr lang="fr-FR" dirty="0"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Bar graph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 - Place and Country - Date Month Day Year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Bar graph</a:t>
            </a:r>
            <a:endParaRPr lang="fr-FR" dirty="0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fr-FR" dirty="0" smtClean="0"/>
              <a:t>Ring graph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 - Place and Country - Date Month Day Year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spcBef>
                <a:spcPct val="50000"/>
              </a:spcBef>
              <a:buNone/>
              <a:defRPr sz="1600"/>
            </a:lvl1pPr>
          </a:lstStyle>
          <a:p>
            <a:pPr algn="ctr">
              <a:spcBef>
                <a:spcPct val="50000"/>
              </a:spcBef>
            </a:pPr>
            <a:r>
              <a:rPr lang="en-GB" sz="1600" dirty="0" smtClean="0">
                <a:cs typeface="Arial"/>
              </a:rPr>
              <a:t>Ring graph title</a:t>
            </a:r>
            <a:endParaRPr lang="en-GB" sz="1600" dirty="0">
              <a:cs typeface="Arial"/>
            </a:endParaRP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 anchor="t" anchorCtr="0"/>
          <a:lstStyle>
            <a:lvl1pPr>
              <a:defRPr/>
            </a:lvl1pPr>
          </a:lstStyle>
          <a:p>
            <a:pPr lvl="0"/>
            <a:r>
              <a:rPr lang="fr-FR" dirty="0" smtClean="0"/>
              <a:t>Table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 - Place and Country - Date Month Day Year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Presentation title - Place and Country - Date Month Day Year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5768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6"/>
            <a:ext cx="5562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+mn-lt"/>
                <a:cs typeface="Helvetica"/>
              </a:defRPr>
            </a:lvl1pPr>
          </a:lstStyle>
          <a:p>
            <a:r>
              <a:rPr lang="en-US" dirty="0" smtClean="0"/>
              <a:t>Presentation title - Place and Country - Date Month Day Year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Helvetica"/>
              </a:defRPr>
            </a:lvl1pPr>
          </a:lstStyle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031305" y="0"/>
            <a:ext cx="11269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85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rot="5400000">
            <a:off x="7334251" y="6594478"/>
            <a:ext cx="365125" cy="1588"/>
          </a:xfrm>
          <a:prstGeom prst="line">
            <a:avLst/>
          </a:prstGeom>
          <a:ln w="6350" cap="flat" cmpd="sng" algn="ctr">
            <a:solidFill>
              <a:schemeClr val="tx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18488" cy="5001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dirty="0" smtClean="0"/>
              <a:t>Modifiez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</p:txBody>
      </p:sp>
      <p:pic>
        <p:nvPicPr>
          <p:cNvPr id="11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5087" y="6374892"/>
            <a:ext cx="1008000" cy="4021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0" r:id="rId2"/>
    <p:sldLayoutId id="2147483658" r:id="rId3"/>
    <p:sldLayoutId id="2147483659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200" b="1" i="0" kern="1200" cap="all">
          <a:solidFill>
            <a:schemeClr val="accent3">
              <a:lumMod val="75000"/>
            </a:schemeClr>
          </a:solidFill>
          <a:latin typeface="+mj-lt"/>
          <a:ea typeface="+mj-ea"/>
          <a:cs typeface="Arial"/>
        </a:defRPr>
      </a:lvl1pPr>
    </p:titleStyle>
    <p:bodyStyle>
      <a:lvl1pPr marL="285750" indent="-285750" algn="l" defTabSz="457200" rtl="0" eaLnBrk="1" latinLnBrk="0" hangingPunct="1">
        <a:spcBef>
          <a:spcPts val="300"/>
        </a:spcBef>
        <a:spcAft>
          <a:spcPts val="300"/>
        </a:spcAft>
        <a:buClr>
          <a:schemeClr val="accent3">
            <a:lumMod val="75000"/>
          </a:schemeClr>
        </a:buClr>
        <a:buSzPct val="120000"/>
        <a:buFont typeface="Lucida Grande"/>
        <a:buChar char="●"/>
        <a:defRPr sz="2000" kern="1200">
          <a:solidFill>
            <a:schemeClr val="tx1"/>
          </a:solidFill>
          <a:latin typeface="+mn-lt"/>
          <a:ea typeface="+mn-ea"/>
          <a:cs typeface="Arial"/>
        </a:defRPr>
      </a:lvl1pPr>
      <a:lvl2pPr marL="447675" indent="-180975" algn="l" defTabSz="533400" rtl="0" eaLnBrk="1" latinLnBrk="0" hangingPunct="1">
        <a:spcBef>
          <a:spcPts val="300"/>
        </a:spcBef>
        <a:spcAft>
          <a:spcPts val="300"/>
        </a:spcAft>
        <a:buClr>
          <a:schemeClr val="accent3">
            <a:lumMod val="75000"/>
          </a:schemeClr>
        </a:buClr>
        <a:buFont typeface="Lucida Grande"/>
        <a:buChar char="-"/>
        <a:defRPr sz="1800" kern="1200">
          <a:solidFill>
            <a:schemeClr val="tx1"/>
          </a:solidFill>
          <a:latin typeface="+mn-lt"/>
          <a:ea typeface="+mn-ea"/>
          <a:cs typeface="Arial"/>
        </a:defRPr>
      </a:lvl2pPr>
      <a:lvl3pPr marL="806450" indent="-180975" algn="l" defTabSz="457200" rtl="0" eaLnBrk="1" latinLnBrk="0" hangingPunct="1">
        <a:spcBef>
          <a:spcPts val="300"/>
        </a:spcBef>
        <a:spcAft>
          <a:spcPts val="300"/>
        </a:spcAft>
        <a:buClr>
          <a:schemeClr val="accent3">
            <a:lumMod val="75000"/>
          </a:schemeClr>
        </a:buClr>
        <a:buSzPct val="100000"/>
        <a:buFont typeface="Lucida Grande"/>
        <a:buChar char="•"/>
        <a:defRPr sz="1600" kern="1200">
          <a:solidFill>
            <a:schemeClr val="tx1"/>
          </a:solidFill>
          <a:latin typeface="+mn-lt"/>
          <a:ea typeface="+mn-ea"/>
          <a:cs typeface="Arial"/>
        </a:defRPr>
      </a:lvl3pPr>
      <a:lvl4pPr marL="1076325" indent="-171450" algn="l" defTabSz="457200" rtl="0" eaLnBrk="1" latinLnBrk="0" hangingPunct="1">
        <a:spcBef>
          <a:spcPts val="300"/>
        </a:spcBef>
        <a:spcAft>
          <a:spcPts val="300"/>
        </a:spcAft>
        <a:buClr>
          <a:schemeClr val="accent3">
            <a:lumMod val="75000"/>
          </a:schemeClr>
        </a:buClr>
        <a:buSzPct val="80000"/>
        <a:buFont typeface="Lucida Grande"/>
        <a:buChar char="-"/>
        <a:tabLst/>
        <a:defRPr sz="1600" kern="1200">
          <a:solidFill>
            <a:schemeClr val="tx1"/>
          </a:solidFill>
          <a:latin typeface="+mn-lt"/>
          <a:ea typeface="+mn-ea"/>
          <a:cs typeface="Helvetica"/>
        </a:defRPr>
      </a:lvl4pPr>
      <a:lvl5pPr marL="1260000" indent="-180975" algn="l" defTabSz="352425" rtl="0" eaLnBrk="1" latinLnBrk="0" hangingPunct="1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/>
        <a:buNone/>
        <a:defRPr sz="1600" kern="1200">
          <a:solidFill>
            <a:schemeClr val="tx1"/>
          </a:solidFill>
          <a:latin typeface="+mn-lt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 eaLnBrk="1" hangingPunct="1"/>
            <a:endParaRPr lang="en" alt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87450" y="2106613"/>
            <a:ext cx="7277100" cy="1487487"/>
          </a:xfrm>
        </p:spPr>
        <p:txBody>
          <a:bodyPr/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" b="1" i="0" u="none" baseline="0">
                <a:ea typeface="+mj-ea"/>
              </a:rPr>
              <a:t>General Common Trunk Course Conclusion</a:t>
            </a:r>
            <a:endParaRPr lang="en" dirty="0">
              <a:ea typeface="+mj-ea"/>
            </a:endParaRP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r>
              <a:rPr lang="en" dirty="0" smtClean="0">
                <a:cs typeface="Arial" pitchFamily="34" charset="0"/>
              </a:rPr>
              <a:t>Safety Training for New Recruits</a:t>
            </a:r>
          </a:p>
          <a:p>
            <a:pPr algn="l" rtl="0" eaLnBrk="1" hangingPunct="1"/>
            <a:r>
              <a:rPr lang="en" b="0" i="0" u="none" baseline="0" dirty="0" smtClean="0">
                <a:cs typeface="Arial" charset="0"/>
              </a:rPr>
              <a:t>TCG </a:t>
            </a:r>
            <a:r>
              <a:rPr lang="en" b="0" i="0" u="none" baseline="0" dirty="0">
                <a:cs typeface="Arial" charset="0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 eaLnBrk="1" hangingPunct="1"/>
            <a:endParaRPr lang="de" alt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87450" y="2106613"/>
            <a:ext cx="7277100" cy="1487487"/>
          </a:xfrm>
        </p:spPr>
        <p:txBody>
          <a:bodyPr/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de" b="1" i="0" u="none" baseline="0">
                <a:ea typeface="+mj-ea"/>
              </a:rPr>
              <a:t>Zusammenfassung der allgemeinen gemeinsamen Grundlage</a:t>
            </a:r>
            <a:endParaRPr lang="de" dirty="0">
              <a:ea typeface="+mj-ea"/>
            </a:endParaRP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algn="l" rtl="0" eaLnBrk="1" hangingPunct="1"/>
            <a:r>
              <a:rPr lang="de" b="0" i="0" u="none" baseline="0">
                <a:cs typeface="Arial" charset="0"/>
              </a:rPr>
              <a:t>H3SE-Integrationskit</a:t>
            </a:r>
          </a:p>
          <a:p>
            <a:pPr algn="l" rtl="0" eaLnBrk="1" hangingPunct="1"/>
            <a:r>
              <a:rPr lang="de" b="0" i="0" u="none" baseline="0">
                <a:cs typeface="Arial" charset="0"/>
              </a:rPr>
              <a:t>TCG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de" b="1" i="0" u="none" baseline="0"/>
              <a:t>Der Sicherheitswert bei Total</a:t>
            </a:r>
            <a:endParaRPr lang="de" dirty="0">
              <a:solidFill>
                <a:schemeClr val="accent3">
                  <a:lumMod val="75000"/>
                </a:schemeClr>
              </a:solidFill>
              <a:ea typeface="+mj-ea"/>
            </a:endParaRPr>
          </a:p>
        </p:txBody>
      </p:sp>
      <p:sp>
        <p:nvSpPr>
          <p:cNvPr id="20482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de" sz="1000" b="0" i="0" u="none" baseline="0" dirty="0"/>
              <a:t>H3SE-Integrationskit – TCG 7 – Zusammenfassung – V2</a:t>
            </a:r>
            <a:endParaRPr lang="de" altLang="fr-FR" sz="1000" dirty="0"/>
          </a:p>
        </p:txBody>
      </p:sp>
      <p:sp>
        <p:nvSpPr>
          <p:cNvPr id="20483" name="Espace réservé du numéro de diapositive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1913"/>
            <a:ext cx="72548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EAEE2159-C64B-1B48-94FC-A63346585699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 algn="r" rtl="0"/>
              <a:t>3</a:t>
            </a:fld>
            <a:endParaRPr lang="de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20484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908720"/>
            <a:ext cx="8218488" cy="5040312"/>
          </a:xfrm>
        </p:spPr>
        <p:txBody>
          <a:bodyPr>
            <a:normAutofit fontScale="92500" lnSpcReduction="10000"/>
          </a:bodyPr>
          <a:lstStyle/>
          <a:p>
            <a:pPr algn="l" rtl="0">
              <a:spcAft>
                <a:spcPts val="1500"/>
              </a:spcAft>
            </a:pPr>
            <a:r>
              <a:rPr lang="de" b="0" i="0" u="none" baseline="0" dirty="0">
                <a:cs typeface="Arial" charset="0"/>
              </a:rPr>
              <a:t>Die Sicherheit ist seit vielen Jahren eine Priorität für Total.</a:t>
            </a:r>
          </a:p>
          <a:p>
            <a:pPr algn="l" rtl="0">
              <a:spcAft>
                <a:spcPts val="1500"/>
              </a:spcAft>
            </a:pPr>
            <a:r>
              <a:rPr lang="de" b="0" i="0" u="none" baseline="0" dirty="0">
                <a:cs typeface="Arial" charset="0"/>
              </a:rPr>
              <a:t>Seit Januar 2016: Die Sicherheit wurde in den Rang eines Werts erhoben.</a:t>
            </a:r>
          </a:p>
          <a:p>
            <a:pPr algn="l" rtl="0">
              <a:spcAft>
                <a:spcPts val="1500"/>
              </a:spcAft>
            </a:pPr>
            <a:r>
              <a:rPr lang="de" b="0" i="0" u="none" baseline="0" dirty="0">
                <a:cs typeface="Arial" charset="0"/>
              </a:rPr>
              <a:t>Folgen für unsere betrieblichen Tätigkeiten: Die Aktionen, die die Sicherheit erhalten und verbessern sollen, werden immer vorangestellt.</a:t>
            </a:r>
          </a:p>
          <a:p>
            <a:pPr algn="l" rtl="0">
              <a:spcAft>
                <a:spcPts val="1500"/>
              </a:spcAft>
            </a:pPr>
            <a:r>
              <a:rPr lang="de" b="0" i="0" u="none" baseline="0" dirty="0">
                <a:cs typeface="Arial" charset="0"/>
              </a:rPr>
              <a:t>Keine Kritik und kein Tadel, wenn Sie zugunsten der Sicherheit reagieren, selbst im Fall des Stopps eines Vorgangs.</a:t>
            </a:r>
          </a:p>
          <a:p>
            <a:pPr algn="l" rtl="0">
              <a:spcAft>
                <a:spcPts val="1500"/>
              </a:spcAft>
            </a:pPr>
            <a:r>
              <a:rPr lang="de" b="0" i="0" u="none" baseline="0" dirty="0">
                <a:cs typeface="Arial" charset="0"/>
              </a:rPr>
              <a:t>Total möchte eine führende Rolle für die verantwortungsbewussten Energie einnehmen. </a:t>
            </a:r>
          </a:p>
          <a:p>
            <a:pPr algn="l" rtl="0">
              <a:spcAft>
                <a:spcPts val="1500"/>
              </a:spcAft>
            </a:pPr>
            <a:endParaRPr lang="de" altLang="fr-FR" dirty="0">
              <a:cs typeface="Arial" charset="0"/>
            </a:endParaRPr>
          </a:p>
          <a:p>
            <a:pPr algn="ctr" rtl="0">
              <a:spcAft>
                <a:spcPts val="1500"/>
              </a:spcAft>
              <a:buFont typeface="Lucida Grande" charset="0"/>
              <a:buNone/>
            </a:pPr>
            <a:r>
              <a:rPr lang="de" b="1" i="0" u="none" baseline="0" dirty="0">
                <a:solidFill>
                  <a:srgbClr val="A90025"/>
                </a:solidFill>
                <a:cs typeface="Arial" charset="0"/>
              </a:rPr>
              <a:t>Wenn Sie diesen Sicherheitswert nicht teilen, haben Sie damit beschlossen, dass Sie nicht für die Gruppe arbeiten wollen.</a:t>
            </a:r>
            <a:endParaRPr lang="de" altLang="fr-FR" dirty="0">
              <a:solidFill>
                <a:srgbClr val="A90025"/>
              </a:solidFill>
              <a:cs typeface="Arial" charset="0"/>
            </a:endParaRPr>
          </a:p>
          <a:p>
            <a:pPr algn="l" rtl="0">
              <a:spcAft>
                <a:spcPts val="1500"/>
              </a:spcAft>
            </a:pPr>
            <a:endParaRPr lang="de" altLang="fr-FR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558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rtl="0" eaLnBrk="1" hangingPunct="1"/>
            <a:r>
              <a:rPr lang="de" b="1" i="0" u="none" cap="none" baseline="0">
                <a:cs typeface="Arial" charset="0"/>
              </a:rPr>
              <a:t>DER SICHERHEITSWERT UND SIE</a:t>
            </a:r>
            <a:endParaRPr lang="de" altLang="fr-FR" cap="none" dirty="0">
              <a:cs typeface="Arial" charset="0"/>
            </a:endParaRPr>
          </a:p>
        </p:txBody>
      </p:sp>
      <p:sp>
        <p:nvSpPr>
          <p:cNvPr id="27650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just" rtl="0" eaLnBrk="1" hangingPunct="1">
              <a:spcAft>
                <a:spcPts val="1500"/>
              </a:spcAft>
            </a:pPr>
            <a:r>
              <a:rPr lang="de" b="0" i="0" u="none" baseline="0">
                <a:cs typeface="Arial" charset="0"/>
              </a:rPr>
              <a:t>Welche Maßnahmen möchten Sie in Ihrer zukünftigen Position konkret umsetzen, um dazu beizutragen, Sicherheit als Wert in unserem Unternehmen zu verankern?</a:t>
            </a:r>
          </a:p>
          <a:p>
            <a:pPr algn="just" rtl="0" eaLnBrk="1" hangingPunct="1">
              <a:spcAft>
                <a:spcPts val="1500"/>
              </a:spcAft>
            </a:pPr>
            <a:endParaRPr lang="de" altLang="fr-FR" dirty="0">
              <a:cs typeface="Arial" charset="0"/>
            </a:endParaRPr>
          </a:p>
          <a:p>
            <a:pPr algn="just" rtl="0" eaLnBrk="1" hangingPunct="1">
              <a:spcAft>
                <a:spcPts val="1500"/>
              </a:spcAft>
            </a:pPr>
            <a:r>
              <a:rPr lang="de" b="0" i="0" u="none" baseline="0">
                <a:cs typeface="Arial" charset="0"/>
              </a:rPr>
              <a:t>Welche Schwierigkeiten erwarten Sie dabei?</a:t>
            </a:r>
          </a:p>
          <a:p>
            <a:pPr algn="just" rtl="0" eaLnBrk="1" hangingPunct="1">
              <a:spcAft>
                <a:spcPts val="1500"/>
              </a:spcAft>
            </a:pPr>
            <a:endParaRPr lang="de" altLang="fr-FR" dirty="0">
              <a:cs typeface="Arial" charset="0"/>
            </a:endParaRPr>
          </a:p>
          <a:p>
            <a:pPr algn="just" rtl="0" eaLnBrk="1" hangingPunct="1">
              <a:spcAft>
                <a:spcPts val="1500"/>
              </a:spcAft>
            </a:pPr>
            <a:r>
              <a:rPr lang="de" b="0" i="0" u="none" baseline="0">
                <a:cs typeface="Arial" charset="0"/>
              </a:rPr>
              <a:t>Haben Sie bereits Ideen, wie Sie diesen Schwierigkeiten begegnen können?</a:t>
            </a:r>
          </a:p>
        </p:txBody>
      </p:sp>
      <p:sp>
        <p:nvSpPr>
          <p:cNvPr id="27652" name="Espace réservé du numéro de diapositiv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1913"/>
            <a:ext cx="72548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8FEF00A6-0803-F048-A25A-6155ED2D1BDB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 algn="r" rtl="0"/>
              <a:t>4</a:t>
            </a:fld>
            <a:endParaRPr lang="de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de" sz="1000" b="0" i="0" u="none" baseline="0" dirty="0"/>
              <a:t>H3SE-Integrationskit – TCG 7 – Zusammenfassung – V2</a:t>
            </a:r>
            <a:endParaRPr lang="de" altLang="fr-F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1268760"/>
            <a:ext cx="7275512" cy="1487487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de" b="1" i="0" u="none" baseline="0"/>
              <a:t>PERSÖNLICHE H3SE-VERPFLICHTUNGEN</a:t>
            </a:r>
            <a:endParaRPr lang="de" dirty="0"/>
          </a:p>
        </p:txBody>
      </p:sp>
      <p:pic>
        <p:nvPicPr>
          <p:cNvPr id="29698" name="Image 3" descr="logo comitment transpar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997200"/>
            <a:ext cx="1857375" cy="185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1838325" y="5157788"/>
            <a:ext cx="5165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0" eaLnBrk="1" hangingPunct="1"/>
            <a:r>
              <a:rPr lang="de" b="0" i="0" u="none" baseline="0">
                <a:solidFill>
                  <a:schemeClr val="bg1"/>
                </a:solidFill>
              </a:rPr>
              <a:t>„Sicherheit: für dich, für mich, für alle“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OTAL-EN-dark red templat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EN PPT DARK RED LOGO.pptx" id="{34FDB752-F90B-4A83-A6C4-9F21502A314C}" vid="{6DFEEC28-5B39-4E16-BB71-270AB66A25A6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TOTAL-EN-dark red template</Template>
  <TotalTime>1</TotalTime>
  <Words>175</Words>
  <Application>Microsoft Office PowerPoint</Application>
  <PresentationFormat>Affichage à l'écran (4:3)</PresentationFormat>
  <Paragraphs>28</Paragraphs>
  <Slides>5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TOTAL-EN-dark red template</vt:lpstr>
      <vt:lpstr>General Common Trunk Course Conclusion</vt:lpstr>
      <vt:lpstr>Zusammenfassung der allgemeinen gemeinsamen Grundlage</vt:lpstr>
      <vt:lpstr>Der Sicherheitswert bei Total</vt:lpstr>
      <vt:lpstr>DER SICHERHEITSWERT UND SIE</vt:lpstr>
      <vt:lpstr>PERSÖNLICHE H3SE-VERPFLICHTUNGEN</vt:lpstr>
    </vt:vector>
  </TitlesOfParts>
  <Company>TOTAL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Common Trunk Course Conclusion</dc:title>
  <dc:creator>J0489914</dc:creator>
  <cp:lastModifiedBy>J0489914</cp:lastModifiedBy>
  <cp:revision>1</cp:revision>
  <dcterms:created xsi:type="dcterms:W3CDTF">2017-10-02T07:43:19Z</dcterms:created>
  <dcterms:modified xsi:type="dcterms:W3CDTF">2017-10-02T07:44:53Z</dcterms:modified>
</cp:coreProperties>
</file>