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6AF"/>
    <a:srgbClr val="133C75"/>
    <a:srgbClr val="BD2B0B"/>
    <a:srgbClr val="7ABFC0"/>
    <a:srgbClr val="CAEBEA"/>
    <a:srgbClr val="55DD61"/>
    <a:srgbClr val="3AAFC3"/>
    <a:srgbClr val="FFAA00"/>
    <a:srgbClr val="ABCE36"/>
    <a:srgbClr val="00241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8" autoAdjust="0"/>
    <p:restoredTop sz="94692" autoAdjust="0"/>
  </p:normalViewPr>
  <p:slideViewPr>
    <p:cSldViewPr snapToObjects="1" showGuides="1">
      <p:cViewPr varScale="1">
        <p:scale>
          <a:sx n="102" d="100"/>
          <a:sy n="102" d="100"/>
        </p:scale>
        <p:origin x="-96" y="-156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26C1A-E9C0-3649-8DE0-0F721770D521}" type="datetimeFigureOut">
              <a:rPr lang="fr-FR" smtClean="0"/>
              <a:pPr/>
              <a:t>22/09/2017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6820A-C1B1-9944-A68D-DA5B884778EE}" type="datetimeFigureOut">
              <a:rPr lang="fr-FR" smtClean="0"/>
              <a:pPr/>
              <a:t>22/09/2017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8DB2C5C1-DEF1-A44E-A1D2-94A3031090BF}" type="slidenum">
              <a:rPr/>
              <a:pPr algn="l" rtl="0"/>
              <a:t>2</a:t>
            </a:fld>
            <a:endParaRPr lang="en" altLang="fr-FR"/>
          </a:p>
        </p:txBody>
      </p:sp>
    </p:spTree>
    <p:extLst>
      <p:ext uri="{BB962C8B-B14F-4D97-AF65-F5344CB8AC3E}">
        <p14:creationId xmlns:p14="http://schemas.microsoft.com/office/powerpoint/2010/main" xmlns="" val="1591196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8DB2C5C1-DEF1-A44E-A1D2-94A3031090BF}" type="slidenum">
              <a:rPr/>
              <a:pPr algn="l" rtl="0"/>
              <a:t>3</a:t>
            </a:fld>
            <a:endParaRPr lang="en" altLang="fr-FR"/>
          </a:p>
        </p:txBody>
      </p:sp>
    </p:spTree>
    <p:extLst>
      <p:ext uri="{BB962C8B-B14F-4D97-AF65-F5344CB8AC3E}">
        <p14:creationId xmlns:p14="http://schemas.microsoft.com/office/powerpoint/2010/main" xmlns="" val="1268528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2433" y="0"/>
            <a:ext cx="9146433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 smtClean="0"/>
              <a:t>Cliquez pour modifier les styles des sous-titres du masque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750000"/>
            <a:ext cx="9144000" cy="10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TOTAL_LOGO_bandeau_01_haut_T_RGB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363225"/>
            <a:ext cx="6084167" cy="8609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</p:spTree>
    <p:extLst>
      <p:ext uri="{BB962C8B-B14F-4D97-AF65-F5344CB8AC3E}">
        <p14:creationId xmlns="" xmlns:p14="http://schemas.microsoft.com/office/powerpoint/2010/main" val="365818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Bar graph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Bar graph </a:t>
            </a:r>
            <a:r>
              <a:rPr lang="fr-FR" dirty="0" err="1" smtClean="0"/>
              <a:t>title</a:t>
            </a:r>
            <a:endParaRPr lang="fr-FR" dirty="0"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Bar graph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Bar graph</a:t>
            </a:r>
            <a:endParaRPr lang="fr-FR" dirty="0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fr-FR" dirty="0" smtClean="0"/>
              <a:t>Ring graph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spcBef>
                <a:spcPct val="50000"/>
              </a:spcBef>
              <a:buNone/>
              <a:defRPr sz="1600"/>
            </a:lvl1pPr>
          </a:lstStyle>
          <a:p>
            <a:pPr algn="ctr">
              <a:spcBef>
                <a:spcPct val="50000"/>
              </a:spcBef>
            </a:pPr>
            <a:r>
              <a:rPr lang="en-GB" sz="1600" dirty="0" smtClean="0">
                <a:cs typeface="Arial"/>
              </a:rPr>
              <a:t>Ring graph title</a:t>
            </a:r>
            <a:endParaRPr lang="en-GB" sz="1600" dirty="0">
              <a:cs typeface="Arial"/>
            </a:endParaRP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pPr lvl="0"/>
            <a:r>
              <a:rPr lang="fr-FR" dirty="0" smtClean="0"/>
              <a:t>Table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5768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6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en-US" dirty="0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031305" y="0"/>
            <a:ext cx="11269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85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7334251" y="6594478"/>
            <a:ext cx="365125" cy="158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18488" cy="5001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</p:txBody>
      </p:sp>
      <p:pic>
        <p:nvPicPr>
          <p:cNvPr id="11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087" y="6374892"/>
            <a:ext cx="1008000" cy="402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0" r:id="rId2"/>
    <p:sldLayoutId id="2147483658" r:id="rId3"/>
    <p:sldLayoutId id="2147483659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3">
              <a:lumMod val="75000"/>
            </a:schemeClr>
          </a:solidFill>
          <a:latin typeface="+mj-lt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75000"/>
          </a:schemeClr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Arial"/>
        </a:defRPr>
      </a:lvl1pPr>
      <a:lvl2pPr marL="447675" indent="-180975" algn="l" defTabSz="533400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75000"/>
          </a:schemeClr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3pPr>
      <a:lvl4pPr marL="1076325" indent="-171450" algn="l" defTabSz="457200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75000"/>
          </a:schemeClr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 eaLnBrk="1" hangingPunct="1"/>
            <a:endParaRPr lang="en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" b="1" i="0" u="none" baseline="0">
                <a:ea typeface="+mj-ea"/>
              </a:rPr>
              <a:t>General Common Trunk Course Conclusion</a:t>
            </a:r>
            <a:endParaRPr lang="en" dirty="0">
              <a:ea typeface="+mj-ea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r>
              <a:rPr lang="en" dirty="0" smtClean="0">
                <a:cs typeface="Arial" pitchFamily="34" charset="0"/>
              </a:rPr>
              <a:t>Safety Training for New Recruits</a:t>
            </a:r>
          </a:p>
          <a:p>
            <a:pPr algn="l" rtl="0" eaLnBrk="1" hangingPunct="1"/>
            <a:r>
              <a:rPr lang="en" b="0" i="0" u="none" baseline="0" dirty="0" smtClean="0">
                <a:cs typeface="Arial" charset="0"/>
              </a:rPr>
              <a:t>TCG </a:t>
            </a:r>
            <a:r>
              <a:rPr lang="en" b="0" i="0" u="none" baseline="0" dirty="0">
                <a:cs typeface="Arial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 eaLnBrk="1" fontAlgn="auto" hangingPunct="1">
              <a:spcAft>
                <a:spcPts val="0"/>
              </a:spcAft>
              <a:defRPr/>
            </a:pPr>
            <a:r>
              <a:rPr lang="en" b="1" i="0" u="none" baseline="0"/>
              <a:t>Total Safety Value</a:t>
            </a:r>
            <a:endParaRPr lang="en" dirty="0">
              <a:solidFill>
                <a:schemeClr val="accent3">
                  <a:lumMod val="75000"/>
                </a:schemeClr>
              </a:solidFill>
              <a:ea typeface="+mj-ea"/>
            </a:endParaRPr>
          </a:p>
        </p:txBody>
      </p:sp>
      <p:sp>
        <p:nvSpPr>
          <p:cNvPr id="20482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en" sz="1000" b="0" i="0" u="none" baseline="0" dirty="0"/>
              <a:t>H3SE integration kit - TCG 7 – Conclusion– V2</a:t>
            </a:r>
            <a:endParaRPr lang="en" altLang="fr-FR" sz="1000" dirty="0"/>
          </a:p>
        </p:txBody>
      </p:sp>
      <p:sp>
        <p:nvSpPr>
          <p:cNvPr id="20483" name="Espace réservé du numéro de diapositive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EAEE2159-C64B-1B48-94FC-A63346585699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 algn="r" rtl="0"/>
              <a:t>2</a:t>
            </a:fld>
            <a:endParaRPr lang="e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20484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l" rtl="0">
              <a:spcAft>
                <a:spcPts val="1500"/>
              </a:spcAft>
            </a:pPr>
            <a:r>
              <a:rPr lang="en" b="0" i="0" u="none" baseline="0">
                <a:cs typeface="Arial" charset="0"/>
              </a:rPr>
              <a:t>Safety has been a priority for Total for many years.</a:t>
            </a:r>
          </a:p>
          <a:p>
            <a:pPr algn="l" rtl="0">
              <a:spcAft>
                <a:spcPts val="1500"/>
              </a:spcAft>
            </a:pPr>
            <a:r>
              <a:rPr lang="en" b="0" i="0" u="none" baseline="0">
                <a:cs typeface="Arial" charset="0"/>
              </a:rPr>
              <a:t>Since January 2016, safety has been ranked as a value.</a:t>
            </a:r>
          </a:p>
          <a:p>
            <a:pPr algn="l" rtl="0">
              <a:spcAft>
                <a:spcPts val="1500"/>
              </a:spcAft>
            </a:pPr>
            <a:r>
              <a:rPr lang="en" b="0" i="0" u="none" baseline="0">
                <a:cs typeface="Arial" charset="0"/>
              </a:rPr>
              <a:t>Consequences on our operations: actions that tend to preserve and improve safety are always put forward.</a:t>
            </a:r>
          </a:p>
          <a:p>
            <a:pPr algn="l" rtl="0">
              <a:spcAft>
                <a:spcPts val="1500"/>
              </a:spcAft>
            </a:pPr>
            <a:r>
              <a:rPr lang="en" b="0" i="0" u="none" baseline="0">
                <a:cs typeface="Arial" charset="0"/>
              </a:rPr>
              <a:t>No criticism or blame if you react on the side of safety, even if it means shutting down an important operation.</a:t>
            </a:r>
          </a:p>
          <a:p>
            <a:pPr algn="l" rtl="0">
              <a:spcAft>
                <a:spcPts val="1500"/>
              </a:spcAft>
            </a:pPr>
            <a:r>
              <a:rPr lang="en" b="0" i="0" u="none" baseline="0">
                <a:cs typeface="Arial" charset="0"/>
              </a:rPr>
              <a:t>Total wants to be the leader in responsible energy. </a:t>
            </a:r>
          </a:p>
          <a:p>
            <a:pPr algn="l" rtl="0">
              <a:spcAft>
                <a:spcPts val="1500"/>
              </a:spcAft>
            </a:pPr>
            <a:endParaRPr lang="en" altLang="fr-FR">
              <a:cs typeface="Arial" charset="0"/>
            </a:endParaRPr>
          </a:p>
          <a:p>
            <a:pPr algn="ctr" rtl="0">
              <a:spcAft>
                <a:spcPts val="1500"/>
              </a:spcAft>
              <a:buFont typeface="Lucida Grande" charset="0"/>
              <a:buNone/>
            </a:pPr>
            <a:r>
              <a:rPr lang="en" b="1" i="0" u="none" baseline="0">
                <a:solidFill>
                  <a:srgbClr val="A90025"/>
                </a:solidFill>
                <a:cs typeface="Arial" charset="0"/>
              </a:rPr>
              <a:t>If</a:t>
            </a:r>
            <a:r>
              <a:rPr lang="en" b="0" i="0" u="none" baseline="0">
                <a:solidFill>
                  <a:srgbClr val="A90025"/>
                </a:solidFill>
                <a:cs typeface="Arial" charset="0"/>
              </a:rPr>
              <a:t> </a:t>
            </a:r>
            <a:r>
              <a:rPr lang="en" b="1" i="0" u="none" baseline="0">
                <a:solidFill>
                  <a:srgbClr val="A90025"/>
                </a:solidFill>
                <a:cs typeface="Arial" charset="0"/>
              </a:rPr>
              <a:t>you do not share this safety value, you should not be working for the Group.</a:t>
            </a:r>
            <a:endParaRPr lang="en" altLang="fr-FR">
              <a:solidFill>
                <a:srgbClr val="A90025"/>
              </a:solidFill>
              <a:cs typeface="Arial" charset="0"/>
            </a:endParaRPr>
          </a:p>
          <a:p>
            <a:pPr algn="l" rtl="0">
              <a:spcAft>
                <a:spcPts val="1500"/>
              </a:spcAft>
            </a:pPr>
            <a:endParaRPr lang="en" altLang="fr-F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558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 eaLnBrk="1" hangingPunct="1"/>
            <a:r>
              <a:rPr lang="en" b="1" i="0" u="none" cap="none" baseline="0">
                <a:cs typeface="Arial" charset="0"/>
              </a:rPr>
              <a:t>YOU AND THE SAFETY VALUE</a:t>
            </a:r>
            <a:endParaRPr lang="en" altLang="fr-FR" cap="none" dirty="0">
              <a:cs typeface="Arial" charset="0"/>
            </a:endParaRPr>
          </a:p>
        </p:txBody>
      </p:sp>
      <p:sp>
        <p:nvSpPr>
          <p:cNvPr id="2765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0" eaLnBrk="1" hangingPunct="1">
              <a:spcAft>
                <a:spcPts val="1500"/>
              </a:spcAft>
            </a:pPr>
            <a:r>
              <a:rPr lang="en" b="0" i="0" u="none" baseline="0">
                <a:cs typeface="Arial" charset="0"/>
              </a:rPr>
              <a:t>Which actions would you like to implement in your future position to help reinforce the safety value?</a:t>
            </a:r>
          </a:p>
          <a:p>
            <a:pPr algn="just" rtl="0" eaLnBrk="1" hangingPunct="1">
              <a:spcAft>
                <a:spcPts val="1500"/>
              </a:spcAft>
            </a:pPr>
            <a:endParaRPr lang="en" altLang="fr-FR" dirty="0">
              <a:cs typeface="Arial" charset="0"/>
            </a:endParaRPr>
          </a:p>
          <a:p>
            <a:pPr algn="just" rtl="0" eaLnBrk="1" hangingPunct="1">
              <a:spcAft>
                <a:spcPts val="1500"/>
              </a:spcAft>
            </a:pPr>
            <a:r>
              <a:rPr lang="en" b="0" i="0" u="none" baseline="0">
                <a:cs typeface="Arial" charset="0"/>
              </a:rPr>
              <a:t>What difficulties do you anticipate?</a:t>
            </a:r>
          </a:p>
          <a:p>
            <a:pPr algn="just" rtl="0" eaLnBrk="1" hangingPunct="1">
              <a:spcAft>
                <a:spcPts val="1500"/>
              </a:spcAft>
            </a:pPr>
            <a:endParaRPr lang="en" altLang="fr-FR" dirty="0">
              <a:cs typeface="Arial" charset="0"/>
            </a:endParaRPr>
          </a:p>
          <a:p>
            <a:pPr algn="just" rtl="0" eaLnBrk="1" hangingPunct="1">
              <a:spcAft>
                <a:spcPts val="1500"/>
              </a:spcAft>
            </a:pPr>
            <a:r>
              <a:rPr lang="en" b="0" i="0" u="none" baseline="0">
                <a:cs typeface="Arial" charset="0"/>
              </a:rPr>
              <a:t>Do you have any ideas yet on how to cope with these difficulties?</a:t>
            </a:r>
          </a:p>
        </p:txBody>
      </p:sp>
      <p:sp>
        <p:nvSpPr>
          <p:cNvPr id="27652" name="Espace réservé du numéro de diapositiv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fld id="{8FEF00A6-0803-F048-A25A-6155ED2D1BD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 algn="r" rtl="0"/>
              <a:t>3</a:t>
            </a:fld>
            <a:endParaRPr lang="e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lang="en" sz="1000" b="0" i="0" u="none" baseline="0" dirty="0"/>
              <a:t>H3SE integration kit - TCG 7 – Conclusion– V2</a:t>
            </a:r>
            <a:endParaRPr lang="en" altLang="fr-F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1268760"/>
            <a:ext cx="7275512" cy="1487487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" b="1" i="0" u="none" baseline="0"/>
              <a:t>STAFF H3SE COMMITMENTS</a:t>
            </a:r>
            <a:endParaRPr lang="en" dirty="0"/>
          </a:p>
        </p:txBody>
      </p:sp>
      <p:pic>
        <p:nvPicPr>
          <p:cNvPr id="29698" name="Image 3" descr="logo comitment transpar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997200"/>
            <a:ext cx="1857375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1838325" y="5157788"/>
            <a:ext cx="5165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rtl="0" eaLnBrk="1" hangingPunct="1"/>
            <a:r>
              <a:rPr lang="en" b="1" i="0" u="none" baseline="0">
                <a:solidFill>
                  <a:schemeClr val="bg1"/>
                </a:solidFill>
              </a:rPr>
              <a:t>"Safety: for you, for me, for all"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TAL-EN-dark red templat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EN PPT DARK RED LOGO.pptx" id="{34FDB752-F90B-4A83-A6C4-9F21502A314C}" vid="{6DFEEC28-5B39-4E16-BB71-270AB66A25A6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TOTAL-EN-dark red template</Template>
  <TotalTime>5</TotalTime>
  <Words>189</Words>
  <Application>Microsoft Office PowerPoint</Application>
  <PresentationFormat>Affichage à l'écran (4:3)</PresentationFormat>
  <Paragraphs>25</Paragraphs>
  <Slides>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TOTAL-EN-dark red template</vt:lpstr>
      <vt:lpstr>General Common Trunk Course Conclusion</vt:lpstr>
      <vt:lpstr>Total Safety Value</vt:lpstr>
      <vt:lpstr>YOU AND THE SAFETY VALUE</vt:lpstr>
      <vt:lpstr>STAFF H3SE COMMITMENTS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Common Trunk Course Conclusion</dc:title>
  <dc:creator>J0489914</dc:creator>
  <cp:lastModifiedBy>J0489914</cp:lastModifiedBy>
  <cp:revision>3</cp:revision>
  <dcterms:created xsi:type="dcterms:W3CDTF">2017-09-22T14:37:31Z</dcterms:created>
  <dcterms:modified xsi:type="dcterms:W3CDTF">2017-09-22T14:44:16Z</dcterms:modified>
</cp:coreProperties>
</file>