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5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 varScale="1">
        <p:scale>
          <a:sx n="102" d="100"/>
          <a:sy n="102" d="100"/>
        </p:scale>
        <p:origin x="-96" y="-8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EAA0C0E-FAC9-0C43-AF57-A3C025051853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B7E4F16-2725-6941-9572-76C7301BCB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1964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523A6C0-D133-EC41-8FB8-839AB3AD48A2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DB2C5C1-DEF1-A44E-A1D2-94A3031090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23791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/>
            </a:r>
            <a:fld id="{8DB2C5C1-DEF1-A44E-A1D2-94A3031090BF}" type="slidenum">
              <a:rPr/>
              <a:pPr/>
              <a:t>2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xmlns="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/>
            </a:r>
            <a:fld id="{8DB2C5C1-DEF1-A44E-A1D2-94A3031090BF}" type="slidenum">
              <a:rPr/>
              <a:pPr/>
              <a:t>3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xmlns="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9791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12DEA-8572-4744-8A48-921F942797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2253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76BA2BC-F8C9-9544-A052-783651598A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648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5DB8B-D658-3242-A3E1-0FC8FAFEC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499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B8A1A-E799-764B-8611-F77242BF2B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483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5ED5D4-F043-B341-93F5-8D79A086B1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6652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2708D27-C5BA-F444-92AC-4152206015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8905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1858EB-0419-6143-886D-D81CC7B3D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79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A56BAF-5435-424D-AF87-7BBD3525FB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722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1417D-B0E9-6C47-BDD7-D193C1806B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869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00E5017-54EB-7942-8203-7A7CC8A6A30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es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es">
                <a:ea typeface="+mj-ea"/>
              </a:rPr>
              <a:t>Conclusión del Tronco común general</a:t>
            </a:r>
            <a:endParaRPr lang="es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es">
                <a:cs typeface="Arial" charset="0"/>
              </a:rPr>
              <a:t>Kit de integración H3SE</a:t>
            </a:r>
          </a:p>
          <a:p>
            <a:pPr eaLnBrk="1" hangingPunct="1" algn="l" rtl="0"/>
            <a:r>
              <a:rPr b="0" i="0" u="none" baseline="0" lang="es">
                <a:cs typeface="Arial" charset="0"/>
              </a:rPr>
              <a:t>TCG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es"/>
              <a:t>EL valor de seguridad de Total</a:t>
            </a:r>
            <a:endParaRPr lang="es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TCG 7 – Conclusión– V2</a:t>
            </a:r>
            <a:endParaRPr lang="es" altLang="fr-FR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l" rtl="0">
              <a:spcAft>
                <a:spcPts val="1500"/>
              </a:spcAft>
            </a:pPr>
            <a:r>
              <a:rPr b="0" i="0" u="none" baseline="0" lang="es">
                <a:cs typeface="Arial" charset="0"/>
              </a:rPr>
              <a:t>La seguridad es una prioridad para Total desde hace muchísimos años.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es">
                <a:cs typeface="Arial" charset="0"/>
              </a:rPr>
              <a:t>Desde enero de 2016: la seguridad se ha elevado al rango de valor.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es">
                <a:cs typeface="Arial" charset="0"/>
              </a:rPr>
              <a:t>Consecuencias en nuestras operaciones: a las acciones que tienden a preservar y mejorar la seguridad siempre se les da prioridad.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es">
                <a:cs typeface="Arial" charset="0"/>
              </a:rPr>
              <a:t>No se les criticará ni culpará si reaccionan a favor de la seguridad, ni siquiera en caso de interrupción de una operación importante.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es">
                <a:cs typeface="Arial" charset="0"/>
              </a:rPr>
              <a:t>Total quiere ser el líder de la energía responsable. </a:t>
            </a:r>
          </a:p>
          <a:p>
            <a:pPr algn="l" rtl="0">
              <a:spcAft>
                <a:spcPts val="1500"/>
              </a:spcAft>
            </a:pPr>
            <a:endParaRPr lang="es" altLang="fr-FR">
              <a:cs typeface="Arial" charset="0"/>
            </a:endParaRPr>
          </a:p>
          <a:p>
            <a:pPr algn="ctr" rtl="0">
              <a:spcAft>
                <a:spcPts val="1500"/>
              </a:spcAft>
              <a:buFont typeface="Lucida Grande" charset="0"/>
              <a:buNone/>
            </a:pPr>
            <a:r>
              <a:rPr b="1" i="0" u="none" baseline="0" lang="es">
                <a:solidFill>
                  <a:srgbClr val="A90025"/>
                </a:solidFill>
                <a:cs typeface="Arial" charset="0"/>
              </a:rPr>
              <a:t>Si no comparten este valor de seguridad, han decidido que no quieren trabajar para el grupo.</a:t>
            </a:r>
            <a:endParaRPr lang="es" altLang="fr-FR">
              <a:solidFill>
                <a:srgbClr val="A90025"/>
              </a:solidFill>
              <a:cs typeface="Arial" charset="0"/>
            </a:endParaRPr>
          </a:p>
          <a:p>
            <a:pPr algn="l" rtl="0">
              <a:spcAft>
                <a:spcPts val="1500"/>
              </a:spcAft>
            </a:pPr>
            <a:endParaRPr lang="es" alt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es">
                <a:cs typeface="Arial" charset="0"/>
              </a:rPr>
              <a:t>USTEDES Y EL VALOR DE SEGURIDAD</a:t>
            </a:r>
            <a:endParaRPr lang="es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eaLnBrk="1" hangingPunct="1" rtl="0">
              <a:spcAft>
                <a:spcPts val="1500"/>
              </a:spcAft>
            </a:pPr>
            <a:r>
              <a:rPr b="0" i="0" u="none" baseline="0" lang="es">
                <a:cs typeface="Arial" charset="0"/>
              </a:rPr>
              <a:t>¿Qué acciones desean poner en práctica, en su futuro puesto, para ayudar a arraigar el valor de seguridad?</a:t>
            </a:r>
          </a:p>
          <a:p>
            <a:pPr algn="just" eaLnBrk="1" hangingPunct="1" rtl="0">
              <a:spcAft>
                <a:spcPts val="1500"/>
              </a:spcAft>
            </a:pPr>
            <a:endParaRPr lang="es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es">
                <a:cs typeface="Arial" charset="0"/>
              </a:rPr>
              <a:t>¿Qué dificultades anticipan?</a:t>
            </a:r>
          </a:p>
          <a:p>
            <a:pPr algn="just" eaLnBrk="1" hangingPunct="1" rtl="0">
              <a:spcAft>
                <a:spcPts val="1500"/>
              </a:spcAft>
            </a:pPr>
            <a:endParaRPr lang="es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es">
                <a:cs typeface="Arial" charset="0"/>
              </a:rPr>
              <a:t>¿Ya tienen ideas para hacer frente a estas dificultades?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s"/>
              <a:t/>
            </a:r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s"/>
              <a:t>Kit de integración H3SE - TCG 7 – Conclusión–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eaLnBrk="1" hangingPunct="1" algn="l" rtl="0">
              <a:defRPr/>
            </a:pPr>
            <a:r>
              <a:rPr b="1" i="0" u="none" baseline="0" lang="es"/>
              <a:t>COMPROMISOS H3SE PERSONALES</a:t>
            </a:r>
            <a:endParaRPr lang="es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 rtl="0"/>
            <a:r>
              <a:rPr b="1" i="0" u="none" baseline="0" lang="es">
                <a:solidFill>
                  <a:schemeClr val="bg1"/>
                </a:solidFill>
              </a:rPr>
              <a:t>«La seguridad: para ti, para mí, para todos»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119</TotalTime>
  <Words>155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fr_total_modele_rouge_fonce</vt:lpstr>
      <vt:lpstr>Conclusion du Tronc Commun Général</vt:lpstr>
      <vt:lpstr>LA valeur sécurité de total</vt:lpstr>
      <vt:lpstr>VOUS ET LA VALEUR SÉCURITÉ</vt:lpstr>
      <vt:lpstr>ENGAGEMENTS H3SE PERSONNELS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</cp:revision>
  <dcterms:created xsi:type="dcterms:W3CDTF">2015-09-07T13:13:13Z</dcterms:created>
  <dcterms:modified xsi:type="dcterms:W3CDTF">2017-03-23T16:12:12Z</dcterms:modified>
</cp:coreProperties>
</file>