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  <a:srgbClr val="ABCE36"/>
    <a:srgbClr val="0024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92" autoAdjust="0"/>
  </p:normalViewPr>
  <p:slideViewPr>
    <p:cSldViewPr snapToObjects="1" showGuides="1">
      <p:cViewPr varScale="1">
        <p:scale>
          <a:sx n="102" d="100"/>
          <a:sy n="102" d="100"/>
        </p:scale>
        <p:origin x="-96" y="-15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26C1A-E9C0-3649-8DE0-0F721770D521}" type="datetimeFigureOut">
              <a:rPr lang="fr-FR" smtClean="0"/>
              <a:pPr/>
              <a:t>21/09/2017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351CB-C7E3-8F4F-AA6E-DB407BF173D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6207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6820A-C1B1-9944-A68D-DA5B884778EE}" type="datetimeFigureOut">
              <a:rPr lang="fr-FR" smtClean="0"/>
              <a:pPr/>
              <a:t>21/09/2017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BCA58-F001-2A42-AB6A-B366B18E47A3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721086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2C5C1-DEF1-A44E-A1D2-94A3031090BF}" type="slidenum">
              <a:rPr lang="fr-FR" altLang="fr-FR" smtClean="0"/>
              <a:pPr/>
              <a:t>2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591196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2C5C1-DEF1-A44E-A1D2-94A3031090BF}" type="slidenum">
              <a:rPr lang="fr-FR" altLang="fr-FR" smtClean="0"/>
              <a:pPr/>
              <a:t>3</a:t>
            </a:fld>
            <a:endParaRPr lang="fr-FR" altLang="fr-FR"/>
          </a:p>
        </p:txBody>
      </p:sp>
    </p:spTree>
    <p:extLst>
      <p:ext uri="{BB962C8B-B14F-4D97-AF65-F5344CB8AC3E}">
        <p14:creationId xmlns="" xmlns:p14="http://schemas.microsoft.com/office/powerpoint/2010/main" val="1268528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2433" y="0"/>
            <a:ext cx="9146433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>
            <a:no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 hasCustomPrompt="1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dirty="0" smtClean="0"/>
              <a:t>Cliquez pour modifier les styles des sous-titres du masque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750000"/>
            <a:ext cx="9144000" cy="10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Image 7" descr="TOTAL_LOGO_bandeau_01_haut_T_RGB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363225"/>
            <a:ext cx="6084167" cy="8609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xmlns="" val="3658184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>
            <a:noAutofit/>
          </a:bodyPr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8928000" y="0"/>
            <a:ext cx="216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dirty="0" smtClean="0"/>
              <a:t>Bar graph </a:t>
            </a:r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2"/>
          <p:cNvSpPr>
            <a:spLocks noGrp="1"/>
          </p:cNvSpPr>
          <p:nvPr>
            <p:ph idx="13" hasCustomPrompt="1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dirty="0" smtClean="0"/>
              <a:t>Bar graph</a:t>
            </a:r>
            <a:endParaRPr lang="fr-FR" dirty="0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pPr lvl="0"/>
            <a:r>
              <a:rPr lang="fr-FR" dirty="0" smtClean="0"/>
              <a:t>Ring graph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2267744" y="1418400"/>
            <a:ext cx="4608512" cy="338554"/>
          </a:xfrm>
        </p:spPr>
        <p:txBody>
          <a:bodyPr wrap="square" anchor="t" anchorCtr="1">
            <a:spAutoFit/>
          </a:bodyPr>
          <a:lstStyle>
            <a:lvl1pPr algn="ctr">
              <a:spcBef>
                <a:spcPct val="50000"/>
              </a:spcBef>
              <a:buNone/>
              <a:defRPr sz="1600"/>
            </a:lvl1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cs typeface="Arial"/>
              </a:rPr>
              <a:t>Ring graph title</a:t>
            </a:r>
            <a:endParaRPr lang="en-GB" sz="1600" dirty="0">
              <a:cs typeface="Arial"/>
            </a:endParaRP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 anchor="t" anchorCtr="0"/>
          <a:lstStyle>
            <a:lvl1pPr>
              <a:defRPr/>
            </a:lvl1pPr>
          </a:lstStyle>
          <a:p>
            <a:pPr lvl="0"/>
            <a:r>
              <a:rPr lang="fr-FR" dirty="0" smtClean="0"/>
              <a:t>Table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dirty="0" smtClean="0"/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xmlns="" val="230045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Presentation title - Place and Country - Date Month Day Year</a:t>
            </a:r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90BE8-D879-4F46-ACF9-7BCC67DCFB7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576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6"/>
            <a:ext cx="55626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+mn-lt"/>
                <a:cs typeface="Helvetica"/>
              </a:defRPr>
            </a:lvl1pPr>
          </a:lstStyle>
          <a:p>
            <a:r>
              <a:rPr lang="en-US" dirty="0" smtClean="0"/>
              <a:t>Presentation title - Place and Country - Date Month Day Year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Helvetica"/>
              </a:defRPr>
            </a:lvl1pPr>
          </a:lstStyle>
          <a:p>
            <a:fld id="{21F90BE8-D879-4F46-ACF9-7BCC67DCFB75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9031305" y="0"/>
            <a:ext cx="11269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Helvetica"/>
              <a:cs typeface="Helvetica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85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5400000">
            <a:off x="7334251" y="6594478"/>
            <a:ext cx="365125" cy="1588"/>
          </a:xfrm>
          <a:prstGeom prst="line">
            <a:avLst/>
          </a:prstGeom>
          <a:ln w="6350" cap="flat" cmpd="sng" algn="ctr">
            <a:solidFill>
              <a:schemeClr val="tx1">
                <a:alpha val="7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8218488" cy="5001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dirty="0" smtClean="0"/>
              <a:t>Modifiez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</p:txBody>
      </p:sp>
      <p:pic>
        <p:nvPicPr>
          <p:cNvPr id="11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85087" y="6374892"/>
            <a:ext cx="1008000" cy="4021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0" r:id="rId2"/>
    <p:sldLayoutId id="2147483658" r:id="rId3"/>
    <p:sldLayoutId id="2147483659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 cap="all">
          <a:solidFill>
            <a:schemeClr val="accent3">
              <a:lumMod val="75000"/>
            </a:schemeClr>
          </a:solidFill>
          <a:latin typeface="+mj-lt"/>
          <a:ea typeface="+mj-ea"/>
          <a:cs typeface="Arial"/>
        </a:defRPr>
      </a:lvl1pPr>
    </p:titleStyle>
    <p:bodyStyle>
      <a:lvl1pPr marL="285750" indent="-2857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20000"/>
        <a:buFont typeface="Lucida Grande"/>
        <a:buChar char="●"/>
        <a:defRPr sz="2000" kern="1200">
          <a:solidFill>
            <a:schemeClr val="tx1"/>
          </a:solidFill>
          <a:latin typeface="+mn-lt"/>
          <a:ea typeface="+mn-ea"/>
          <a:cs typeface="Arial"/>
        </a:defRPr>
      </a:lvl1pPr>
      <a:lvl2pPr marL="447675" indent="-180975" algn="l" defTabSz="5334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Font typeface="Lucida Grande"/>
        <a:buChar char="-"/>
        <a:defRPr sz="1800" kern="1200">
          <a:solidFill>
            <a:schemeClr val="tx1"/>
          </a:solidFill>
          <a:latin typeface="+mn-lt"/>
          <a:ea typeface="+mn-ea"/>
          <a:cs typeface="Arial"/>
        </a:defRPr>
      </a:lvl2pPr>
      <a:lvl3pPr marL="806450" indent="-180975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100000"/>
        <a:buFont typeface="Lucida Grande"/>
        <a:buChar char="•"/>
        <a:defRPr sz="1600" kern="1200">
          <a:solidFill>
            <a:schemeClr val="tx1"/>
          </a:solidFill>
          <a:latin typeface="+mn-lt"/>
          <a:ea typeface="+mn-ea"/>
          <a:cs typeface="Arial"/>
        </a:defRPr>
      </a:lvl3pPr>
      <a:lvl4pPr marL="1076325" indent="-171450" algn="l" defTabSz="457200" rtl="0" eaLnBrk="1" latinLnBrk="0" hangingPunct="1">
        <a:spcBef>
          <a:spcPts val="300"/>
        </a:spcBef>
        <a:spcAft>
          <a:spcPts val="300"/>
        </a:spcAft>
        <a:buClr>
          <a:schemeClr val="accent3">
            <a:lumMod val="75000"/>
          </a:schemeClr>
        </a:buClr>
        <a:buSzPct val="80000"/>
        <a:buFont typeface="Lucida Grande"/>
        <a:buChar char="-"/>
        <a:tabLst/>
        <a:defRPr sz="1600" kern="1200">
          <a:solidFill>
            <a:schemeClr val="tx1"/>
          </a:solidFill>
          <a:latin typeface="+mn-lt"/>
          <a:ea typeface="+mn-ea"/>
          <a:cs typeface="Helvetica"/>
        </a:defRPr>
      </a:lvl4pPr>
      <a:lvl5pPr marL="1260000" indent="-180975" algn="l" defTabSz="352425" rtl="0" eaLnBrk="1" latinLnBrk="0" hangingPunct="1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/>
        <a:buNone/>
        <a:defRPr sz="1600" kern="1200">
          <a:solidFill>
            <a:schemeClr val="tx1"/>
          </a:solidFill>
          <a:latin typeface="+mn-lt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>
                <a:ea typeface="+mj-ea"/>
              </a:rPr>
              <a:t>Conclusion du Tronc Commun Général</a:t>
            </a:r>
            <a:endParaRPr lang="fr-FR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r>
              <a:rPr lang="fr-FR" altLang="fr-FR" dirty="0" smtClean="0">
                <a:cs typeface="Arial" pitchFamily="34" charset="0"/>
              </a:rPr>
              <a:t>Formation Sécurité des Nouveaux Embauchés</a:t>
            </a:r>
          </a:p>
          <a:p>
            <a:pPr eaLnBrk="1" hangingPunct="1"/>
            <a:r>
              <a:rPr lang="fr-FR" altLang="fr-FR" dirty="0" smtClean="0">
                <a:cs typeface="Arial" charset="0"/>
              </a:rPr>
              <a:t>TCG </a:t>
            </a:r>
            <a:r>
              <a:rPr lang="fr-FR" altLang="fr-FR" dirty="0">
                <a:cs typeface="Arial" charset="0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dirty="0" smtClean="0"/>
              <a:t>LA valeur sécurité de total</a:t>
            </a:r>
            <a:endParaRPr lang="fr-FR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20482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sz="900" dirty="0" smtClean="0"/>
              <a:t>Kit intégration H3SE - TCG 7 – Conclusion– V2</a:t>
            </a:r>
            <a:endParaRPr lang="fr-FR" altLang="fr-FR" sz="900" dirty="0"/>
          </a:p>
        </p:txBody>
      </p:sp>
      <p:sp>
        <p:nvSpPr>
          <p:cNvPr id="20483" name="Espace réservé du numéro de diapositive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AEE2159-C64B-1B48-94FC-A63346585699}" type="slidenum">
              <a:rPr lang="en-GB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en-GB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20484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>
              <a:spcAft>
                <a:spcPts val="1500"/>
              </a:spcAft>
            </a:pPr>
            <a:r>
              <a:rPr lang="fr-FR" altLang="fr-FR">
                <a:cs typeface="Arial" charset="0"/>
              </a:rPr>
              <a:t>La Sécurité est un priorité pour Total depuis de très nombreuses années.</a:t>
            </a:r>
          </a:p>
          <a:p>
            <a:pPr>
              <a:spcAft>
                <a:spcPts val="1500"/>
              </a:spcAft>
            </a:pPr>
            <a:r>
              <a:rPr lang="fr-FR" altLang="fr-FR">
                <a:cs typeface="Arial" charset="0"/>
              </a:rPr>
              <a:t>Depuis janvier 2016 : la Sécurité est érigée au rang de valeur.</a:t>
            </a:r>
          </a:p>
          <a:p>
            <a:pPr>
              <a:spcAft>
                <a:spcPts val="1500"/>
              </a:spcAft>
            </a:pPr>
            <a:r>
              <a:rPr lang="fr-FR" altLang="fr-FR">
                <a:cs typeface="Arial" charset="0"/>
              </a:rPr>
              <a:t>Conséquences sur nos opérations : les actions qui tendent à préserver et améliorer la Sécurité sont toujours mises en avant.</a:t>
            </a:r>
          </a:p>
          <a:p>
            <a:pPr>
              <a:spcAft>
                <a:spcPts val="1500"/>
              </a:spcAft>
            </a:pPr>
            <a:r>
              <a:rPr lang="fr-FR" altLang="fr-FR">
                <a:cs typeface="Arial" charset="0"/>
              </a:rPr>
              <a:t>Pas de critique ou de blâme si vous réagissez en faveur de la Sécurité, même en cas d’arrêt d’une opération importante.</a:t>
            </a:r>
          </a:p>
          <a:p>
            <a:pPr>
              <a:spcAft>
                <a:spcPts val="1500"/>
              </a:spcAft>
            </a:pPr>
            <a:r>
              <a:rPr lang="fr-FR" altLang="fr-FR">
                <a:cs typeface="Arial" charset="0"/>
              </a:rPr>
              <a:t>Total veut être le leader de l’énergie responsable. </a:t>
            </a:r>
          </a:p>
          <a:p>
            <a:pPr>
              <a:spcAft>
                <a:spcPts val="1500"/>
              </a:spcAft>
            </a:pPr>
            <a:endParaRPr lang="fr-FR" altLang="fr-FR">
              <a:cs typeface="Arial" charset="0"/>
            </a:endParaRPr>
          </a:p>
          <a:p>
            <a:pPr algn="ctr">
              <a:spcAft>
                <a:spcPts val="1500"/>
              </a:spcAft>
              <a:buFont typeface="Lucida Grande" charset="0"/>
              <a:buNone/>
            </a:pPr>
            <a:r>
              <a:rPr lang="fr-FR" altLang="fr-FR" b="1">
                <a:solidFill>
                  <a:srgbClr val="A90025"/>
                </a:solidFill>
                <a:cs typeface="Arial" charset="0"/>
              </a:rPr>
              <a:t>Si</a:t>
            </a:r>
            <a:r>
              <a:rPr lang="fr-FR" altLang="fr-FR">
                <a:solidFill>
                  <a:srgbClr val="A90025"/>
                </a:solidFill>
                <a:cs typeface="Arial" charset="0"/>
              </a:rPr>
              <a:t> </a:t>
            </a:r>
            <a:r>
              <a:rPr lang="fr-FR" altLang="fr-FR" b="1">
                <a:solidFill>
                  <a:srgbClr val="A90025"/>
                </a:solidFill>
                <a:cs typeface="Arial" charset="0"/>
              </a:rPr>
              <a:t>vous ne partagez pas cette valeur Sécurité, vous avez décidé que vous ne voulez pas travailler pour le Groupe.</a:t>
            </a:r>
            <a:endParaRPr lang="fr-FR" altLang="fr-FR">
              <a:solidFill>
                <a:srgbClr val="A90025"/>
              </a:solidFill>
              <a:cs typeface="Arial" charset="0"/>
            </a:endParaRPr>
          </a:p>
          <a:p>
            <a:pPr>
              <a:spcAft>
                <a:spcPts val="1500"/>
              </a:spcAft>
            </a:pPr>
            <a:endParaRPr lang="fr-FR" altLang="fr-FR"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55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fr-FR" altLang="fr-FR" cap="none" dirty="0" smtClean="0">
                <a:cs typeface="Arial" charset="0"/>
              </a:rPr>
              <a:t>VOUS ET LA VALEUR SÉCURITÉ</a:t>
            </a:r>
            <a:endParaRPr lang="fr-FR" altLang="fr-FR" cap="none" dirty="0">
              <a:cs typeface="Arial" charset="0"/>
            </a:endParaRPr>
          </a:p>
        </p:txBody>
      </p:sp>
      <p:sp>
        <p:nvSpPr>
          <p:cNvPr id="2765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eaLnBrk="1" hangingPunct="1">
              <a:spcAft>
                <a:spcPts val="1500"/>
              </a:spcAft>
            </a:pPr>
            <a:r>
              <a:rPr lang="fr-FR" altLang="fr-FR" dirty="0">
                <a:cs typeface="Arial" charset="0"/>
              </a:rPr>
              <a:t>Quelles actions souhaitez-vous mettre en </a:t>
            </a:r>
            <a:r>
              <a:rPr lang="fr-FR" altLang="fr-FR" dirty="0" smtClean="0">
                <a:cs typeface="Arial" charset="0"/>
              </a:rPr>
              <a:t>œuvre, </a:t>
            </a:r>
            <a:r>
              <a:rPr lang="fr-FR" altLang="fr-FR" dirty="0">
                <a:cs typeface="Arial" charset="0"/>
              </a:rPr>
              <a:t>dans votre futur </a:t>
            </a:r>
            <a:r>
              <a:rPr lang="fr-FR" altLang="fr-FR" dirty="0" smtClean="0">
                <a:cs typeface="Arial" charset="0"/>
              </a:rPr>
              <a:t>poste, </a:t>
            </a:r>
            <a:r>
              <a:rPr lang="fr-FR" altLang="fr-FR" dirty="0">
                <a:cs typeface="Arial" charset="0"/>
              </a:rPr>
              <a:t>pour participer à </a:t>
            </a:r>
            <a:r>
              <a:rPr lang="fr-FR" altLang="fr-FR" dirty="0" smtClean="0">
                <a:cs typeface="Arial" charset="0"/>
              </a:rPr>
              <a:t>ancrer </a:t>
            </a:r>
            <a:r>
              <a:rPr lang="fr-FR" altLang="fr-FR" dirty="0">
                <a:cs typeface="Arial" charset="0"/>
              </a:rPr>
              <a:t>la valeur </a:t>
            </a:r>
            <a:r>
              <a:rPr lang="fr-FR" altLang="fr-FR" dirty="0" smtClean="0">
                <a:cs typeface="Arial" charset="0"/>
              </a:rPr>
              <a:t>Sécurité</a:t>
            </a:r>
            <a:r>
              <a:rPr lang="fr-FR" altLang="fr-FR" dirty="0">
                <a:cs typeface="Arial" charset="0"/>
              </a:rPr>
              <a:t> </a:t>
            </a:r>
            <a:r>
              <a:rPr lang="fr-FR" altLang="fr-FR" dirty="0" smtClean="0">
                <a:cs typeface="Arial" charset="0"/>
              </a:rPr>
              <a:t>?</a:t>
            </a:r>
          </a:p>
          <a:p>
            <a:pPr algn="just" eaLnBrk="1" hangingPunct="1">
              <a:spcAft>
                <a:spcPts val="1500"/>
              </a:spcAft>
            </a:pPr>
            <a:endParaRPr lang="fr-FR" altLang="fr-FR" dirty="0">
              <a:cs typeface="Arial" charset="0"/>
            </a:endParaRPr>
          </a:p>
          <a:p>
            <a:pPr algn="just" eaLnBrk="1" hangingPunct="1">
              <a:spcAft>
                <a:spcPts val="1500"/>
              </a:spcAft>
            </a:pPr>
            <a:r>
              <a:rPr lang="fr-FR" altLang="fr-FR" dirty="0">
                <a:cs typeface="Arial" charset="0"/>
              </a:rPr>
              <a:t>Quelles difficultés anticipez-vous </a:t>
            </a:r>
            <a:r>
              <a:rPr lang="fr-FR" altLang="fr-FR" dirty="0" smtClean="0">
                <a:cs typeface="Arial" charset="0"/>
              </a:rPr>
              <a:t>?</a:t>
            </a:r>
          </a:p>
          <a:p>
            <a:pPr algn="just" eaLnBrk="1" hangingPunct="1">
              <a:spcAft>
                <a:spcPts val="1500"/>
              </a:spcAft>
            </a:pPr>
            <a:endParaRPr lang="fr-FR" altLang="fr-FR" dirty="0">
              <a:cs typeface="Arial" charset="0"/>
            </a:endParaRPr>
          </a:p>
          <a:p>
            <a:pPr algn="just" eaLnBrk="1" hangingPunct="1">
              <a:spcAft>
                <a:spcPts val="1500"/>
              </a:spcAft>
            </a:pPr>
            <a:r>
              <a:rPr lang="fr-FR" altLang="fr-FR" dirty="0">
                <a:cs typeface="Arial" charset="0"/>
              </a:rPr>
              <a:t>Avez-vous déjà des idées pour faire face à ces difficultés ?</a:t>
            </a:r>
          </a:p>
        </p:txBody>
      </p:sp>
      <p:sp>
        <p:nvSpPr>
          <p:cNvPr id="27652" name="Espace réservé du numéro de diapositive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11913"/>
            <a:ext cx="725488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FEF00A6-0803-F048-A25A-6155ED2D1BDB}" type="slidenum">
              <a:rPr lang="fr-FR" altLang="fr-FR"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fr-F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fr-FR" altLang="fr-FR" sz="900" dirty="0" smtClean="0"/>
              <a:t>Kit intégration H3SE - TCG 7 – Conclusion– V2</a:t>
            </a:r>
            <a:endParaRPr lang="fr-FR" alt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268760"/>
            <a:ext cx="7275512" cy="1487487"/>
          </a:xfrm>
        </p:spPr>
        <p:txBody>
          <a:bodyPr/>
          <a:lstStyle/>
          <a:p>
            <a:pPr eaLnBrk="1" hangingPunct="1">
              <a:defRPr/>
            </a:pPr>
            <a:r>
              <a:rPr lang="fr-FR"/>
              <a:t>ENGAGEMENTS H3SE PERSONNELS</a:t>
            </a:r>
            <a:endParaRPr lang="fr-FR" dirty="0"/>
          </a:p>
        </p:txBody>
      </p:sp>
      <p:pic>
        <p:nvPicPr>
          <p:cNvPr id="29698" name="Image 3" descr="logo comitment transpar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997200"/>
            <a:ext cx="1857375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1838325" y="5157788"/>
            <a:ext cx="5165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fr-FR" altLang="fr-FR" b="1">
                <a:solidFill>
                  <a:schemeClr val="bg1"/>
                </a:solidFill>
              </a:rPr>
              <a:t>« La sécurité : pour toi, pour moi, pour tous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OTAL-FR-modele rouge 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FR PPT ROUGE FONCE LOGO.pptx" id="{61CC4C7C-92FC-429F-A50D-CFA4B2695BBB}" vid="{B8EC27D0-A928-40AB-9C2D-136AEEA527D0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TOTAL-FR-modele rouge fonce</Template>
  <TotalTime>1</TotalTime>
  <Words>157</Words>
  <Application>Microsoft Office PowerPoint</Application>
  <PresentationFormat>Affichage à l'écran (4:3)</PresentationFormat>
  <Paragraphs>25</Paragraphs>
  <Slides>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TOTAL-FR-modele rouge fonce</vt:lpstr>
      <vt:lpstr>Conclusion du Tronc Commun Général</vt:lpstr>
      <vt:lpstr>LA valeur sécurité de total</vt:lpstr>
      <vt:lpstr>VOUS ET LA VALEUR SÉCURITÉ</vt:lpstr>
      <vt:lpstr>ENGAGEMENTS H3SE PERSONNELS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 du Tronc Commun Général</dc:title>
  <dc:creator>J0489914</dc:creator>
  <cp:lastModifiedBy>J0489914</cp:lastModifiedBy>
  <cp:revision>1</cp:revision>
  <dcterms:created xsi:type="dcterms:W3CDTF">2017-09-21T14:45:02Z</dcterms:created>
  <dcterms:modified xsi:type="dcterms:W3CDTF">2017-09-21T14:46:16Z</dcterms:modified>
</cp:coreProperties>
</file>