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65" r:id="rId4"/>
    <p:sldId id="268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92" autoAdjust="0"/>
  </p:normalViewPr>
  <p:slideViewPr>
    <p:cSldViewPr snapToObjects="1">
      <p:cViewPr varScale="1">
        <p:scale>
          <a:sx n="102" d="100"/>
          <a:sy n="102" d="100"/>
        </p:scale>
        <p:origin x="-96" y="-8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EAA0C0E-FAC9-0C43-AF57-A3C025051853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4B7E4F16-2725-6941-9572-76C7301BCB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1964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523A6C0-D133-EC41-8FB8-839AB3AD48A2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DB2C5C1-DEF1-A44E-A1D2-94A3031090B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23791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t"/>
              <a:t/>
            </a:r>
            <a:fld id="{8DB2C5C1-DEF1-A44E-A1D2-94A3031090BF}" type="slidenum">
              <a:rPr/>
              <a:pPr/>
              <a:t>2</a:t>
            </a:fld>
            <a:endParaRPr lang="pt" altLang="fr-FR"/>
          </a:p>
        </p:txBody>
      </p:sp>
    </p:spTree>
    <p:extLst>
      <p:ext uri="{BB962C8B-B14F-4D97-AF65-F5344CB8AC3E}">
        <p14:creationId xmlns:p14="http://schemas.microsoft.com/office/powerpoint/2010/main" xmlns="" val="159119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t"/>
              <a:t/>
            </a:r>
            <a:fld id="{8DB2C5C1-DEF1-A44E-A1D2-94A3031090BF}" type="slidenum">
              <a:rPr/>
              <a:pPr/>
              <a:t>3</a:t>
            </a:fld>
            <a:endParaRPr lang="pt" altLang="fr-FR"/>
          </a:p>
        </p:txBody>
      </p:sp>
    </p:spTree>
    <p:extLst>
      <p:ext uri="{BB962C8B-B14F-4D97-AF65-F5344CB8AC3E}">
        <p14:creationId xmlns:p14="http://schemas.microsoft.com/office/powerpoint/2010/main" xmlns="" val="12685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97910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12DEA-8572-4744-8A48-921F942797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2253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76BA2BC-F8C9-9544-A052-783651598A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648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95DB8B-D658-3242-A3E1-0FC8FAFECF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4996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B8A1A-E799-764B-8611-F77242BF2B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483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E5ED5D4-F043-B341-93F5-8D79A086B1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6652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2708D27-C5BA-F444-92AC-4152206015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89056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1858EB-0419-6143-886D-D81CC7B3D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8794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EA56BAF-5435-424D-AF87-7BBD3525FB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7224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1417D-B0E9-6C47-BDD7-D193C1806B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8692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00E5017-54EB-7942-8203-7A7CC8A6A30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pt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pt">
                <a:ea typeface="+mj-ea"/>
              </a:rPr>
              <a:t>Conclusão do Tronco Comum Geral</a:t>
            </a:r>
            <a:endParaRPr lang="pt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pt">
                <a:cs typeface="Arial" charset="0"/>
              </a:rPr>
              <a:t>Kit de Integração de H3SA</a:t>
            </a:r>
          </a:p>
          <a:p>
            <a:pPr eaLnBrk="1" hangingPunct="1" algn="l" rtl="0"/>
            <a:r>
              <a:rPr b="0" i="0" u="none" baseline="0" lang="pt">
                <a:cs typeface="Arial" charset="0"/>
              </a:rPr>
              <a:t>TCG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pt"/>
              <a:t>O valor Segurança da Total</a:t>
            </a:r>
            <a:endParaRPr lang="pt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0482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TCG 7 - – Conclusão– V2</a:t>
            </a:r>
            <a:endParaRPr lang="pt" altLang="fr-FR" dirty="0"/>
          </a:p>
        </p:txBody>
      </p:sp>
      <p:sp>
        <p:nvSpPr>
          <p:cNvPr id="20483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EAEE2159-C64B-1B48-94FC-A633465856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4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l" rtl="0">
              <a:spcAft>
                <a:spcPts val="1500"/>
              </a:spcAft>
            </a:pPr>
            <a:r>
              <a:rPr b="0" i="0" u="none" baseline="0" lang="pt">
                <a:cs typeface="Arial" charset="0"/>
              </a:rPr>
              <a:t>A Segurança é uma prioridade para a Total há muitos anos.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pt">
                <a:cs typeface="Arial" charset="0"/>
              </a:rPr>
              <a:t>A Segurança ganhou estatuto de valor desde janeiro de 2016.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pt">
                <a:cs typeface="Arial" charset="0"/>
              </a:rPr>
              <a:t>Consequências para as nossas operações: as ações que tendem a preservar e melhorar a Segurança são sempre destacadas.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pt">
                <a:cs typeface="Arial" charset="0"/>
              </a:rPr>
              <a:t>Não há crítica ou culpa se reagir a favor da Segurança, mesmo em caso de interrupção de uma operação importante.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pt">
                <a:cs typeface="Arial" charset="0"/>
              </a:rPr>
              <a:t>A Total pretende ser líder em energia responsável. </a:t>
            </a:r>
          </a:p>
          <a:p>
            <a:pPr algn="l" rtl="0">
              <a:spcAft>
                <a:spcPts val="1500"/>
              </a:spcAft>
            </a:pPr>
            <a:endParaRPr lang="pt" altLang="fr-FR">
              <a:cs typeface="Arial" charset="0"/>
            </a:endParaRPr>
          </a:p>
          <a:p>
            <a:pPr algn="ctr" rtl="0">
              <a:spcAft>
                <a:spcPts val="1500"/>
              </a:spcAft>
              <a:buFont typeface="Lucida Grande" charset="0"/>
              <a:buNone/>
            </a:pPr>
            <a:r>
              <a:rPr b="0" i="0" u="none" baseline="0" lang="pt">
                <a:solidFill>
                  <a:srgbClr val="A90025"/>
                </a:solidFill>
                <a:cs typeface="Arial" charset="0"/>
              </a:rPr>
              <a:t>Se não partilha este valor Segurança, decidiu que não pode trabalhar para o Grupo.</a:t>
            </a:r>
            <a:endParaRPr lang="pt" altLang="fr-FR">
              <a:solidFill>
                <a:srgbClr val="A90025"/>
              </a:solidFill>
              <a:cs typeface="Arial" charset="0"/>
            </a:endParaRPr>
          </a:p>
          <a:p>
            <a:pPr algn="l" rtl="0">
              <a:spcAft>
                <a:spcPts val="1500"/>
              </a:spcAft>
            </a:pPr>
            <a:endParaRPr lang="pt" alt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pt">
                <a:cs typeface="Arial" charset="0"/>
              </a:rPr>
              <a:t>VOCÊS E O VALOR SEGURANÇA</a:t>
            </a:r>
            <a:endParaRPr lang="pt" altLang="fr-FR" cap="none" dirty="0"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eaLnBrk="1" hangingPunct="1" rtl="0">
              <a:spcAft>
                <a:spcPts val="1500"/>
              </a:spcAft>
            </a:pPr>
            <a:r>
              <a:rPr b="0" i="0" u="none" baseline="0" lang="pt">
                <a:cs typeface="Arial" charset="0"/>
              </a:rPr>
              <a:t>Quais as ações que deseja implementar, nas suas futuras funções, para participar no enraizamento do valor Segurança?</a:t>
            </a:r>
          </a:p>
          <a:p>
            <a:pPr algn="just" eaLnBrk="1" hangingPunct="1" rtl="0">
              <a:spcAft>
                <a:spcPts val="1500"/>
              </a:spcAft>
            </a:pPr>
            <a:endParaRPr lang="pt" altLang="fr-FR" dirty="0">
              <a:cs typeface="Arial" charset="0"/>
            </a:endParaRPr>
          </a:p>
          <a:p>
            <a:pPr algn="just" eaLnBrk="1" hangingPunct="1" rtl="0">
              <a:spcAft>
                <a:spcPts val="1500"/>
              </a:spcAft>
            </a:pPr>
            <a:r>
              <a:rPr b="0" i="0" u="none" baseline="0" lang="pt">
                <a:cs typeface="Arial" charset="0"/>
              </a:rPr>
              <a:t>Que dificuldades prevê?</a:t>
            </a:r>
          </a:p>
          <a:p>
            <a:pPr algn="just" eaLnBrk="1" hangingPunct="1" rtl="0">
              <a:spcAft>
                <a:spcPts val="1500"/>
              </a:spcAft>
            </a:pPr>
            <a:endParaRPr lang="pt" altLang="fr-FR" dirty="0">
              <a:cs typeface="Arial" charset="0"/>
            </a:endParaRPr>
          </a:p>
          <a:p>
            <a:pPr algn="just" eaLnBrk="1" hangingPunct="1" rtl="0">
              <a:spcAft>
                <a:spcPts val="1500"/>
              </a:spcAft>
            </a:pPr>
            <a:r>
              <a:rPr b="0" i="0" u="none" baseline="0" lang="pt">
                <a:cs typeface="Arial" charset="0"/>
              </a:rPr>
              <a:t>Já tem alguma ideia para enfrentar estas dificuldades?</a:t>
            </a:r>
          </a:p>
        </p:txBody>
      </p:sp>
      <p:sp>
        <p:nvSpPr>
          <p:cNvPr id="2765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8FEF00A6-0803-F048-A25A-6155ED2D1B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TCG 7 - – Conclusão–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275512" cy="1487487"/>
          </a:xfrm>
        </p:spPr>
        <p:txBody>
          <a:bodyPr/>
          <a:lstStyle/>
          <a:p>
            <a:pPr eaLnBrk="1" hangingPunct="1" algn="l" rtl="0">
              <a:defRPr/>
            </a:pPr>
            <a:r>
              <a:rPr b="1" i="0" u="none" baseline="0" lang="pt"/>
              <a:t>COMPROMISSOS H3SA PESSOAIS</a:t>
            </a:r>
            <a:endParaRPr lang="pt" dirty="0"/>
          </a:p>
        </p:txBody>
      </p:sp>
      <p:pic>
        <p:nvPicPr>
          <p:cNvPr id="29698" name="Image 3" descr="logo comitment 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85737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838325" y="5157788"/>
            <a:ext cx="5165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 rtl="0"/>
            <a:r>
              <a:rPr b="1" i="0" u="none" baseline="0" lang="pt">
                <a:solidFill>
                  <a:schemeClr val="bg1"/>
                </a:solidFill>
              </a:rPr>
              <a:t>«A segurança: por ti, por mim, por todos»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119</TotalTime>
  <Words>155</Words>
  <Application>Microsoft Office PowerPoint</Application>
  <PresentationFormat>Affichage à l'écran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fr_total_modele_rouge_fonce</vt:lpstr>
      <vt:lpstr>Conclusion du Tronc Commun Général</vt:lpstr>
      <vt:lpstr>LA valeur sécurité de total</vt:lpstr>
      <vt:lpstr>VOUS ET LA VALEUR SÉCURITÉ</vt:lpstr>
      <vt:lpstr>ENGAGEMENTS H3SE PERSONNELS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</cp:revision>
  <dcterms:created xsi:type="dcterms:W3CDTF">2015-09-07T13:13:13Z</dcterms:created>
  <dcterms:modified xsi:type="dcterms:W3CDTF">2017-03-23T16:12:12Z</dcterms:modified>
</cp:coreProperties>
</file>