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256" r:id="rId2"/>
    <p:sldId id="269" r:id="rId3"/>
    <p:sldId id="265" r:id="rId4"/>
    <p:sldId id="268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92" autoAdjust="0"/>
  </p:normalViewPr>
  <p:slideViewPr>
    <p:cSldViewPr snapToObjects="1">
      <p:cViewPr>
        <p:scale>
          <a:sx n="98" d="100"/>
          <a:sy n="98" d="100"/>
        </p:scale>
        <p:origin x="-102" y="-72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EAA0C0E-FAC9-0C43-AF57-A3C025051853}" type="datetimeFigureOut">
              <a:rPr lang="fr-FR" altLang="fr-FR"/>
              <a:pPr/>
              <a:t>15/06/2017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4B7E4F16-2725-6941-9572-76C7301BCB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1964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523A6C0-D133-EC41-8FB8-839AB3AD48A2}" type="datetimeFigureOut">
              <a:rPr lang="fr-FR" altLang="fr-FR"/>
              <a:pPr/>
              <a:t>15/06/2017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DB2C5C1-DEF1-A44E-A1D2-94A3031090B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237919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8DB2C5C1-DEF1-A44E-A1D2-94A3031090BF}" type="slidenum">
              <a:rPr/>
              <a:pPr/>
              <a:t>2</a:t>
            </a:fld>
            <a:endParaRPr lang="ru-RU" altLang="fr-FR"/>
          </a:p>
        </p:txBody>
      </p:sp>
    </p:spTree>
    <p:extLst>
      <p:ext uri="{BB962C8B-B14F-4D97-AF65-F5344CB8AC3E}">
        <p14:creationId xmlns:p14="http://schemas.microsoft.com/office/powerpoint/2010/main" val="159119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8DB2C5C1-DEF1-A44E-A1D2-94A3031090BF}" type="slidenum">
              <a:rPr/>
              <a:pPr/>
              <a:t>3</a:t>
            </a:fld>
            <a:endParaRPr lang="ru-RU" altLang="fr-FR"/>
          </a:p>
        </p:txBody>
      </p:sp>
    </p:spTree>
    <p:extLst>
      <p:ext uri="{BB962C8B-B14F-4D97-AF65-F5344CB8AC3E}">
        <p14:creationId xmlns:p14="http://schemas.microsoft.com/office/powerpoint/2010/main" val="12685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7910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A12DEA-8572-4744-8A48-921F942797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253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76BA2BC-F8C9-9544-A052-783651598A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48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95DB8B-D658-3242-A3E1-0FC8FAFECF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996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B8A1A-E799-764B-8611-F77242BF2B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483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E5ED5D4-F043-B341-93F5-8D79A086B19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6652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2708D27-C5BA-F444-92AC-4152206015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9056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1858EB-0419-6143-886D-D81CC7B3DB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794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EA56BAF-5435-424D-AF87-7BBD3525FBA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224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1417D-B0E9-6C47-BDD7-D193C1806B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8692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/>
                </a:solidFill>
                <a:latin typeface="+mn-lt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00E5017-54EB-7942-8203-7A7CC8A6A30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ru-RU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ru-RU" b="1" i="0" u="none" baseline="0">
                <a:ea typeface="+mj-ea"/>
              </a:rPr>
              <a:t>Заключение общей части</a:t>
            </a:r>
            <a:endParaRPr lang="ru-RU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ru-RU" b="0" i="0" u="none" baseline="0">
                <a:cs typeface="Arial" charset="0"/>
              </a:rPr>
              <a:t>Общий пакет H3SE</a:t>
            </a:r>
          </a:p>
          <a:p>
            <a:pPr algn="l" rtl="0" eaLnBrk="1" hangingPunct="1"/>
            <a:r>
              <a:rPr lang="ru-RU" b="0" i="0" u="none" baseline="0">
                <a:cs typeface="Arial" charset="0"/>
              </a:rPr>
              <a:t>TCG 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ru-RU" b="1" i="0" u="none" baseline="0"/>
              <a:t>Ценность безопасности в Total</a:t>
            </a:r>
            <a:endParaRPr lang="ru-RU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20482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H3SE - TCG 7 – Заключение – V2</a:t>
            </a:r>
            <a:endParaRPr lang="ru-RU" altLang="fr-FR" dirty="0"/>
          </a:p>
        </p:txBody>
      </p:sp>
      <p:sp>
        <p:nvSpPr>
          <p:cNvPr id="20483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EAEE2159-C64B-1B48-94FC-A633465856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4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l" rtl="0">
              <a:spcAft>
                <a:spcPts val="1500"/>
              </a:spcAft>
            </a:pPr>
            <a:r>
              <a:rPr lang="ru-RU" b="0" i="0" u="none" baseline="0">
                <a:cs typeface="Arial" charset="0"/>
              </a:rPr>
              <a:t>Безопасность является приоритетом для Total уже много лет.</a:t>
            </a:r>
          </a:p>
          <a:p>
            <a:pPr algn="l" rtl="0">
              <a:spcAft>
                <a:spcPts val="1500"/>
              </a:spcAft>
            </a:pPr>
            <a:r>
              <a:rPr lang="ru-RU" b="0" i="0" u="none" baseline="0">
                <a:cs typeface="Arial" charset="0"/>
              </a:rPr>
              <a:t>С января 2016 года: безопасность повышается до уровня ценности.</a:t>
            </a:r>
          </a:p>
          <a:p>
            <a:pPr algn="l" rtl="0">
              <a:spcAft>
                <a:spcPts val="1500"/>
              </a:spcAft>
            </a:pPr>
            <a:r>
              <a:rPr lang="ru-RU" b="0" i="0" u="none" baseline="0">
                <a:cs typeface="Arial" charset="0"/>
              </a:rPr>
              <a:t>Последствия для наших операций: действия, направленные на поддержание и повышение уровня безопасности, всегда предлагаются.</a:t>
            </a:r>
          </a:p>
          <a:p>
            <a:pPr algn="l" rtl="0">
              <a:spcAft>
                <a:spcPts val="1500"/>
              </a:spcAft>
            </a:pPr>
            <a:r>
              <a:rPr lang="ru-RU" b="0" i="0" u="none" baseline="0">
                <a:cs typeface="Arial" charset="0"/>
              </a:rPr>
              <a:t>Нет никакой критики или вины, если вы не действуете в пользу безопасности, даже при остановке крупномасштабной операции.</a:t>
            </a:r>
          </a:p>
          <a:p>
            <a:pPr algn="l" rtl="0">
              <a:spcAft>
                <a:spcPts val="1500"/>
              </a:spcAft>
            </a:pPr>
            <a:r>
              <a:rPr lang="ru-RU" b="0" i="0" u="none" baseline="0">
                <a:cs typeface="Arial" charset="0"/>
              </a:rPr>
              <a:t>Total хочет быть ответственным лидером в области энергетики. </a:t>
            </a:r>
          </a:p>
          <a:p>
            <a:pPr algn="l" rtl="0">
              <a:spcAft>
                <a:spcPts val="1500"/>
              </a:spcAft>
            </a:pPr>
            <a:endParaRPr lang="ru-RU" altLang="fr-FR">
              <a:cs typeface="Arial" charset="0"/>
            </a:endParaRPr>
          </a:p>
          <a:p>
            <a:pPr algn="ctr" rtl="0">
              <a:spcAft>
                <a:spcPts val="1500"/>
              </a:spcAft>
              <a:buFont typeface="Lucida Grande" charset="0"/>
              <a:buNone/>
            </a:pPr>
            <a:r>
              <a:rPr lang="ru-RU" b="1" i="0" u="none" baseline="0">
                <a:solidFill>
                  <a:srgbClr val="A90025"/>
                </a:solidFill>
                <a:cs typeface="Arial" charset="0"/>
              </a:rPr>
              <a:t>Если</a:t>
            </a:r>
            <a:r>
              <a:rPr lang="ru-RU" b="0" i="0" u="none" baseline="0">
                <a:solidFill>
                  <a:srgbClr val="A90025"/>
                </a:solidFill>
                <a:cs typeface="Arial" charset="0"/>
              </a:rPr>
              <a:t> </a:t>
            </a:r>
            <a:r>
              <a:rPr lang="ru-RU" b="1" i="0" u="none" baseline="0">
                <a:solidFill>
                  <a:srgbClr val="A90025"/>
                </a:solidFill>
                <a:cs typeface="Arial" charset="0"/>
              </a:rPr>
              <a:t>вы не разделяете ценность безопасности, то вы решили, что не хотите работать в Группе.</a:t>
            </a:r>
            <a:endParaRPr lang="ru-RU" altLang="fr-FR">
              <a:solidFill>
                <a:srgbClr val="A90025"/>
              </a:solidFill>
              <a:cs typeface="Arial" charset="0"/>
            </a:endParaRPr>
          </a:p>
          <a:p>
            <a:pPr algn="l" rtl="0">
              <a:spcAft>
                <a:spcPts val="1500"/>
              </a:spcAft>
            </a:pPr>
            <a:endParaRPr lang="ru-RU" alt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ru-RU" b="1" i="0" u="none" cap="none" baseline="0">
                <a:cs typeface="Arial" charset="0"/>
              </a:rPr>
              <a:t>ВЫ И ЦЕННОСТЬ БЕЗОПАСНОСТИ</a:t>
            </a:r>
            <a:endParaRPr lang="ru-RU" altLang="fr-FR" cap="none" dirty="0">
              <a:cs typeface="Arial" charset="0"/>
            </a:endParaRPr>
          </a:p>
        </p:txBody>
      </p:sp>
      <p:sp>
        <p:nvSpPr>
          <p:cNvPr id="2765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 eaLnBrk="1" hangingPunct="1">
              <a:spcAft>
                <a:spcPts val="1500"/>
              </a:spcAft>
            </a:pPr>
            <a:r>
              <a:rPr lang="ru-RU" b="0" i="0" u="none" baseline="0">
                <a:cs typeface="Arial" charset="0"/>
              </a:rPr>
              <a:t>Какие действия вы хотели бы реализовать в своей будущей должности, чтобы принять участие в укреплении ценности безопасности?</a:t>
            </a:r>
          </a:p>
          <a:p>
            <a:pPr algn="just" rtl="0" eaLnBrk="1" hangingPunct="1">
              <a:spcAft>
                <a:spcPts val="1500"/>
              </a:spcAft>
            </a:pPr>
            <a:endParaRPr lang="ru-RU" altLang="fr-FR" dirty="0">
              <a:cs typeface="Arial" charset="0"/>
            </a:endParaRPr>
          </a:p>
          <a:p>
            <a:pPr algn="just" rtl="0" eaLnBrk="1" hangingPunct="1">
              <a:spcAft>
                <a:spcPts val="1500"/>
              </a:spcAft>
            </a:pPr>
            <a:r>
              <a:rPr lang="ru-RU" b="0" i="0" u="none" baseline="0">
                <a:cs typeface="Arial" charset="0"/>
              </a:rPr>
              <a:t>Какие трудности вы ожидаете?</a:t>
            </a:r>
          </a:p>
          <a:p>
            <a:pPr algn="just" rtl="0" eaLnBrk="1" hangingPunct="1">
              <a:spcAft>
                <a:spcPts val="1500"/>
              </a:spcAft>
            </a:pPr>
            <a:endParaRPr lang="ru-RU" altLang="fr-FR" dirty="0">
              <a:cs typeface="Arial" charset="0"/>
            </a:endParaRPr>
          </a:p>
          <a:p>
            <a:pPr algn="just" rtl="0" eaLnBrk="1" hangingPunct="1">
              <a:spcAft>
                <a:spcPts val="1500"/>
              </a:spcAft>
            </a:pPr>
            <a:r>
              <a:rPr lang="ru-RU" b="0" i="0" u="none" baseline="0">
                <a:cs typeface="Arial" charset="0"/>
              </a:rPr>
              <a:t>У вас уже есть идеи для решения этих проблем?</a:t>
            </a:r>
          </a:p>
        </p:txBody>
      </p:sp>
      <p:sp>
        <p:nvSpPr>
          <p:cNvPr id="2765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8FEF00A6-0803-F048-A25A-6155ED2D1B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H3SE - TCG 7 – Заключение – V2</a:t>
            </a:r>
            <a:endParaRPr lang="ru-RU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524000" cy="1487487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ru-RU" b="1" i="0" u="none" baseline="0" dirty="0"/>
              <a:t>ЛИЧНЫЕ ОБЯЗАТЕЛЬСТВА ПО H3SE</a:t>
            </a:r>
            <a:endParaRPr lang="ru-RU" dirty="0"/>
          </a:p>
        </p:txBody>
      </p:sp>
      <p:pic>
        <p:nvPicPr>
          <p:cNvPr id="29698" name="Image 3" descr="logo comitment 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97200"/>
            <a:ext cx="1857375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838324" y="5157788"/>
            <a:ext cx="554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ru-RU" b="1" i="0" u="none" baseline="0">
                <a:solidFill>
                  <a:schemeClr val="bg1"/>
                </a:solidFill>
              </a:rPr>
              <a:t>«Безопасность: для тебя, для меня, для всех»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119</TotalTime>
  <Words>175</Words>
  <Application>Microsoft Office PowerPoint</Application>
  <PresentationFormat>Affichage à l'écran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fr_total_modele_rouge_fonce</vt:lpstr>
      <vt:lpstr>Заключение общей части</vt:lpstr>
      <vt:lpstr>Ценность безопасности в Total</vt:lpstr>
      <vt:lpstr>ВЫ И ЦЕННОСТЬ БЕЗОПАСНОСТИ</vt:lpstr>
      <vt:lpstr>ЛИЧНЫЕ ОБЯЗАТЕЛЬСТВА ПО H3SE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13</cp:revision>
  <dcterms:created xsi:type="dcterms:W3CDTF">2015-09-07T13:13:13Z</dcterms:created>
  <dcterms:modified xsi:type="dcterms:W3CDTF">2017-06-15T21:16:44Z</dcterms:modified>
</cp:coreProperties>
</file>