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86" y="-2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12/07/2017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12/07/2017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262E5EC4-4268-EE4E-B382-78C24A7E7EA4}" type="slidenum">
              <a:rPr/>
              <a:pPr/>
              <a:t>2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262E5EC4-4268-EE4E-B382-78C24A7E7EA4}" type="slidenum">
              <a:rPr/>
              <a:pPr/>
              <a:t>12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endParaRPr lang="a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ea typeface="+mj-ea"/>
              </a:rPr>
              <a:t>حوادث المكتب</a:t>
            </a:r>
            <a:endParaRPr lang="a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charset="0"/>
              </a:rPr>
              <a:t>مجموعة دمج الصحة والسلامة والأمن والمجتمع والبيئة </a:t>
            </a:r>
            <a:r>
              <a:rPr lang="fr-FR" altLang="fr-FR" dirty="0">
                <a:cs typeface="Arial" charset="0"/>
              </a:rPr>
              <a:t>H3SE</a:t>
            </a:r>
          </a:p>
          <a:p>
            <a:pPr algn="r" rtl="1" eaLnBrk="1" hangingPunct="1"/>
            <a:endParaRPr lang="ar" b="0" i="0" u="none" baseline="0" dirty="0">
              <a:cs typeface="Arial" charset="0"/>
            </a:endParaRPr>
          </a:p>
          <a:p>
            <a:pPr algn="r" rtl="1" eaLnBrk="1" hangingPunct="1"/>
            <a:r>
              <a:rPr lang="ar" b="0" i="0" u="none" baseline="0" dirty="0">
                <a:cs typeface="Arial" charset="0"/>
              </a:rPr>
              <a:t>وحدة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" b="1" i="0" u="none" baseline="0">
                <a:cs typeface="Arial" charset="0"/>
              </a:rPr>
              <a:t>القاعدة الذهبية رقم 2 - تذكير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" sz="1900" b="0" i="0" u="none" baseline="0">
                <a:cs typeface="Arial" charset="0"/>
              </a:rPr>
              <a:t>التعثر أو الاهتزاز ....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ترتيب المكتب وتنظيمه</a:t>
            </a:r>
          </a:p>
          <a:p>
            <a:pPr lvl="2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لا تترك كابلات كهربائية في الممرات.</a:t>
            </a:r>
          </a:p>
          <a:p>
            <a:pPr lvl="2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لا تترك أدراجك مفتوحة.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لا تجر في الممرات</a:t>
            </a:r>
          </a:p>
          <a:p>
            <a:pPr algn="r" rtl="1">
              <a:lnSpc>
                <a:spcPct val="80000"/>
              </a:lnSpc>
              <a:spcBef>
                <a:spcPts val="900"/>
              </a:spcBef>
            </a:pPr>
            <a:r>
              <a:rPr lang="ar" sz="1900" b="0" i="0" u="none" baseline="0">
                <a:cs typeface="Arial" charset="0"/>
              </a:rPr>
              <a:t>الوقوع من على السلالم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استخدم المصعد كلما كان ذلك ممكنًا.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وعلى السلالم، أمسك في الدرابزين عند الصعود وعند النزول.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لا تنزل من على درجات السلالم 4 في 4.</a:t>
            </a:r>
          </a:p>
          <a:p>
            <a:pPr algn="r" rtl="1">
              <a:lnSpc>
                <a:spcPct val="80000"/>
              </a:lnSpc>
              <a:spcBef>
                <a:spcPts val="900"/>
              </a:spcBef>
            </a:pPr>
            <a:r>
              <a:rPr lang="ar" sz="1900" b="0" i="0" u="none" baseline="0">
                <a:cs typeface="Arial" charset="0"/>
              </a:rPr>
              <a:t>الانزلاق 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انتبه إلى الأرضيات المبللة.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انتبه إلى الثلوج والجليد</a:t>
            </a:r>
          </a:p>
          <a:p>
            <a:pPr algn="r" rtl="1">
              <a:lnSpc>
                <a:spcPct val="80000"/>
              </a:lnSpc>
              <a:spcBef>
                <a:spcPts val="900"/>
              </a:spcBef>
            </a:pPr>
            <a:r>
              <a:rPr lang="ar" sz="1900" b="0" i="0" u="none" baseline="0">
                <a:cs typeface="Arial" charset="0"/>
              </a:rPr>
              <a:t>الدهس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انتبه إلى المرور الداخلي (مواقف السيارات)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استخدم مسارات عبور المشاة</a:t>
            </a:r>
            <a:endParaRPr lang="ar" altLang="fr-FR" sz="1700" dirty="0">
              <a:cs typeface="Arial" charset="0"/>
            </a:endParaRP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خلال قيامك بمهمة في موقع عمل صناعي، انتبه إلى المعدات والمركبات.</a:t>
            </a:r>
          </a:p>
          <a:p>
            <a:pPr lvl="2" algn="r" rtl="1">
              <a:lnSpc>
                <a:spcPct val="80000"/>
              </a:lnSpc>
            </a:pPr>
            <a:endParaRPr lang="ar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1987972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76672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93034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290513" y="2923009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943772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r" rtl="1">
              <a:defRPr/>
            </a:pPr>
            <a:r>
              <a:rPr lang="ar" b="1" i="0" u="none" baseline="0"/>
              <a:t>القواعد الذهبية في المكتب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 02 - المرور - التنقل سيرًا على الأقدام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" b="1" i="0" u="none" baseline="0"/>
              <a:t>أهداف الوحدة</a:t>
            </a:r>
            <a:endParaRPr lang="ar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1" eaLnBrk="1" hangingPunct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بعد الانتهاء من هذه الوحدة، سوف يكون بإمكانكم القيام بما يلي:</a:t>
            </a:r>
            <a:endParaRPr lang="ar" altLang="fr-FR" dirty="0">
              <a:cs typeface="Arial" charset="0"/>
            </a:endParaRPr>
          </a:p>
          <a:p>
            <a:pPr marL="0" indent="0" algn="just" rtl="1" eaLnBrk="1" hangingPunct="1">
              <a:buFont typeface="Lucida Grande" charset="0"/>
              <a:buNone/>
            </a:pPr>
            <a:endParaRPr lang="ar" altLang="fr-FR" dirty="0">
              <a:cs typeface="Arial" charset="0"/>
            </a:endParaRPr>
          </a:p>
          <a:p>
            <a:pPr marL="276225" indent="-265113" algn="just" rtl="1"/>
            <a:r>
              <a:rPr lang="ar" b="0" i="0" u="none" baseline="0">
                <a:cs typeface="Arial" charset="0"/>
              </a:rPr>
              <a:t>معرفة المخاطر الرئيسية ذات الصلة بالأنشطة اليومية في المكتب وأثناء الرحلات.</a:t>
            </a:r>
          </a:p>
          <a:p>
            <a:pPr marL="276225" indent="-265113" algn="just" rtl="1"/>
            <a:r>
              <a:rPr lang="ar" b="0" i="0" u="none" baseline="0">
                <a:cs typeface="Arial" charset="0"/>
              </a:rPr>
              <a:t>القدرة على التمييز بين السلوك الجيد والسلوك السيئ في المكتب وأثناء الرحلات.</a:t>
            </a:r>
          </a:p>
          <a:p>
            <a:pPr marL="276225" indent="-265113" algn="just" rtl="1"/>
            <a:r>
              <a:rPr lang="ar" b="0" i="0" u="none" baseline="0">
                <a:cs typeface="Arial" charset="0"/>
              </a:rPr>
              <a:t>معرفة قواعد السلوك في حالة قيادة مركبة تابعة لشركة توتال "Total".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0" i="0" u="none" baseline="0" dirty="0">
                <a:ea typeface="Helvetica" charset="0"/>
                <a:cs typeface="Helvetica" charset="0"/>
              </a:rPr>
              <a:t>مجموعة دمج الصحة والسلامة والأمن والمجتمع والبيئة </a:t>
            </a:r>
            <a:r>
              <a:rPr lang="ar" sz="1000" b="0" i="0" u="none" baseline="0" dirty="0" smtClean="0">
                <a:ea typeface="Helvetica" charset="0"/>
                <a:cs typeface="Helvetica" charset="0"/>
              </a:rPr>
              <a:t>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b="0" i="0" u="none" baseline="0" dirty="0" smtClean="0">
                <a:ea typeface="Helvetica" charset="0"/>
                <a:cs typeface="Helvetica" charset="0"/>
              </a:rPr>
              <a:t>) </a:t>
            </a:r>
            <a:r>
              <a:rPr lang="ar" sz="1000" b="0" i="0" u="none" baseline="0" dirty="0">
                <a:ea typeface="Helvetica" charset="0"/>
                <a:cs typeface="Helvetica" charset="0"/>
              </a:rPr>
              <a:t>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وحدة TCNT 1.1 - حوادث المكتب – الإصدار الأول</a:t>
            </a:r>
            <a:endParaRPr lang="ar" alt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6660096-0193-234C-AC56-11CBD8A18E2F}" type="slidenum">
              <a:rPr/>
              <a:pPr/>
              <a:t>3</a:t>
            </a:fld>
            <a:endParaRPr lang="a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charset="0"/>
              </a:rPr>
              <a:t>المخاطر في المكتب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ar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r" rtl="1">
              <a:buClr>
                <a:srgbClr val="C00000"/>
              </a:buClr>
              <a:buFont typeface="Arial" charset="0"/>
              <a:buChar char="•"/>
            </a:pPr>
            <a:r>
              <a:rPr lang="ar" b="0" i="0" u="none" baseline="0"/>
              <a:t>أشهر 5 حوادث في عام 2015 (M&amp;S)</a:t>
            </a:r>
          </a:p>
          <a:p>
            <a:pPr marL="742950" lvl="1" indent="-285750" algn="r" rtl="1">
              <a:buClr>
                <a:srgbClr val="C00000"/>
              </a:buClr>
              <a:buFont typeface="AppleSymbols" charset="0"/>
              <a:buChar char="⎼"/>
            </a:pPr>
            <a:r>
              <a:rPr lang="ar" b="0" i="0" u="none" baseline="0"/>
              <a:t>الوقوع من على السلالم أو صعود المركبة والنزول منها</a:t>
            </a:r>
          </a:p>
          <a:p>
            <a:pPr marL="742950" lvl="1" indent="-285750" algn="r" rtl="1">
              <a:buClr>
                <a:srgbClr val="C00000"/>
              </a:buClr>
              <a:buFont typeface="AppleSymbols" charset="0"/>
              <a:buChar char="⎼"/>
            </a:pPr>
            <a:r>
              <a:rPr lang="ar" b="0" i="0" u="none" baseline="0"/>
              <a:t>التعثر أثناء السير</a:t>
            </a:r>
          </a:p>
          <a:p>
            <a:pPr marL="742950" lvl="1" indent="-285750" algn="r" rtl="1">
              <a:buClr>
                <a:srgbClr val="C00000"/>
              </a:buClr>
              <a:buFont typeface="AppleSymbols" charset="0"/>
              <a:buChar char="⎼"/>
            </a:pPr>
            <a:r>
              <a:rPr lang="ar" b="0" i="0" u="none" baseline="0"/>
              <a:t>الانزلاق أثناء السير</a:t>
            </a:r>
          </a:p>
          <a:p>
            <a:pPr marL="742950" lvl="1" indent="-285750" algn="r" rtl="1">
              <a:buClr>
                <a:srgbClr val="C00000"/>
              </a:buClr>
              <a:buFont typeface="AppleSymbols" charset="0"/>
              <a:buChar char="⎼"/>
            </a:pPr>
            <a:r>
              <a:rPr lang="ar" b="0" i="0" u="none" baseline="0"/>
              <a:t>سقوط / ميل الأغراض</a:t>
            </a:r>
          </a:p>
          <a:p>
            <a:pPr marL="742950" lvl="1" indent="-285750" algn="r" rtl="1">
              <a:buClr>
                <a:srgbClr val="C00000"/>
              </a:buClr>
              <a:buFont typeface="AppleSymbols" charset="0"/>
              <a:buChar char="⎼"/>
            </a:pPr>
            <a:r>
              <a:rPr lang="ar" b="0" i="0" u="none" baseline="0"/>
              <a:t>حادث شاحنة</a:t>
            </a:r>
          </a:p>
          <a:p>
            <a:pPr lvl="1" algn="r" rtl="1">
              <a:buFont typeface="Arial" charset="0"/>
              <a:buChar char="•"/>
            </a:pPr>
            <a:endParaRPr lang="ar" altLang="fr-FR" dirty="0"/>
          </a:p>
          <a:p>
            <a:pPr marL="285750" indent="-285750" algn="r" rtl="1">
              <a:buClr>
                <a:srgbClr val="C00000"/>
              </a:buClr>
              <a:buFont typeface="Arial" charset="0"/>
              <a:buChar char="•"/>
            </a:pPr>
            <a:r>
              <a:rPr lang="ar" b="0" i="0" u="none" baseline="0"/>
              <a:t>هذه الحوادث الخمس تضم 50% من TRIR.</a:t>
            </a:r>
          </a:p>
          <a:p>
            <a:pPr marL="285750" indent="-285750" algn="r" rtl="1">
              <a:buClr>
                <a:srgbClr val="C00000"/>
              </a:buClr>
              <a:buFont typeface="Arial" charset="0"/>
              <a:buChar char="•"/>
            </a:pPr>
            <a:endParaRPr lang="ar" altLang="fr-FR" dirty="0"/>
          </a:p>
          <a:p>
            <a:pPr marL="285750" indent="-285750" algn="r" rtl="1">
              <a:buClr>
                <a:srgbClr val="C00000"/>
              </a:buClr>
              <a:buFont typeface="Arial" charset="0"/>
              <a:buChar char="•"/>
            </a:pPr>
            <a:r>
              <a:rPr lang="ar" b="0" i="0" u="none" baseline="0"/>
              <a:t>10% من الحوادث تحدث لموظفي المكاتب.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0" i="0" u="none" baseline="0" dirty="0">
                <a:ea typeface="Helvetica" charset="0"/>
                <a:cs typeface="Helvetica" charset="0"/>
              </a:rPr>
              <a:t>مجموعة دمج الصحة والسلامة والأمن والمجتمع والبيئة </a:t>
            </a:r>
            <a:r>
              <a:rPr lang="ar" sz="1000" b="0" i="0" u="none" baseline="0" dirty="0" smtClean="0">
                <a:ea typeface="Helvetica" charset="0"/>
                <a:cs typeface="Helvetica" charset="0"/>
              </a:rPr>
              <a:t>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b="0" i="0" u="none" baseline="0" dirty="0" smtClean="0">
                <a:ea typeface="Helvetica" charset="0"/>
                <a:cs typeface="Helvetica" charset="0"/>
              </a:rPr>
              <a:t>) </a:t>
            </a:r>
            <a:r>
              <a:rPr lang="ar" sz="1000" b="0" i="0" u="none" baseline="0" dirty="0">
                <a:ea typeface="Helvetica" charset="0"/>
                <a:cs typeface="Helvetica" charset="0"/>
              </a:rPr>
              <a:t>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" b="1" i="0" u="none" baseline="0"/>
              <a:t>حوادث الانتقال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" sz="1900" b="0" i="0" u="none" baseline="0">
                <a:cs typeface="Arial" charset="0"/>
              </a:rPr>
              <a:t>الوقوع من على السلالم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أمسك بدرابزين السلالم</a:t>
            </a:r>
          </a:p>
          <a:p>
            <a:pPr lvl="2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عند النزول وعند الصعود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لا تنزل من على درجات السلالم 4 في 4.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استخدم المصعد.</a:t>
            </a:r>
          </a:p>
          <a:p>
            <a:pPr lvl="1" algn="r" rtl="1">
              <a:lnSpc>
                <a:spcPct val="80000"/>
              </a:lnSpc>
            </a:pPr>
            <a:endParaRPr lang="ar" altLang="fr-FR" sz="1700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sz="1900" b="0" i="0" u="none" baseline="0">
                <a:cs typeface="Arial" charset="0"/>
              </a:rPr>
              <a:t>التعثر أو الاهتزاز ....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لا تترك كابلات كهربائية في الممرات.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لا تترك أدراجك مفتوحة.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لا تجرِ في الممرات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ترتيب المكتب وتنظيمه</a:t>
            </a:r>
          </a:p>
          <a:p>
            <a:pPr lvl="1" algn="r" rtl="1">
              <a:lnSpc>
                <a:spcPct val="80000"/>
              </a:lnSpc>
            </a:pPr>
            <a:endParaRPr lang="ar" altLang="fr-FR" sz="1700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sz="1900" b="0" i="0" u="none" baseline="0">
                <a:cs typeface="Arial" charset="0"/>
              </a:rPr>
              <a:t>الانزلاق 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انتبه في حالة وجود أرض مبللة (عمليات التنظيف).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أبلغ عن التسربات.</a:t>
            </a:r>
          </a:p>
          <a:p>
            <a:pPr lvl="1" algn="r" rtl="1">
              <a:lnSpc>
                <a:spcPct val="80000"/>
              </a:lnSpc>
            </a:pPr>
            <a:r>
              <a:rPr lang="ar" sz="1700" b="0" i="0" u="none" baseline="0">
                <a:cs typeface="Arial" charset="0"/>
              </a:rPr>
              <a:t>انتبه إلى الثلوج والجليد: أماكن وقوف السيارات</a:t>
            </a:r>
          </a:p>
          <a:p>
            <a:pPr lvl="1" algn="r" rtl="1">
              <a:lnSpc>
                <a:spcPct val="80000"/>
              </a:lnSpc>
            </a:pPr>
            <a:endParaRPr lang="ar" altLang="fr-FR" sz="1700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sz="1900" b="0" i="0" u="none" baseline="0">
                <a:cs typeface="Arial" charset="0"/>
              </a:rPr>
              <a:t>انتبه إلى المرور الداخلي في مواقف السيارات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ar" b="1" i="0" u="none" baseline="0"/>
              <a:t>الحوادث ذات الصلة بمكتب العمل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" b="0" i="0" u="none" baseline="0">
                <a:cs typeface="Arial" charset="0"/>
              </a:rPr>
              <a:t>حمل الحمولات</a:t>
            </a:r>
          </a:p>
          <a:p>
            <a:pPr lvl="1" algn="r" rtl="1" eaLnBrk="1" hangingPunct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استخدم عضلات الساق لرفع الحمولة، ولا تستخدم أبدًا الظهر أو الذراع، حيث يجب أن يظلا في وضع مستقيم.</a:t>
            </a:r>
          </a:p>
          <a:p>
            <a:pPr lvl="2" algn="r" rtl="1" eaLnBrk="1" hangingPunct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التدريب!</a:t>
            </a:r>
          </a:p>
          <a:p>
            <a:pPr lvl="2" algn="r" rtl="1" eaLnBrk="1" hangingPunct="1">
              <a:lnSpc>
                <a:spcPct val="80000"/>
              </a:lnSpc>
            </a:pPr>
            <a:endParaRPr lang="ar" altLang="fr-FR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انتبه إلى الأشياء الثقيلة الموضوعة عاليًا.</a:t>
            </a:r>
          </a:p>
          <a:p>
            <a:pPr algn="r" rtl="1">
              <a:lnSpc>
                <a:spcPct val="80000"/>
              </a:lnSpc>
            </a:pPr>
            <a:endParaRPr lang="ar" altLang="fr-FR" dirty="0">
              <a:cs typeface="Arial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" b="0" i="0" u="none" baseline="0">
                <a:cs typeface="Arial" charset="0"/>
              </a:rPr>
              <a:t>جرح الشخص لنفسه</a:t>
            </a:r>
          </a:p>
          <a:p>
            <a:pPr lvl="1" algn="r" rtl="1" eaLnBrk="1" hangingPunct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استخدم المقص بدلاً من القاطعة.</a:t>
            </a:r>
          </a:p>
          <a:p>
            <a:pPr lvl="1" algn="r" rtl="1" eaLnBrk="1" hangingPunct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استخدم قاطعة خاصة بالسلامة.</a:t>
            </a:r>
          </a:p>
          <a:p>
            <a:pPr lvl="2" algn="r" rtl="1" eaLnBrk="1" hangingPunct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ارتد قفازات.</a:t>
            </a:r>
          </a:p>
          <a:p>
            <a:pPr lvl="1" algn="r" rtl="1" eaLnBrk="1" hangingPunct="1">
              <a:lnSpc>
                <a:spcPct val="80000"/>
              </a:lnSpc>
            </a:pPr>
            <a:endParaRPr lang="ar" altLang="fr-FR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قُم باستغراق الوقت اللازم لقراءة دليل استخدام المعدات.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3341787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المرور – التنقل باستخدام المركبة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93936"/>
            <a:ext cx="8218488" cy="4968875"/>
          </a:xfrm>
        </p:spPr>
        <p:txBody>
          <a:bodyPr/>
          <a:lstStyle/>
          <a:p>
            <a:pPr algn="r" rtl="1" eaLnBrk="1" hangingPunct="1">
              <a:lnSpc>
                <a:spcPct val="70000"/>
              </a:lnSpc>
            </a:pPr>
            <a:r>
              <a:rPr lang="ar" sz="1900" b="0" i="0" u="none" baseline="0" dirty="0">
                <a:cs typeface="Arial" charset="0"/>
              </a:rPr>
              <a:t>راع حدود السرعة، </a:t>
            </a:r>
            <a:r>
              <a:rPr lang="ar" sz="1900" dirty="0">
                <a:cs typeface="Arial" charset="0"/>
              </a:rPr>
              <a:t/>
            </a:r>
            <a:br>
              <a:rPr lang="ar" sz="1900" dirty="0">
                <a:cs typeface="Arial" charset="0"/>
              </a:rPr>
            </a:br>
            <a:r>
              <a:rPr lang="ar" sz="1900" b="0" i="0" u="none" baseline="0" dirty="0">
                <a:cs typeface="Arial" charset="0"/>
              </a:rPr>
              <a:t>واضبط السرعة على حسب حالة المرور.</a:t>
            </a:r>
          </a:p>
          <a:p>
            <a:pPr lvl="1" algn="r" rtl="1" eaLnBrk="1" hangingPunct="1">
              <a:lnSpc>
                <a:spcPct val="60000"/>
              </a:lnSpc>
            </a:pPr>
            <a:endParaRPr lang="ar" altLang="fr-FR" sz="1700" dirty="0">
              <a:cs typeface="Arial" charset="0"/>
            </a:endParaRPr>
          </a:p>
          <a:p>
            <a:pPr algn="r" rtl="1" eaLnBrk="1" hangingPunct="1">
              <a:lnSpc>
                <a:spcPct val="70000"/>
              </a:lnSpc>
            </a:pPr>
            <a:r>
              <a:rPr lang="ar" sz="1900" b="0" i="0" u="none" baseline="0" dirty="0">
                <a:cs typeface="Arial" charset="0"/>
              </a:rPr>
              <a:t>اركن سيارتك في الاتجاه المعاكس.</a:t>
            </a:r>
          </a:p>
          <a:p>
            <a:pPr lvl="1" algn="r" rtl="1">
              <a:lnSpc>
                <a:spcPct val="70000"/>
              </a:lnSpc>
            </a:pPr>
            <a:r>
              <a:rPr lang="ar" sz="1700" b="0" i="0" u="none" baseline="0" dirty="0">
                <a:cs typeface="Arial" charset="0"/>
              </a:rPr>
              <a:t>للمغادرة في سلام تام </a:t>
            </a:r>
            <a:r>
              <a:rPr lang="ar" sz="1700" dirty="0">
                <a:cs typeface="Arial" charset="0"/>
              </a:rPr>
              <a:t/>
            </a:r>
            <a:br>
              <a:rPr lang="ar" sz="1700" dirty="0">
                <a:cs typeface="Arial" charset="0"/>
              </a:rPr>
            </a:br>
            <a:r>
              <a:rPr lang="ar" sz="1700" b="0" i="0" u="none" baseline="0" dirty="0">
                <a:cs typeface="Arial" charset="0"/>
              </a:rPr>
              <a:t>(وبدون إخلاء الموقع بشكل أسرع!)</a:t>
            </a:r>
          </a:p>
          <a:p>
            <a:pPr lvl="1" algn="r" rtl="1" eaLnBrk="1" hangingPunct="1">
              <a:lnSpc>
                <a:spcPct val="60000"/>
              </a:lnSpc>
            </a:pPr>
            <a:endParaRPr lang="ar" altLang="fr-FR" sz="1700" dirty="0">
              <a:cs typeface="Arial" charset="0"/>
            </a:endParaRPr>
          </a:p>
          <a:p>
            <a:pPr algn="r" rtl="1" eaLnBrk="1" hangingPunct="1">
              <a:lnSpc>
                <a:spcPct val="70000"/>
              </a:lnSpc>
            </a:pPr>
            <a:r>
              <a:rPr lang="ar" sz="1900" b="0" i="0" u="none" baseline="0" dirty="0">
                <a:cs typeface="Arial" charset="0"/>
              </a:rPr>
              <a:t>ضع حزام الأمان</a:t>
            </a:r>
          </a:p>
          <a:p>
            <a:pPr lvl="1" algn="r" rtl="1" eaLnBrk="1" hangingPunct="1">
              <a:lnSpc>
                <a:spcPct val="60000"/>
              </a:lnSpc>
            </a:pPr>
            <a:r>
              <a:rPr lang="ar" sz="1700" b="0" i="0" u="none" baseline="0" dirty="0">
                <a:cs typeface="Arial" charset="0"/>
              </a:rPr>
              <a:t>الحزام الأمامي والخلفي</a:t>
            </a:r>
            <a:endParaRPr lang="ar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r" rtl="1" eaLnBrk="1" hangingPunct="1">
              <a:lnSpc>
                <a:spcPct val="60000"/>
              </a:lnSpc>
            </a:pPr>
            <a:endParaRPr lang="ar" altLang="fr-FR" sz="1700" dirty="0">
              <a:solidFill>
                <a:srgbClr val="FF0000"/>
              </a:solidFill>
              <a:cs typeface="Arial" charset="0"/>
            </a:endParaRPr>
          </a:p>
          <a:p>
            <a:pPr algn="r" rtl="1" eaLnBrk="1" hangingPunct="1">
              <a:lnSpc>
                <a:spcPct val="70000"/>
              </a:lnSpc>
            </a:pPr>
            <a:r>
              <a:rPr lang="ar" sz="1900" b="0" i="0" u="none" baseline="0" dirty="0">
                <a:cs typeface="Arial" charset="0"/>
              </a:rPr>
              <a:t>لا تستخدم الهاتف أثناء القيادة.</a:t>
            </a:r>
          </a:p>
          <a:p>
            <a:pPr lvl="1" algn="r" rtl="1" eaLnBrk="1" hangingPunct="1"/>
            <a:r>
              <a:rPr lang="ar" sz="1700" b="0" i="0" u="none" baseline="0" dirty="0">
                <a:cs typeface="Arial" charset="0"/>
              </a:rPr>
              <a:t>وحتى بدون سماعات أذن أو سماعة رأس</a:t>
            </a:r>
            <a:r>
              <a:rPr lang="ar" sz="1700" dirty="0">
                <a:cs typeface="Arial" charset="0"/>
              </a:rPr>
              <a:t/>
            </a:r>
            <a:br>
              <a:rPr lang="ar" sz="1700" dirty="0">
                <a:cs typeface="Arial" charset="0"/>
              </a:rPr>
            </a:br>
            <a:r>
              <a:rPr lang="ar" sz="1700" b="0" i="0" u="none" baseline="0" dirty="0">
                <a:cs typeface="Arial" charset="0"/>
              </a:rPr>
              <a:t> (قاعدة المجموعة)</a:t>
            </a:r>
          </a:p>
          <a:p>
            <a:pPr algn="r" rtl="1">
              <a:lnSpc>
                <a:spcPct val="60000"/>
              </a:lnSpc>
            </a:pPr>
            <a:endParaRPr lang="ar" altLang="fr-FR" sz="1900" dirty="0">
              <a:cs typeface="Arial" charset="0"/>
            </a:endParaRPr>
          </a:p>
          <a:p>
            <a:pPr algn="r" rtl="1">
              <a:lnSpc>
                <a:spcPct val="60000"/>
              </a:lnSpc>
            </a:pPr>
            <a:r>
              <a:rPr lang="ar" sz="1900" b="0" i="0" u="none" baseline="0" dirty="0">
                <a:cs typeface="Arial" charset="0"/>
              </a:rPr>
              <a:t>احترم وقت القيادة</a:t>
            </a:r>
          </a:p>
          <a:p>
            <a:pPr algn="r" rtl="1">
              <a:lnSpc>
                <a:spcPct val="60000"/>
              </a:lnSpc>
            </a:pPr>
            <a:endParaRPr lang="ar" altLang="fr-FR" sz="1900" dirty="0">
              <a:cs typeface="Arial" charset="0"/>
            </a:endParaRPr>
          </a:p>
          <a:p>
            <a:pPr algn="r" rtl="1">
              <a:lnSpc>
                <a:spcPct val="60000"/>
              </a:lnSpc>
            </a:pPr>
            <a:r>
              <a:rPr lang="ar" sz="1900" b="0" i="0" u="none" baseline="0" dirty="0">
                <a:cs typeface="Arial" charset="0"/>
              </a:rPr>
              <a:t>لا تشرب الخمور قبل القيادة!</a:t>
            </a:r>
          </a:p>
          <a:p>
            <a:pPr lvl="1" algn="r" rtl="1">
              <a:lnSpc>
                <a:spcPct val="60000"/>
              </a:lnSpc>
            </a:pPr>
            <a:r>
              <a:rPr lang="ar" sz="1700" b="0" i="0" u="none" baseline="0" dirty="0">
                <a:cs typeface="Arial" charset="0"/>
              </a:rPr>
              <a:t>احذر من تناول كؤوس الوداع، والاجتماعات، والكوكتيلات</a:t>
            </a:r>
          </a:p>
          <a:p>
            <a:pPr lvl="2" algn="r" rtl="1">
              <a:lnSpc>
                <a:spcPct val="60000"/>
              </a:lnSpc>
            </a:pPr>
            <a:r>
              <a:rPr lang="ar" sz="1500" b="0" i="0" u="none" baseline="0" dirty="0">
                <a:cs typeface="Arial" charset="0"/>
              </a:rPr>
              <a:t>ربما يمكن توفير وسائل النقل العام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32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95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3256707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" b="1" i="0" u="none" baseline="0"/>
              <a:t>الأفعال الطائشة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algn="r" rtl="1" eaLnBrk="1" hangingPunct="1"/>
            <a:r>
              <a:rPr lang="ar" b="0" i="0" u="none" baseline="0">
                <a:cs typeface="Arial" charset="0"/>
              </a:rPr>
              <a:t>خطر السقوط</a:t>
            </a:r>
          </a:p>
          <a:p>
            <a:pPr lvl="1" algn="r" rtl="1" eaLnBrk="1" hangingPunct="1"/>
            <a:r>
              <a:rPr lang="ar" b="0" i="0" u="none" baseline="0">
                <a:cs typeface="Arial" charset="0"/>
              </a:rPr>
              <a:t>لا تصعد فوق كرسي بعجل.</a:t>
            </a:r>
          </a:p>
          <a:p>
            <a:pPr lvl="1" algn="r" rtl="1" eaLnBrk="1" hangingPunct="1"/>
            <a:r>
              <a:rPr lang="ar" b="0" i="0" u="none" baseline="0">
                <a:cs typeface="Arial" charset="0"/>
              </a:rPr>
              <a:t>لا تتأرجح إلى الوراء فوق </a:t>
            </a:r>
            <a:r>
              <a:rPr lang="ar">
                <a:cs typeface="Arial" charset="0"/>
              </a:rPr>
              <a:t/>
            </a:r>
            <a:br>
              <a:rPr lang="ar">
                <a:cs typeface="Arial" charset="0"/>
              </a:rPr>
            </a:br>
            <a:r>
              <a:rPr lang="ar" b="0" i="0" u="none" baseline="0">
                <a:cs typeface="Arial" charset="0"/>
              </a:rPr>
              <a:t>الكرسي الخاص بك.</a:t>
            </a:r>
          </a:p>
          <a:p>
            <a:pPr lvl="1" algn="r" rtl="1" eaLnBrk="1" hangingPunct="1"/>
            <a:r>
              <a:rPr lang="ar" b="0" i="0" u="none" baseline="0">
                <a:cs typeface="Arial" charset="0"/>
              </a:rPr>
              <a:t>لا تتسلق فوق قِطع الأثاث.</a:t>
            </a:r>
          </a:p>
          <a:p>
            <a:pPr lvl="1" algn="r" rtl="1" eaLnBrk="1" hangingPunct="1"/>
            <a:endParaRPr lang="ar" altLang="fr-FR">
              <a:cs typeface="Arial" charset="0"/>
            </a:endParaRPr>
          </a:p>
          <a:p>
            <a:pPr lvl="1" algn="r" rtl="1" eaLnBrk="1" hangingPunct="1"/>
            <a:endParaRPr lang="ar" altLang="fr-FR">
              <a:cs typeface="Arial" charset="0"/>
            </a:endParaRPr>
          </a:p>
          <a:p>
            <a:pPr lvl="1" algn="r" rtl="1" eaLnBrk="1" hangingPunct="1"/>
            <a:endParaRPr lang="ar" altLang="fr-FR">
              <a:cs typeface="Arial" charset="0"/>
            </a:endParaRPr>
          </a:p>
          <a:p>
            <a:pPr lvl="1" algn="r" rtl="1" eaLnBrk="1" hangingPunct="1"/>
            <a:endParaRPr lang="ar" altLang="fr-FR">
              <a:cs typeface="Arial" charset="0"/>
            </a:endParaRPr>
          </a:p>
          <a:p>
            <a:pPr algn="r" rtl="1" eaLnBrk="1" hangingPunct="1"/>
            <a:endParaRPr lang="ar" altLang="fr-FR">
              <a:cs typeface="Arial" charset="0"/>
            </a:endParaRPr>
          </a:p>
          <a:p>
            <a:pPr algn="r" rtl="1" eaLnBrk="1" hangingPunct="1"/>
            <a:r>
              <a:rPr lang="ar" b="0" i="0" u="none" baseline="0">
                <a:cs typeface="Arial" charset="0"/>
              </a:rPr>
              <a:t>خطر حدوث صدمة كهربائية</a:t>
            </a:r>
          </a:p>
          <a:p>
            <a:pPr lvl="1" algn="r" rtl="1" eaLnBrk="1" hangingPunct="1"/>
            <a:r>
              <a:rPr lang="ar" b="0" i="0" u="none" baseline="0">
                <a:cs typeface="Arial" charset="0"/>
              </a:rPr>
              <a:t>لا تعبث بالكهرباء.</a:t>
            </a:r>
          </a:p>
          <a:p>
            <a:pPr lvl="1" algn="r" rtl="1" eaLnBrk="1" hangingPunct="1"/>
            <a:r>
              <a:rPr lang="ar" b="0" i="0" u="none" baseline="0">
                <a:cs typeface="Arial" charset="0"/>
              </a:rPr>
              <a:t>افصل التيار الكهربائي قبل أي تدخل.</a:t>
            </a:r>
          </a:p>
          <a:p>
            <a:pPr lvl="1" algn="r" rtl="1" eaLnBrk="1" hangingPunct="1"/>
            <a:r>
              <a:rPr lang="ar" b="0" i="0" u="none" baseline="0">
                <a:cs typeface="Arial" charset="0"/>
              </a:rPr>
              <a:t>أبلغ عن وجود أي مشكلة.</a:t>
            </a:r>
          </a:p>
          <a:p>
            <a:pPr lvl="1" algn="r" rtl="1" eaLnBrk="1" hangingPunct="1"/>
            <a:endParaRPr lang="ar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" y="3803722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75" y="850972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7" y="850972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62" y="4306959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السلوكيات الجيدة</a:t>
            </a:r>
            <a:endParaRPr lang="ar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r" rtl="1"/>
            <a:r>
              <a:rPr lang="ar" b="0" i="0" u="none" baseline="0">
                <a:cs typeface="Arial" charset="0"/>
              </a:rPr>
              <a:t>عدم الجري</a:t>
            </a:r>
          </a:p>
          <a:p>
            <a:pPr algn="r" rtl="1"/>
            <a:r>
              <a:rPr lang="ar" b="0" i="0" u="none" baseline="0">
                <a:cs typeface="Arial" charset="0"/>
              </a:rPr>
              <a:t>عدم التأرجح فوق الكرسي</a:t>
            </a:r>
          </a:p>
          <a:p>
            <a:pPr algn="r" rtl="1"/>
            <a:r>
              <a:rPr lang="ar" b="0" i="0" u="none" baseline="0">
                <a:cs typeface="Arial" charset="0"/>
              </a:rPr>
              <a:t>تجنب القيام بحركات طائشة</a:t>
            </a:r>
          </a:p>
          <a:p>
            <a:pPr algn="r" rtl="1"/>
            <a:r>
              <a:rPr lang="ar" b="0" i="0" u="none" baseline="0">
                <a:cs typeface="Arial" charset="0"/>
              </a:rPr>
              <a:t>الإمساك بدرابزين السلم</a:t>
            </a:r>
          </a:p>
          <a:p>
            <a:pPr algn="r" rtl="1"/>
            <a:r>
              <a:rPr lang="ar" b="0" i="0" u="none" baseline="0">
                <a:cs typeface="Arial" charset="0"/>
              </a:rPr>
              <a:t>الإخلاء في حالة وجود جرس تنبيه (الأمن / عمليات التفجير، إصابات، وحريق)</a:t>
            </a:r>
          </a:p>
          <a:p>
            <a:pPr algn="r" rtl="1"/>
            <a:r>
              <a:rPr lang="ar" b="0" i="0" u="none" baseline="0">
                <a:cs typeface="Arial" charset="0"/>
              </a:rPr>
              <a:t>مراعاة تعليمات الحظر الرئيسية (عدم التدخين ...)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>
                <a:ea typeface="Helvetica" charset="0"/>
                <a:cs typeface="Helvetica" charset="0"/>
              </a:rPr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>
                <a:ea typeface="Helvetica" charset="0"/>
                <a:cs typeface="Helvetica" charset="0"/>
              </a:rPr>
              <a:t>) - وحدة TCNT 1.1 - حوادث المكتب – الإصدار الثاني</a:t>
            </a:r>
            <a:endParaRPr lang="a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519</TotalTime>
  <Words>655</Words>
  <Application>Microsoft Office PowerPoint</Application>
  <PresentationFormat>Affichage à l'écran (4:3)</PresentationFormat>
  <Paragraphs>133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حوادث المكتب</vt:lpstr>
      <vt:lpstr>أهداف الوحدة</vt:lpstr>
      <vt:lpstr>Présentation PowerPoint</vt:lpstr>
      <vt:lpstr>المخاطر في المكتب</vt:lpstr>
      <vt:lpstr>حوادث الانتقال</vt:lpstr>
      <vt:lpstr>الحوادث ذات الصلة بمكتب العمل</vt:lpstr>
      <vt:lpstr>المرور – التنقل باستخدام المركبة </vt:lpstr>
      <vt:lpstr>الأفعال الطائشة</vt:lpstr>
      <vt:lpstr>السلوكيات الجيدة</vt:lpstr>
      <vt:lpstr>القاعدة الذهبية رقم 2 - تذكير</vt:lpstr>
      <vt:lpstr>Présentation PowerPoint</vt:lpstr>
      <vt:lpstr>القواعد الذهبية في المكتب  02 - المرور - التنقل سيرًا على الأقدام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45</cp:revision>
  <dcterms:created xsi:type="dcterms:W3CDTF">2015-09-07T13:13:13Z</dcterms:created>
  <dcterms:modified xsi:type="dcterms:W3CDTF">2017-07-12T19:28:14Z</dcterms:modified>
</cp:coreProperties>
</file>