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296" y="-1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19/03/2017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19/03/2017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262E5EC4-4268-EE4E-B382-78C24A7E7EA4}" type="slidenum">
              <a:rPr/>
              <a:pPr/>
              <a:t>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/>
            </a:r>
            <a:fld id="{262E5EC4-4268-EE4E-B382-78C24A7E7EA4}" type="slidenum">
              <a:rPr/>
              <a:pPr/>
              <a:t>12</a:t>
            </a:fld>
            <a:endParaRPr lang="zh-CN" altLang="fr-FR"/>
          </a:p>
        </p:txBody>
      </p:sp>
    </p:spTree>
    <p:extLst>
      <p:ext uri="{BB962C8B-B14F-4D97-AF65-F5344CB8AC3E}">
        <p14:creationId xmlns:p14="http://schemas.microsoft.com/office/powerpoint/2010/main" xmlns="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 algn="l" rtl="0"/>
            <a:endParaRPr lang="zh-C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eaLnBrk="1" fontAlgn="auto" hangingPunct="1" algn="l" rtl="0">
              <a:spcAft>
                <a:spcPts val="0"/>
              </a:spcAft>
              <a:defRPr/>
            </a:pPr>
            <a:r>
              <a:rPr b="1" i="0" u="none" baseline="0" lang="zh-CN">
                <a:ea typeface="+mj-ea"/>
              </a:rPr>
              <a:t>办公室事故</a:t>
            </a:r>
            <a:endParaRPr lang="zh-CN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H3SE 入职培训</a:t>
            </a: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TCNT 1.1 模块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 algn="l" rtl="0"/>
            <a:r>
              <a:rPr b="1" i="0" u="none" baseline="0" lang="zh-CN">
                <a:cs typeface="Arial" charset="0"/>
              </a:rPr>
              <a:t>黄金规则 2 - 回顾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sz="1900" b="0" i="0" u="none" baseline="0" lang="zh-CN">
                <a:cs typeface="Arial" charset="0"/>
              </a:rPr>
              <a:t>绊倒或碰撞等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办公室整洁有序</a:t>
            </a:r>
          </a:p>
          <a:p>
            <a:pPr lvl="2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确保道路上没有电线</a:t>
            </a:r>
          </a:p>
          <a:p>
            <a:pPr lvl="2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不要忘记关闭抽屉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不要在走廊上奔跑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sz="1900" b="0" i="0" u="none" baseline="0" lang="zh-CN">
                <a:cs typeface="Arial" charset="0"/>
              </a:rPr>
              <a:t>从楼梯滚落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尽可能乘坐电梯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上下楼梯时握紧扶手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不要连着 4 步下楼梯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sz="1900" b="0" i="0" u="none" baseline="0" lang="zh-CN">
                <a:cs typeface="Arial" charset="0"/>
              </a:rPr>
              <a:t>滑倒 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注意潮湿的地面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注意雪和冰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sz="1900" b="0" i="0" u="none" baseline="0" lang="zh-CN">
                <a:cs typeface="Arial" charset="0"/>
              </a:rPr>
              <a:t>被车辆撞倒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注意场内交通（停车场）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走人行道</a:t>
            </a:r>
            <a:endParaRPr lang="zh-CN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在工业区工作时，注意机械和车辆</a:t>
            </a:r>
          </a:p>
          <a:p>
            <a:pPr lvl="2" algn="l" rtl="0">
              <a:lnSpc>
                <a:spcPct val="80000"/>
              </a:lnSpc>
            </a:pPr>
            <a:endParaRPr lang="zh-CN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41900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571875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b="1" i="0" u="none" baseline="0" lang="zh-CN"/>
              <a:t>办公室黄金规则</a:t>
            </a:r>
            <a:br>
              <a:rPr lang="zh-CN"/>
            </a:br>
            <a:r>
              <a:rPr b="1" i="0" u="none" baseline="0" lang="zh-CN"/>
              <a:t>02 – 交通 – 步行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模块目的</a:t>
            </a:r>
            <a:endParaRPr lang="zh-CN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eaLnBrk="1" hangingPunct="1" rtl="0">
              <a:buFont typeface="Lucida Grande" charset="0"/>
              <a:buNone/>
            </a:pPr>
            <a:r>
              <a:rPr b="0" i="0" u="none" baseline="0" lang="zh-CN">
                <a:cs typeface="Arial" charset="0"/>
              </a:rPr>
              <a:t>在本模块结束时，您会：</a:t>
            </a:r>
            <a:endParaRPr lang="zh-CN" altLang="fr-FR" dirty="0">
              <a:cs typeface="Arial" charset="0"/>
            </a:endParaRPr>
          </a:p>
          <a:p>
            <a:pPr marL="0" indent="0" algn="just" eaLnBrk="1" hangingPunct="1" rtl="0">
              <a:buFont typeface="Lucida Grande" charset="0"/>
              <a:buNone/>
            </a:pPr>
            <a:endParaRPr lang="zh-CN" altLang="fr-FR" dirty="0">
              <a:cs typeface="Arial" charset="0"/>
            </a:endParaRPr>
          </a:p>
          <a:p>
            <a:pPr marL="276225" indent="-265113" algn="just" rtl="0"/>
            <a:r>
              <a:rPr b="0" i="0" u="none" baseline="0" lang="zh-CN">
                <a:cs typeface="Arial" charset="0"/>
              </a:rPr>
              <a:t>了解办公室中、出行期间以及日常工作相关的主要风险。</a:t>
            </a:r>
          </a:p>
          <a:p>
            <a:pPr marL="276225" indent="-265113" algn="just" rtl="0"/>
            <a:r>
              <a:rPr b="0" i="0" u="none" baseline="0" lang="zh-CN">
                <a:cs typeface="Arial" charset="0"/>
              </a:rPr>
              <a:t>能够区别办公室中和出行期间的良好行为和不良行为。</a:t>
            </a:r>
          </a:p>
          <a:p>
            <a:pPr marL="276225" indent="-265113" algn="just" rtl="0"/>
            <a:r>
              <a:rPr b="0" i="0" u="none" baseline="0" lang="zh-CN">
                <a:cs typeface="Arial" charset="0"/>
              </a:rPr>
              <a:t>如果您为道达尔驾驶一辆汽车，应了解驾驶规则。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zh-CN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b="0" i="0" u="none" baseline="0" lang="zh-CN"/>
              <a:t>H3SE 入职培训 - 模块 TCNT 1.1 - 办公室事故 - 第 1 版</a:t>
            </a:r>
            <a:endParaRPr lang="zh-CN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r>
              <a:rPr b="0" i="0" u="none" baseline="0" lang="zh-CN"/>
              <a:t/>
            </a:r>
            <a:fld id="{B6660096-0193-234C-AC56-11CBD8A18E2F}" type="slidenum">
              <a:rPr/>
              <a:pPr/>
              <a:t>3</a:t>
            </a:fld>
            <a:endParaRPr lang="zh-CN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cap="none" b="1" i="0" u="none" baseline="0" lang="zh-CN">
                <a:cs typeface="Arial" charset="0"/>
              </a:rPr>
              <a:t>办公室风险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zh-CN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b="0" i="0" u="none" baseline="0" lang="zh-CN"/>
              <a:t>2015 年排名前 5 位的事故（M&amp;S）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zh-CN"/>
              <a:t>爬楼梯或上下车时跌落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zh-CN"/>
              <a:t>步行时绊倒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zh-CN"/>
              <a:t>步行时滑倒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zh-CN"/>
              <a:t>物品掉落/倾倒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b="0" i="0" u="none" baseline="0" lang="zh-CN"/>
              <a:t>汽车事故</a:t>
            </a:r>
          </a:p>
          <a:p>
            <a:pPr lvl="1" algn="l" rtl="0">
              <a:buFont typeface="Arial" charset="0"/>
              <a:buChar char="•"/>
            </a:pPr>
            <a:endParaRPr lang="zh-CN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b="0" i="0" u="none" baseline="0" lang="zh-CN"/>
              <a:t>这前 5 位事故占 TRIR 的 50%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zh-CN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b="0" i="0" u="none" baseline="0" lang="zh-CN"/>
              <a:t>10% 的事故都发生在办公室人员身上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b="1" i="0" u="none" baseline="0" lang="zh-CN"/>
              <a:t>行走事故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sz="1900" b="0" i="0" u="none" baseline="0" lang="zh-CN">
                <a:cs typeface="Arial" charset="0"/>
              </a:rPr>
              <a:t>从楼梯滚落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握紧扶手</a:t>
            </a:r>
          </a:p>
          <a:p>
            <a:pPr lvl="2" algn="l" rtl="0">
              <a:lnSpc>
                <a:spcPct val="80000"/>
              </a:lnSpc>
            </a:pPr>
            <a:r>
              <a:rPr sz="1500" b="0" i="0" u="none" baseline="0" lang="zh-CN">
                <a:cs typeface="Arial" charset="0"/>
              </a:rPr>
              <a:t>上楼和下楼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不要连着 4 步下楼梯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乘坐电梯</a:t>
            </a:r>
          </a:p>
          <a:p>
            <a:pPr lvl="1" algn="l" rtl="0">
              <a:lnSpc>
                <a:spcPct val="80000"/>
              </a:lnSpc>
            </a:pPr>
            <a:endParaRPr lang="zh-C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sz="1900" b="0" i="0" u="none" baseline="0" lang="zh-CN">
                <a:cs typeface="Arial" charset="0"/>
              </a:rPr>
              <a:t>绊倒或碰撞等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确保道路上没有电线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不要忘记关闭抽屉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不要在走廊上奔跑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办公室整洁有序</a:t>
            </a:r>
          </a:p>
          <a:p>
            <a:pPr lvl="1" algn="l" rtl="0">
              <a:lnSpc>
                <a:spcPct val="80000"/>
              </a:lnSpc>
            </a:pPr>
            <a:endParaRPr lang="zh-C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sz="1900" b="0" i="0" u="none" baseline="0" lang="zh-CN">
                <a:cs typeface="Arial" charset="0"/>
              </a:rPr>
              <a:t>滑倒 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注意地面潮湿（进行清洁）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漏水</a:t>
            </a:r>
          </a:p>
          <a:p>
            <a:pPr lvl="1" algn="l" rtl="0">
              <a:lnSpc>
                <a:spcPct val="80000"/>
              </a:lnSpc>
            </a:pPr>
            <a:r>
              <a:rPr sz="1700" b="0" i="0" u="none" baseline="0" lang="zh-CN">
                <a:cs typeface="Arial" charset="0"/>
              </a:rPr>
              <a:t>注意雪和冰：停车场</a:t>
            </a:r>
          </a:p>
          <a:p>
            <a:pPr lvl="1" algn="l" rtl="0">
              <a:lnSpc>
                <a:spcPct val="80000"/>
              </a:lnSpc>
            </a:pPr>
            <a:endParaRPr lang="zh-CN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sz="1900" b="0" i="0" u="none" baseline="0" lang="zh-CN">
                <a:cs typeface="Arial" charset="0"/>
              </a:rPr>
              <a:t>注意停车场内的交通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eaLnBrk="1" hangingPunct="1" algn="l" rtl="0">
              <a:defRPr/>
            </a:pPr>
            <a:r>
              <a:rPr b="1" i="0" u="none" baseline="0" lang="zh-CN"/>
              <a:t>办公室工作相关的事故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eaLnBrk="1" hangingPunct="1" algn="l" rtl="0">
              <a:lnSpc>
                <a:spcPct val="90000"/>
              </a:lnSpc>
            </a:pPr>
            <a:r>
              <a:rPr b="0" i="0" u="none" baseline="0" lang="zh-CN">
                <a:cs typeface="Arial" charset="0"/>
              </a:rPr>
              <a:t>搬运重物</a:t>
            </a:r>
          </a:p>
          <a:p>
            <a:pPr lvl="1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搬运重物时需使用腿部肌肉，背部或手臂肌肉需绷直</a:t>
            </a:r>
          </a:p>
          <a:p>
            <a:pPr lvl="2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训练！</a:t>
            </a:r>
          </a:p>
          <a:p>
            <a:pPr lvl="2" eaLnBrk="1" hangingPunct="1" algn="l" rtl="0">
              <a:lnSpc>
                <a:spcPct val="80000"/>
              </a:lnSpc>
            </a:pPr>
            <a:endParaRPr lang="zh-CN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注意放在高处的重物</a:t>
            </a:r>
          </a:p>
          <a:p>
            <a:pPr algn="l" rtl="0">
              <a:lnSpc>
                <a:spcPct val="80000"/>
              </a:lnSpc>
            </a:pPr>
            <a:endParaRPr lang="zh-CN" altLang="fr-FR" dirty="0">
              <a:cs typeface="Arial" charset="0"/>
            </a:endParaRPr>
          </a:p>
          <a:p>
            <a:pPr eaLnBrk="1" hangingPunct="1" algn="l" rtl="0">
              <a:lnSpc>
                <a:spcPct val="90000"/>
              </a:lnSpc>
            </a:pPr>
            <a:r>
              <a:rPr b="0" i="0" u="none" baseline="0" lang="zh-CN">
                <a:cs typeface="Arial" charset="0"/>
              </a:rPr>
              <a:t>切割</a:t>
            </a:r>
          </a:p>
          <a:p>
            <a:pPr lvl="1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用剪刀代替刀</a:t>
            </a:r>
          </a:p>
          <a:p>
            <a:pPr lvl="1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使用安全刀具</a:t>
            </a:r>
          </a:p>
          <a:p>
            <a:pPr lvl="2" eaLnBrk="1" hangingPunct="1"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戴手套</a:t>
            </a:r>
          </a:p>
          <a:p>
            <a:pPr lvl="1" eaLnBrk="1" hangingPunct="1" algn="l" rtl="0">
              <a:lnSpc>
                <a:spcPct val="80000"/>
              </a:lnSpc>
            </a:pPr>
            <a:endParaRPr lang="zh-CN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b="0" i="0" u="none" baseline="0" lang="zh-CN">
                <a:cs typeface="Arial" charset="0"/>
              </a:rPr>
              <a:t>仔细阅读设备的使用说明书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6005513" y="4149725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交通 - 驾驶车辆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zh-CN">
                <a:cs typeface="Arial" charset="0"/>
              </a:rPr>
              <a:t>遵守限速规定，</a:t>
            </a:r>
            <a:br>
              <a:rPr sz="1900" lang="zh-CN">
                <a:cs typeface="Arial" charset="0"/>
              </a:rPr>
            </a:br>
            <a:r>
              <a:rPr sz="1900" b="0" i="0" u="none" baseline="0" lang="zh-CN">
                <a:cs typeface="Arial" charset="0"/>
              </a:rPr>
              <a:t>根据交通情况调整车速</a:t>
            </a:r>
          </a:p>
          <a:p>
            <a:pPr lvl="1" eaLnBrk="1" hangingPunct="1" algn="l" rtl="0">
              <a:lnSpc>
                <a:spcPct val="60000"/>
              </a:lnSpc>
            </a:pPr>
            <a:endParaRPr lang="zh-CN" altLang="fr-FR" sz="1700" dirty="0">
              <a:cs typeface="Arial" charset="0"/>
            </a:endParaRPr>
          </a:p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zh-CN">
                <a:cs typeface="Arial" charset="0"/>
              </a:rPr>
              <a:t>倒车时注意安全</a:t>
            </a:r>
          </a:p>
          <a:p>
            <a:pPr lvl="1" algn="l" rtl="0">
              <a:lnSpc>
                <a:spcPct val="70000"/>
              </a:lnSpc>
            </a:pPr>
            <a:r>
              <a:rPr sz="1700" b="0" i="0" u="none" baseline="0" lang="zh-CN">
                <a:cs typeface="Arial" charset="0"/>
              </a:rPr>
              <a:t>确保安全后再下车</a:t>
            </a:r>
            <a:br>
              <a:rPr sz="1700" lang="zh-CN">
                <a:cs typeface="Arial" charset="0"/>
              </a:rPr>
            </a:br>
            <a:r>
              <a:rPr sz="1700" b="0" i="0" u="none" baseline="0" lang="zh-CN">
                <a:cs typeface="Arial" charset="0"/>
              </a:rPr>
              <a:t>（请勿快速下车！）</a:t>
            </a:r>
          </a:p>
          <a:p>
            <a:pPr lvl="1" eaLnBrk="1" hangingPunct="1" algn="l" rtl="0">
              <a:lnSpc>
                <a:spcPct val="60000"/>
              </a:lnSpc>
            </a:pPr>
            <a:endParaRPr lang="zh-CN" altLang="fr-FR" sz="1700" dirty="0">
              <a:cs typeface="Arial" charset="0"/>
            </a:endParaRPr>
          </a:p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zh-CN">
                <a:cs typeface="Arial" charset="0"/>
              </a:rPr>
              <a:t>佩戴安全带</a:t>
            </a:r>
          </a:p>
          <a:p>
            <a:pPr lvl="1" eaLnBrk="1" hangingPunct="1" algn="l" rtl="0">
              <a:lnSpc>
                <a:spcPct val="60000"/>
              </a:lnSpc>
            </a:pPr>
            <a:r>
              <a:rPr sz="1700" b="0" i="0" u="none" baseline="0" lang="zh-CN">
                <a:cs typeface="Arial" charset="0"/>
              </a:rPr>
              <a:t>前座和后座也需佩戴安全带</a:t>
            </a:r>
            <a:endParaRPr lang="zh-CN" altLang="fr-FR" sz="1700" dirty="0">
              <a:solidFill>
                <a:srgbClr val="FF0000"/>
              </a:solidFill>
              <a:cs typeface="Arial" charset="0"/>
            </a:endParaRPr>
          </a:p>
          <a:p>
            <a:pPr lvl="1" eaLnBrk="1" hangingPunct="1" algn="l" rtl="0">
              <a:lnSpc>
                <a:spcPct val="60000"/>
              </a:lnSpc>
            </a:pPr>
            <a:endParaRPr lang="zh-CN" altLang="fr-FR" sz="1700" dirty="0">
              <a:solidFill>
                <a:srgbClr val="FF0000"/>
              </a:solidFill>
              <a:cs typeface="Arial" charset="0"/>
            </a:endParaRPr>
          </a:p>
          <a:p>
            <a:pPr eaLnBrk="1" hangingPunct="1" algn="l" rtl="0">
              <a:lnSpc>
                <a:spcPct val="70000"/>
              </a:lnSpc>
            </a:pPr>
            <a:r>
              <a:rPr sz="1900" b="0" i="0" u="none" baseline="0" lang="zh-CN">
                <a:cs typeface="Arial" charset="0"/>
              </a:rPr>
              <a:t>开车请勿拨打电话</a:t>
            </a:r>
          </a:p>
          <a:p>
            <a:pPr lvl="1" eaLnBrk="1" hangingPunct="1" algn="l" rtl="0"/>
            <a:r>
              <a:rPr sz="1700" b="0" i="0" u="none" baseline="0" lang="zh-CN">
                <a:cs typeface="Arial" charset="0"/>
              </a:rPr>
              <a:t>即使有免提装置或耳机</a:t>
            </a:r>
            <a:br>
              <a:rPr sz="1700" lang="zh-CN">
                <a:cs typeface="Arial" charset="0"/>
              </a:rPr>
            </a:br>
            <a:r>
              <a:rPr sz="1700" b="0" i="0" u="none" baseline="0" lang="zh-CN">
                <a:cs typeface="Arial" charset="0"/>
              </a:rPr>
              <a:t>（集团规则）</a:t>
            </a:r>
          </a:p>
          <a:p>
            <a:pPr algn="l" rtl="0">
              <a:lnSpc>
                <a:spcPct val="60000"/>
              </a:lnSpc>
            </a:pPr>
            <a:endParaRPr lang="zh-CN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sz="1900" b="0" i="0" u="none" baseline="0" lang="zh-CN">
                <a:cs typeface="Arial" charset="0"/>
              </a:rPr>
              <a:t>遵守驾驶规则</a:t>
            </a:r>
          </a:p>
          <a:p>
            <a:pPr algn="l" rtl="0">
              <a:lnSpc>
                <a:spcPct val="60000"/>
              </a:lnSpc>
            </a:pPr>
            <a:endParaRPr lang="zh-CN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sz="1900" b="0" i="0" u="none" baseline="0" lang="zh-CN">
                <a:cs typeface="Arial" charset="0"/>
              </a:rPr>
              <a:t>开车前请勿饮酒！</a:t>
            </a:r>
          </a:p>
          <a:p>
            <a:pPr lvl="1" algn="l" rtl="0">
              <a:lnSpc>
                <a:spcPct val="60000"/>
              </a:lnSpc>
            </a:pPr>
            <a:r>
              <a:rPr sz="1700" b="0" i="0" u="none" baseline="0" lang="zh-CN">
                <a:cs typeface="Arial" charset="0"/>
              </a:rPr>
              <a:t>需特别注意开胃酒、葡萄酒、鸡尾酒</a:t>
            </a:r>
          </a:p>
          <a:p>
            <a:pPr lvl="2" algn="l" rtl="0">
              <a:lnSpc>
                <a:spcPct val="60000"/>
              </a:lnSpc>
            </a:pPr>
            <a:r>
              <a:rPr sz="1500" b="0" i="0" u="none" baseline="0" lang="zh-CN">
                <a:cs typeface="Arial" charset="0"/>
              </a:rPr>
              <a:t>如有可能，请选择公共交通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0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950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580"/>
          <a:stretch>
            <a:fillRect/>
          </a:stretch>
        </p:blipFill>
        <p:spPr bwMode="auto">
          <a:xfrm>
            <a:off x="6537325" y="972071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eaLnBrk="1" hangingPunct="1" algn="l" rtl="0">
              <a:defRPr/>
            </a:pPr>
            <a:r>
              <a:rPr b="1" i="0" u="none" baseline="0" lang="zh-CN"/>
              <a:t>粗心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eaLnBrk="1" hangingPunct="1" algn="l" rtl="0"/>
            <a:r>
              <a:rPr b="0" i="0" u="none" baseline="0" lang="zh-CN">
                <a:cs typeface="Arial" charset="0"/>
              </a:rPr>
              <a:t>跌倒风险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请勿站在带轮子的椅子上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请勿将椅子向后</a:t>
            </a:r>
            <a:br>
              <a:rPr lang="zh-CN">
                <a:cs typeface="Arial" charset="0"/>
              </a:rPr>
            </a:br>
            <a:r>
              <a:rPr b="0" i="0" u="none" baseline="0" lang="zh-CN">
                <a:cs typeface="Arial" charset="0"/>
              </a:rPr>
              <a:t>摇晃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请勿攀爬家具</a:t>
            </a:r>
          </a:p>
          <a:p>
            <a:pPr lvl="1" eaLnBrk="1" hangingPunct="1" algn="l" rtl="0"/>
            <a:endParaRPr lang="zh-CN" altLang="fr-FR">
              <a:cs typeface="Arial" charset="0"/>
            </a:endParaRPr>
          </a:p>
          <a:p>
            <a:pPr lvl="1" eaLnBrk="1" hangingPunct="1" algn="l" rtl="0"/>
            <a:endParaRPr lang="zh-CN" altLang="fr-FR">
              <a:cs typeface="Arial" charset="0"/>
            </a:endParaRPr>
          </a:p>
          <a:p>
            <a:pPr lvl="1" eaLnBrk="1" hangingPunct="1" algn="l" rtl="0"/>
            <a:endParaRPr lang="zh-CN" altLang="fr-FR">
              <a:cs typeface="Arial" charset="0"/>
            </a:endParaRPr>
          </a:p>
          <a:p>
            <a:pPr lvl="1" eaLnBrk="1" hangingPunct="1" algn="l" rtl="0"/>
            <a:endParaRPr lang="zh-CN" altLang="fr-FR">
              <a:cs typeface="Arial" charset="0"/>
            </a:endParaRPr>
          </a:p>
          <a:p>
            <a:pPr eaLnBrk="1" hangingPunct="1" algn="l" rtl="0"/>
            <a:endParaRPr lang="zh-CN" altLang="fr-FR">
              <a:cs typeface="Arial" charset="0"/>
            </a:endParaRPr>
          </a:p>
          <a:p>
            <a:pPr eaLnBrk="1" hangingPunct="1" algn="l" rtl="0"/>
            <a:r>
              <a:rPr b="0" i="0" u="none" baseline="0" lang="zh-CN">
                <a:cs typeface="Arial" charset="0"/>
              </a:rPr>
              <a:t>触电风险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不要改装电路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进行任何操作前请断电</a:t>
            </a:r>
          </a:p>
          <a:p>
            <a:pPr lvl="1" eaLnBrk="1" hangingPunct="1" algn="l" rtl="0"/>
            <a:r>
              <a:rPr b="0" i="0" u="none" baseline="0" lang="zh-CN">
                <a:cs typeface="Arial" charset="0"/>
              </a:rPr>
              <a:t>如发现问题，请立刻上报</a:t>
            </a:r>
          </a:p>
          <a:p>
            <a:pPr lvl="1" eaLnBrk="1" hangingPunct="1" algn="l" rtl="0"/>
            <a:endParaRPr lang="zh-CN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b="1" i="0" u="none" baseline="0" lang="zh-CN"/>
              <a:t>良好行为</a:t>
            </a:r>
            <a:endParaRPr lang="zh-CN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b="0" i="0" u="none" baseline="0" lang="zh-CN">
                <a:cs typeface="Arial" charset="0"/>
              </a:rPr>
              <a:t>请勿奔跑</a:t>
            </a:r>
          </a:p>
          <a:p>
            <a:pPr algn="l" rtl="0"/>
            <a:r>
              <a:rPr b="0" i="0" u="none" baseline="0" lang="zh-CN">
                <a:cs typeface="Arial" charset="0"/>
              </a:rPr>
              <a:t>请勿在椅子上摇晃</a:t>
            </a:r>
          </a:p>
          <a:p>
            <a:pPr algn="l" rtl="0"/>
            <a:r>
              <a:rPr b="0" i="0" u="none" baseline="0" lang="zh-CN">
                <a:cs typeface="Arial" charset="0"/>
              </a:rPr>
              <a:t>避免粗心</a:t>
            </a:r>
          </a:p>
          <a:p>
            <a:pPr algn="l" rtl="0"/>
            <a:r>
              <a:rPr b="0" i="0" u="none" baseline="0" lang="zh-CN">
                <a:cs typeface="Arial" charset="0"/>
              </a:rPr>
              <a:t>握紧扶手</a:t>
            </a:r>
          </a:p>
          <a:p>
            <a:pPr algn="l" rtl="0"/>
            <a:r>
              <a:rPr b="0" i="0" u="none" baseline="0" lang="zh-CN">
                <a:cs typeface="Arial" charset="0"/>
              </a:rPr>
              <a:t>报警并及时疏散（安全/袭击、受伤、失火）</a:t>
            </a:r>
          </a:p>
          <a:p>
            <a:pPr algn="l" rtl="0"/>
            <a:r>
              <a:rPr b="0" i="0" u="none" baseline="0" lang="zh-CN">
                <a:cs typeface="Arial" charset="0"/>
              </a:rPr>
              <a:t>遵守主要禁令（请勿吸烟等）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r>
              <a:rPr b="0" i="0" u="none" baseline="0" lang="zh-CN"/>
              <a:t/>
            </a:r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zh-CN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sz="1000" b="0" i="0" u="none" baseline="0" lang="zh-CN">
                <a:ea typeface="Helvetica" charset="0"/>
                <a:cs typeface="Helvetica" charset="0"/>
              </a:rPr>
              <a:t>H3SE 入职培训 - 模块 TCNT 1.1 - 办公室事故 - 第 2 版</a:t>
            </a:r>
            <a:endParaRPr lang="zh-CN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517</TotalTime>
  <Words>607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Accidents de bureau</vt:lpstr>
      <vt:lpstr>Les objectifs du module</vt:lpstr>
      <vt:lpstr>Diapositive 3</vt:lpstr>
      <vt:lpstr>LES RISQUES AU BUREAU</vt:lpstr>
      <vt:lpstr>Accident de déplacement</vt:lpstr>
      <vt:lpstr>Accidents liés au travail de bureau</vt:lpstr>
      <vt:lpstr>Circulation – Déplacement en véhicule </vt:lpstr>
      <vt:lpstr>Imprudences</vt:lpstr>
      <vt:lpstr>Les bons comportements</vt:lpstr>
      <vt:lpstr>Règle d’or n°2 - rappel</vt:lpstr>
      <vt:lpstr>Diapositive 11</vt:lpstr>
      <vt:lpstr>Les règles d'or au bureau 02 – Circulation – Déplacement À PIED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43</cp:revision>
  <dcterms:created xsi:type="dcterms:W3CDTF">2015-09-07T13:13:13Z</dcterms:created>
  <dcterms:modified xsi:type="dcterms:W3CDTF">2017-03-19T08:56:02Z</dcterms:modified>
</cp:coreProperties>
</file>