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4"/>
  </p:notesMasterIdLst>
  <p:handoutMasterIdLst>
    <p:handoutMasterId r:id="rId15"/>
  </p:handoutMasterIdLst>
  <p:sldIdLst>
    <p:sldId id="278" r:id="rId2"/>
    <p:sldId id="265" r:id="rId3"/>
    <p:sldId id="266" r:id="rId4"/>
    <p:sldId id="267" r:id="rId5"/>
    <p:sldId id="269" r:id="rId6"/>
    <p:sldId id="270" r:id="rId7"/>
    <p:sldId id="277" r:id="rId8"/>
    <p:sldId id="271" r:id="rId9"/>
    <p:sldId id="268" r:id="rId10"/>
    <p:sldId id="272" r:id="rId11"/>
    <p:sldId id="273" r:id="rId12"/>
    <p:sldId id="276" r:id="rId13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0EF"/>
    <a:srgbClr val="E7851D"/>
    <a:srgbClr val="3876AF"/>
    <a:srgbClr val="133C75"/>
    <a:srgbClr val="BD2B0B"/>
    <a:srgbClr val="7ABFC0"/>
    <a:srgbClr val="CAEBEA"/>
    <a:srgbClr val="55D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9" autoAdjust="0"/>
    <p:restoredTop sz="94692" autoAdjust="0"/>
  </p:normalViewPr>
  <p:slideViewPr>
    <p:cSldViewPr snapToObjects="1">
      <p:cViewPr>
        <p:scale>
          <a:sx n="70" d="100"/>
          <a:sy n="70" d="100"/>
        </p:scale>
        <p:origin x="-78" y="-978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55982104-556B-474C-AC60-C2B1CE274D0C}" type="datetimeFigureOut">
              <a:rPr lang="fr-FR" altLang="fr-FR"/>
              <a:pPr/>
              <a:t>22/06/2017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2E8B0B4-E596-434C-8A9D-CBE5EF81074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357750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12C86C7-0413-A143-8354-A2C441D38C76}" type="datetimeFigureOut">
              <a:rPr lang="fr-FR" altLang="fr-FR"/>
              <a:pPr/>
              <a:t>22/06/2017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262E5EC4-4268-EE4E-B382-78C24A7E7EA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8092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262E5EC4-4268-EE4E-B382-78C24A7E7EA4}" type="slidenum">
              <a:rPr/>
              <a:pPr/>
              <a:t>2</a:t>
            </a:fld>
            <a:endParaRPr lang="de" altLang="fr-FR"/>
          </a:p>
        </p:txBody>
      </p:sp>
    </p:spTree>
    <p:extLst>
      <p:ext uri="{BB962C8B-B14F-4D97-AF65-F5344CB8AC3E}">
        <p14:creationId xmlns:p14="http://schemas.microsoft.com/office/powerpoint/2010/main" val="324321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262E5EC4-4268-EE4E-B382-78C24A7E7EA4}" type="slidenum">
              <a:rPr/>
              <a:pPr/>
              <a:t>12</a:t>
            </a:fld>
            <a:endParaRPr lang="de" altLang="fr-FR"/>
          </a:p>
        </p:txBody>
      </p:sp>
    </p:spTree>
    <p:extLst>
      <p:ext uri="{BB962C8B-B14F-4D97-AF65-F5344CB8AC3E}">
        <p14:creationId xmlns:p14="http://schemas.microsoft.com/office/powerpoint/2010/main" val="37546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27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0CC622-09B5-B547-AFBA-6B485A41E05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467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6660096-0193-234C-AC56-11CBD8A18E2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576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D506D2-8EF7-C947-827E-ED2F102D602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5207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C9D4F3-12B6-1149-864D-DA67CC4E0CD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9673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0BD15F9-1E7A-D54F-9006-6DEAF4D025A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861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77B67CB-5725-A048-AFD0-DC4E40DB9EF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2476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2ACC4D0-8BAD-1D44-AD37-C73AA37F6F3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667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B40C8F2-36C7-A74C-8442-FE7FE9EB501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6129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127D83-5F54-4F4E-93F4-31DE0A78CE4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5507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25432CC6-BF35-9046-86E8-55110E70E081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endParaRPr lang="de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de" b="1" i="0" u="none" baseline="0">
                <a:ea typeface="+mj-ea"/>
              </a:rPr>
              <a:t>Unfälle im Büro</a:t>
            </a:r>
            <a:endParaRPr lang="de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l" rtl="0" eaLnBrk="1" hangingPunct="1"/>
            <a:r>
              <a:rPr lang="de" b="0" i="0" u="none" baseline="0">
                <a:cs typeface="Arial" charset="0"/>
              </a:rPr>
              <a:t>H3SE-Integrationskit</a:t>
            </a:r>
          </a:p>
          <a:p>
            <a:pPr algn="l" rtl="0" eaLnBrk="1" hangingPunct="1"/>
            <a:r>
              <a:rPr lang="de" b="0" i="0" u="none" baseline="0">
                <a:cs typeface="Arial" charset="0"/>
              </a:rPr>
              <a:t>Modul TCNT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93294DAD-8D88-ED44-9009-0120C032A5F9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10</a:t>
            </a:fld>
            <a:endParaRPr lang="de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2530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196975"/>
            <a:ext cx="69373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4905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 eaLnBrk="1" hangingPunct="1"/>
            <a:r>
              <a:rPr lang="de" b="1" i="0" u="none" baseline="0">
                <a:cs typeface="Arial" charset="0"/>
              </a:rPr>
              <a:t>Goldene Regel Nr. 2 – Erinnerung</a:t>
            </a: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1000" b="0" i="0" u="none" baseline="0">
                <a:ea typeface="Helvetica" charset="0"/>
                <a:cs typeface="Helvetica" charset="0"/>
              </a:rPr>
              <a:t>H3SE-Integrationskit – Modul TCNT 1.1 – Unfälle im Büro – V2</a:t>
            </a:r>
            <a:endParaRPr lang="de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0075BDE3-5E27-414D-9946-38768303F5DF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11</a:t>
            </a:fld>
            <a:endParaRPr lang="de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3554" name="Imag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892810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1000" b="0" i="0" u="none" baseline="0">
                <a:ea typeface="Helvetica" charset="0"/>
                <a:cs typeface="Helvetica" charset="0"/>
              </a:rPr>
              <a:t>H3SE-Integrationskit – Modul TCNT 1.1 – Unfälle im Büro – V2</a:t>
            </a:r>
            <a:endParaRPr lang="de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1125538"/>
            <a:ext cx="7812881" cy="5040312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de" sz="1900" b="0" i="0" u="none" baseline="0" dirty="0">
                <a:cs typeface="Arial" charset="0"/>
              </a:rPr>
              <a:t>Stolpern oder sich </a:t>
            </a:r>
            <a:r>
              <a:rPr lang="de" sz="1900" b="0" i="0" u="none" baseline="0" dirty="0" smtClean="0">
                <a:cs typeface="Arial" charset="0"/>
              </a:rPr>
              <a:t>stoßen...</a:t>
            </a:r>
            <a:endParaRPr lang="de" sz="1900" b="0" i="0" u="none" baseline="0" dirty="0">
              <a:cs typeface="Arial" charset="0"/>
            </a:endParaRPr>
          </a:p>
          <a:p>
            <a:pPr lvl="1" algn="l" rtl="0">
              <a:lnSpc>
                <a:spcPct val="80000"/>
              </a:lnSpc>
            </a:pPr>
            <a:r>
              <a:rPr lang="de" sz="1700" b="0" i="0" u="none" baseline="0" dirty="0">
                <a:cs typeface="Arial" charset="0"/>
              </a:rPr>
              <a:t>Ordnen und Aufräumen des Büros</a:t>
            </a:r>
          </a:p>
          <a:p>
            <a:pPr lvl="2" algn="l" rtl="0">
              <a:lnSpc>
                <a:spcPct val="80000"/>
              </a:lnSpc>
            </a:pPr>
            <a:r>
              <a:rPr lang="de" sz="1500" b="0" i="0" u="none" baseline="0" dirty="0">
                <a:cs typeface="Arial" charset="0"/>
              </a:rPr>
              <a:t>Keine elektrischen Kabel in den Durchgängen</a:t>
            </a:r>
          </a:p>
          <a:p>
            <a:pPr lvl="2" algn="l" rtl="0">
              <a:lnSpc>
                <a:spcPct val="80000"/>
              </a:lnSpc>
            </a:pPr>
            <a:r>
              <a:rPr lang="de" sz="1500" b="0" i="0" u="none" baseline="0" dirty="0">
                <a:cs typeface="Arial" charset="0"/>
              </a:rPr>
              <a:t>Schubladen immer schließen</a:t>
            </a:r>
          </a:p>
          <a:p>
            <a:pPr lvl="1" algn="l" rtl="0">
              <a:lnSpc>
                <a:spcPct val="80000"/>
              </a:lnSpc>
            </a:pPr>
            <a:r>
              <a:rPr lang="de" sz="1700" b="0" i="0" u="none" baseline="0" dirty="0">
                <a:cs typeface="Arial" charset="0"/>
              </a:rPr>
              <a:t>In den Gängen nicht rennen</a:t>
            </a:r>
          </a:p>
          <a:p>
            <a:pPr algn="l" rtl="0">
              <a:lnSpc>
                <a:spcPct val="80000"/>
              </a:lnSpc>
              <a:spcBef>
                <a:spcPts val="900"/>
              </a:spcBef>
            </a:pPr>
            <a:r>
              <a:rPr lang="de" sz="1900" b="0" i="0" u="none" baseline="0" dirty="0">
                <a:cs typeface="Arial" charset="0"/>
              </a:rPr>
              <a:t>Sturz auf den Treppen</a:t>
            </a:r>
          </a:p>
          <a:p>
            <a:pPr lvl="1" algn="l" rtl="0">
              <a:lnSpc>
                <a:spcPct val="80000"/>
              </a:lnSpc>
            </a:pPr>
            <a:r>
              <a:rPr lang="de" sz="1700" b="0" i="0" u="none" baseline="0" dirty="0">
                <a:cs typeface="Arial" charset="0"/>
              </a:rPr>
              <a:t>So oft wie möglich den Fahrstuhl nehmen</a:t>
            </a:r>
          </a:p>
          <a:p>
            <a:pPr lvl="1" algn="l" rtl="0">
              <a:lnSpc>
                <a:spcPct val="80000"/>
              </a:lnSpc>
            </a:pPr>
            <a:r>
              <a:rPr lang="de" sz="1700" b="0" i="0" u="none" baseline="0" dirty="0">
                <a:cs typeface="Arial" charset="0"/>
              </a:rPr>
              <a:t>Sich beim Hoch- und Hinuntergehen der Treppen am Geländer festhalten</a:t>
            </a:r>
          </a:p>
          <a:p>
            <a:pPr lvl="1" algn="l" rtl="0">
              <a:lnSpc>
                <a:spcPct val="80000"/>
              </a:lnSpc>
            </a:pPr>
            <a:r>
              <a:rPr lang="de" sz="1700" b="0" i="0" u="none" baseline="0" dirty="0">
                <a:cs typeface="Arial" charset="0"/>
              </a:rPr>
              <a:t>Beim Hinuntergehen nicht 4 Stufen auf einmal nehmen</a:t>
            </a:r>
          </a:p>
          <a:p>
            <a:pPr algn="l" rtl="0">
              <a:lnSpc>
                <a:spcPct val="80000"/>
              </a:lnSpc>
              <a:spcBef>
                <a:spcPts val="900"/>
              </a:spcBef>
            </a:pPr>
            <a:r>
              <a:rPr lang="de" sz="1900" b="0" i="0" u="none" baseline="0" dirty="0">
                <a:cs typeface="Arial" charset="0"/>
              </a:rPr>
              <a:t>Rutschen </a:t>
            </a:r>
          </a:p>
          <a:p>
            <a:pPr lvl="1" algn="l" rtl="0">
              <a:lnSpc>
                <a:spcPct val="80000"/>
              </a:lnSpc>
            </a:pPr>
            <a:r>
              <a:rPr lang="de" sz="1700" b="0" i="0" u="none" baseline="0" dirty="0">
                <a:cs typeface="Arial" charset="0"/>
              </a:rPr>
              <a:t>Vorsicht bei nassen Böden</a:t>
            </a:r>
          </a:p>
          <a:p>
            <a:pPr lvl="1" algn="l" rtl="0">
              <a:lnSpc>
                <a:spcPct val="80000"/>
              </a:lnSpc>
            </a:pPr>
            <a:r>
              <a:rPr lang="de" sz="1700" b="0" i="0" u="none" baseline="0" dirty="0">
                <a:cs typeface="Arial" charset="0"/>
              </a:rPr>
              <a:t>Vorsicht bei Schnee und Eis</a:t>
            </a:r>
          </a:p>
          <a:p>
            <a:pPr algn="l" rtl="0">
              <a:lnSpc>
                <a:spcPct val="80000"/>
              </a:lnSpc>
              <a:spcBef>
                <a:spcPts val="900"/>
              </a:spcBef>
            </a:pPr>
            <a:r>
              <a:rPr lang="de" sz="1900" b="0" i="0" u="none" baseline="0" dirty="0">
                <a:cs typeface="Arial" charset="0"/>
              </a:rPr>
              <a:t>Überfahren werden</a:t>
            </a:r>
          </a:p>
          <a:p>
            <a:pPr lvl="1" algn="l" rtl="0">
              <a:lnSpc>
                <a:spcPct val="80000"/>
              </a:lnSpc>
            </a:pPr>
            <a:r>
              <a:rPr lang="de" sz="1700" b="0" i="0" u="none" baseline="0" dirty="0">
                <a:cs typeface="Arial" charset="0"/>
              </a:rPr>
              <a:t>Beachten des internen Verkehrs (Parkplätze)</a:t>
            </a:r>
          </a:p>
          <a:p>
            <a:pPr lvl="1" algn="l" rtl="0">
              <a:lnSpc>
                <a:spcPct val="80000"/>
              </a:lnSpc>
            </a:pPr>
            <a:r>
              <a:rPr lang="de" sz="1700" b="0" i="0" u="none" baseline="0" dirty="0">
                <a:cs typeface="Arial" charset="0"/>
              </a:rPr>
              <a:t>Fußgängerwege benutzen</a:t>
            </a:r>
            <a:endParaRPr lang="de" altLang="fr-FR" sz="1700" dirty="0">
              <a:cs typeface="Arial" charset="0"/>
            </a:endParaRPr>
          </a:p>
          <a:p>
            <a:pPr lvl="1" algn="l" rtl="0">
              <a:lnSpc>
                <a:spcPct val="80000"/>
              </a:lnSpc>
            </a:pPr>
            <a:r>
              <a:rPr lang="de" sz="1700" b="0" i="0" u="none" baseline="0" dirty="0">
                <a:cs typeface="Arial" charset="0"/>
              </a:rPr>
              <a:t>Bei Einsätzen an einem Industriestandort auf Maschinen und Fahrzeuge achten</a:t>
            </a:r>
          </a:p>
          <a:p>
            <a:pPr lvl="2" algn="l" rtl="0">
              <a:lnSpc>
                <a:spcPct val="80000"/>
              </a:lnSpc>
            </a:pPr>
            <a:endParaRPr lang="de" altLang="fr-FR" sz="1500" dirty="0">
              <a:cs typeface="Arial" charset="0"/>
            </a:endParaRPr>
          </a:p>
        </p:txBody>
      </p:sp>
      <p:pic>
        <p:nvPicPr>
          <p:cNvPr id="25603" name="Picture 5" descr="tenir ram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3355578"/>
            <a:ext cx="1227137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Image 8" descr="Image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1125538"/>
            <a:ext cx="139223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Image 9" descr="attention aux chariot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699223"/>
            <a:ext cx="112236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1" b="6206"/>
          <a:stretch>
            <a:fillRect/>
          </a:stretch>
        </p:blipFill>
        <p:spPr bwMode="auto">
          <a:xfrm>
            <a:off x="4602163" y="3754288"/>
            <a:ext cx="1417637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8" descr="\\DREY\1-Prod\Total\Securite_Mot-cles\Pictos\export\pieton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592638"/>
            <a:ext cx="93980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5BA65F1E-FEE7-E842-B8C9-D1E82D411F6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12</a:t>
            </a:fld>
            <a:endParaRPr lang="de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35000"/>
          </a:xfrm>
        </p:spPr>
        <p:txBody>
          <a:bodyPr/>
          <a:lstStyle/>
          <a:p>
            <a:pPr algn="l" rtl="0">
              <a:defRPr/>
            </a:pPr>
            <a:r>
              <a:rPr lang="de" b="1" i="0" u="none" baseline="0"/>
              <a:t>Die goldenen Regeln im Büro</a:t>
            </a:r>
            <a:r>
              <a:rPr lang="de"/>
              <a:t/>
            </a:r>
            <a:br>
              <a:rPr lang="de"/>
            </a:br>
            <a:r>
              <a:rPr lang="de" b="1" i="0" u="none" baseline="0"/>
              <a:t>02 – Fortbewegung – Fortbewegung ZU FUSS</a:t>
            </a:r>
          </a:p>
        </p:txBody>
      </p:sp>
      <p:sp>
        <p:nvSpPr>
          <p:cNvPr id="11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1000" b="0" i="0" u="none" baseline="0">
                <a:ea typeface="Helvetica" charset="0"/>
                <a:cs typeface="Helvetica" charset="0"/>
              </a:rPr>
              <a:t>H3SE-Integrationskit – Modul TCNT 1.1 – Unfälle im Büro – V2</a:t>
            </a:r>
            <a:endParaRPr lang="de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de" b="1" i="0" u="none" baseline="0"/>
              <a:t>Ziele des Moduls</a:t>
            </a:r>
            <a:endParaRPr lang="de" dirty="0"/>
          </a:p>
        </p:txBody>
      </p:sp>
      <p:sp>
        <p:nvSpPr>
          <p:cNvPr id="1536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rtl="0" eaLnBrk="1" hangingPunct="1">
              <a:buFont typeface="Lucida Grande" charset="0"/>
              <a:buNone/>
            </a:pPr>
            <a:r>
              <a:rPr lang="de" b="0" i="0" u="none" baseline="0">
                <a:cs typeface="Arial" charset="0"/>
              </a:rPr>
              <a:t>Am Ende dieses Moduls werden Sie:</a:t>
            </a:r>
            <a:endParaRPr lang="de" altLang="fr-FR" dirty="0">
              <a:cs typeface="Arial" charset="0"/>
            </a:endParaRPr>
          </a:p>
          <a:p>
            <a:pPr marL="0" indent="0" algn="just" rtl="0" eaLnBrk="1" hangingPunct="1">
              <a:buFont typeface="Lucida Grande" charset="0"/>
              <a:buNone/>
            </a:pPr>
            <a:endParaRPr lang="de" altLang="fr-FR" dirty="0">
              <a:cs typeface="Arial" charset="0"/>
            </a:endParaRPr>
          </a:p>
          <a:p>
            <a:pPr marL="276225" indent="-265113" algn="just" rtl="0"/>
            <a:r>
              <a:rPr lang="de" b="0" i="0" u="none" baseline="0">
                <a:cs typeface="Arial" charset="0"/>
              </a:rPr>
              <a:t>Die Hauptrisiken kennen, die mit Ihren täglichen Aktivitäten im Büro und auf dem Arbeitsweg verbunden sind.</a:t>
            </a:r>
          </a:p>
          <a:p>
            <a:pPr marL="276225" indent="-265113" algn="just" rtl="0"/>
            <a:r>
              <a:rPr lang="de" b="0" i="0" u="none" baseline="0">
                <a:cs typeface="Arial" charset="0"/>
              </a:rPr>
              <a:t>Fähig sein, zwischen guten und schlechten Verhaltensweisen im Büro und unterwegs zu unterscheiden.</a:t>
            </a:r>
          </a:p>
          <a:p>
            <a:pPr marL="276225" indent="-265113" algn="just" rtl="0"/>
            <a:r>
              <a:rPr lang="de" b="0" i="0" u="none" baseline="0">
                <a:cs typeface="Arial" charset="0"/>
              </a:rPr>
              <a:t>Die Verhaltensrichtlinien kennen, wenn Sie ein Fahrzeug für Total führen.</a:t>
            </a:r>
          </a:p>
        </p:txBody>
      </p:sp>
      <p:sp>
        <p:nvSpPr>
          <p:cNvPr id="15363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1000" b="0" i="0" u="none" baseline="0">
                <a:ea typeface="Helvetica" charset="0"/>
                <a:cs typeface="Helvetica" charset="0"/>
              </a:rPr>
              <a:t>H3SE-Integrationskit – Modul TCNT 1.1 – Unfälle im Büro – V2</a:t>
            </a:r>
            <a:endParaRPr lang="de" altLang="fr-FR" sz="1000" dirty="0">
              <a:ea typeface="Helvetica" charset="0"/>
              <a:cs typeface="Helvetica" charset="0"/>
            </a:endParaRPr>
          </a:p>
        </p:txBody>
      </p:sp>
      <p:sp>
        <p:nvSpPr>
          <p:cNvPr id="1536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9D68A201-6638-5E43-83C0-B288EDCEE7F5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de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1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ouée 3"/>
          <p:cNvSpPr/>
          <p:nvPr/>
        </p:nvSpPr>
        <p:spPr>
          <a:xfrm>
            <a:off x="1619672" y="1484784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">
              <a:solidFill>
                <a:schemeClr val="tx1"/>
              </a:solidFill>
            </a:endParaRPr>
          </a:p>
        </p:txBody>
      </p:sp>
      <p:sp>
        <p:nvSpPr>
          <p:cNvPr id="6" name="Bouée 5"/>
          <p:cNvSpPr/>
          <p:nvPr/>
        </p:nvSpPr>
        <p:spPr>
          <a:xfrm>
            <a:off x="133164" y="2778922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">
              <a:solidFill>
                <a:schemeClr val="tx1"/>
              </a:solidFill>
            </a:endParaRPr>
          </a:p>
        </p:txBody>
      </p:sp>
      <p:sp>
        <p:nvSpPr>
          <p:cNvPr id="7" name="Bouée 6"/>
          <p:cNvSpPr/>
          <p:nvPr/>
        </p:nvSpPr>
        <p:spPr>
          <a:xfrm>
            <a:off x="1072639" y="3706112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">
              <a:solidFill>
                <a:schemeClr val="tx1"/>
              </a:solidFill>
            </a:endParaRPr>
          </a:p>
        </p:txBody>
      </p:sp>
      <p:sp>
        <p:nvSpPr>
          <p:cNvPr id="9" name="Bouée 8"/>
          <p:cNvSpPr/>
          <p:nvPr/>
        </p:nvSpPr>
        <p:spPr>
          <a:xfrm>
            <a:off x="2771800" y="305804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">
              <a:solidFill>
                <a:schemeClr val="tx1"/>
              </a:solidFill>
            </a:endParaRPr>
          </a:p>
        </p:txBody>
      </p:sp>
      <p:sp>
        <p:nvSpPr>
          <p:cNvPr id="11" name="Bouée 10"/>
          <p:cNvSpPr/>
          <p:nvPr/>
        </p:nvSpPr>
        <p:spPr>
          <a:xfrm>
            <a:off x="3900086" y="41490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">
              <a:solidFill>
                <a:schemeClr val="tx1"/>
              </a:solidFill>
            </a:endParaRPr>
          </a:p>
        </p:txBody>
      </p:sp>
      <p:sp>
        <p:nvSpPr>
          <p:cNvPr id="13" name="Bouée 12"/>
          <p:cNvSpPr/>
          <p:nvPr/>
        </p:nvSpPr>
        <p:spPr>
          <a:xfrm>
            <a:off x="1043608" y="558924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">
              <a:solidFill>
                <a:schemeClr val="tx1"/>
              </a:solidFill>
            </a:endParaRPr>
          </a:p>
        </p:txBody>
      </p:sp>
      <p:sp>
        <p:nvSpPr>
          <p:cNvPr id="14" name="Bouée 13"/>
          <p:cNvSpPr/>
          <p:nvPr/>
        </p:nvSpPr>
        <p:spPr>
          <a:xfrm>
            <a:off x="5076056" y="5682879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">
              <a:solidFill>
                <a:schemeClr val="tx1"/>
              </a:solidFill>
            </a:endParaRPr>
          </a:p>
        </p:txBody>
      </p:sp>
      <p:sp>
        <p:nvSpPr>
          <p:cNvPr id="15" name="Bouée 14"/>
          <p:cNvSpPr/>
          <p:nvPr/>
        </p:nvSpPr>
        <p:spPr>
          <a:xfrm>
            <a:off x="6019800" y="4856095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">
              <a:solidFill>
                <a:schemeClr val="tx1"/>
              </a:solidFill>
            </a:endParaRPr>
          </a:p>
        </p:txBody>
      </p:sp>
      <p:sp>
        <p:nvSpPr>
          <p:cNvPr id="16" name="Bouée 15"/>
          <p:cNvSpPr/>
          <p:nvPr/>
        </p:nvSpPr>
        <p:spPr>
          <a:xfrm>
            <a:off x="8316416" y="2557885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">
              <a:solidFill>
                <a:schemeClr val="tx1"/>
              </a:solidFill>
            </a:endParaRPr>
          </a:p>
        </p:txBody>
      </p:sp>
      <p:sp>
        <p:nvSpPr>
          <p:cNvPr id="17" name="Bouée 16"/>
          <p:cNvSpPr/>
          <p:nvPr/>
        </p:nvSpPr>
        <p:spPr>
          <a:xfrm>
            <a:off x="7524328" y="5486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">
              <a:solidFill>
                <a:schemeClr val="tx1"/>
              </a:solidFill>
            </a:endParaRPr>
          </a:p>
        </p:txBody>
      </p:sp>
      <p:sp>
        <p:nvSpPr>
          <p:cNvPr id="19" name="Bouée 18"/>
          <p:cNvSpPr/>
          <p:nvPr/>
        </p:nvSpPr>
        <p:spPr>
          <a:xfrm>
            <a:off x="6487226" y="133660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">
              <a:solidFill>
                <a:schemeClr val="tx1"/>
              </a:solidFill>
            </a:endParaRPr>
          </a:p>
        </p:txBody>
      </p:sp>
      <p:sp>
        <p:nvSpPr>
          <p:cNvPr id="22" name="Bouée 21"/>
          <p:cNvSpPr/>
          <p:nvPr/>
        </p:nvSpPr>
        <p:spPr>
          <a:xfrm>
            <a:off x="4427984" y="5486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">
              <a:solidFill>
                <a:schemeClr val="tx1"/>
              </a:solidFill>
            </a:endParaRPr>
          </a:p>
        </p:txBody>
      </p:sp>
      <p:sp>
        <p:nvSpPr>
          <p:cNvPr id="23" name="Bouée 22"/>
          <p:cNvSpPr/>
          <p:nvPr/>
        </p:nvSpPr>
        <p:spPr>
          <a:xfrm>
            <a:off x="5076056" y="824577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">
              <a:solidFill>
                <a:schemeClr val="tx1"/>
              </a:solidFill>
            </a:endParaRPr>
          </a:p>
        </p:txBody>
      </p:sp>
      <p:sp>
        <p:nvSpPr>
          <p:cNvPr id="24" name="Bouée 23"/>
          <p:cNvSpPr/>
          <p:nvPr/>
        </p:nvSpPr>
        <p:spPr>
          <a:xfrm>
            <a:off x="2790056" y="2719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">
              <a:solidFill>
                <a:schemeClr val="tx1"/>
              </a:solidFill>
            </a:endParaRPr>
          </a:p>
        </p:txBody>
      </p:sp>
      <p:sp>
        <p:nvSpPr>
          <p:cNvPr id="25" name="Bouée 24"/>
          <p:cNvSpPr/>
          <p:nvPr/>
        </p:nvSpPr>
        <p:spPr>
          <a:xfrm>
            <a:off x="3900086" y="27675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">
              <a:solidFill>
                <a:schemeClr val="tx1"/>
              </a:solidFill>
            </a:endParaRPr>
          </a:p>
        </p:txBody>
      </p:sp>
      <p:sp>
        <p:nvSpPr>
          <p:cNvPr id="28" name="Bouée 27"/>
          <p:cNvSpPr/>
          <p:nvPr/>
        </p:nvSpPr>
        <p:spPr>
          <a:xfrm>
            <a:off x="6191672" y="23488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">
              <a:solidFill>
                <a:schemeClr val="tx1"/>
              </a:solidFill>
            </a:endParaRPr>
          </a:p>
        </p:txBody>
      </p:sp>
      <p:sp>
        <p:nvSpPr>
          <p:cNvPr id="29" name="Bouée 28"/>
          <p:cNvSpPr/>
          <p:nvPr/>
        </p:nvSpPr>
        <p:spPr>
          <a:xfrm>
            <a:off x="4502714" y="4105691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">
              <a:solidFill>
                <a:schemeClr val="tx1"/>
              </a:solidFill>
            </a:endParaRPr>
          </a:p>
        </p:txBody>
      </p:sp>
      <p:sp>
        <p:nvSpPr>
          <p:cNvPr id="30" name="Bouée 29"/>
          <p:cNvSpPr/>
          <p:nvPr/>
        </p:nvSpPr>
        <p:spPr>
          <a:xfrm>
            <a:off x="2471847" y="5662707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">
              <a:solidFill>
                <a:schemeClr val="tx1"/>
              </a:solidFill>
            </a:endParaRPr>
          </a:p>
        </p:txBody>
      </p:sp>
      <p:sp>
        <p:nvSpPr>
          <p:cNvPr id="32" name="Bouée 31"/>
          <p:cNvSpPr/>
          <p:nvPr/>
        </p:nvSpPr>
        <p:spPr>
          <a:xfrm>
            <a:off x="781236" y="270017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">
              <a:solidFill>
                <a:schemeClr val="tx1"/>
              </a:solidFill>
            </a:endParaRPr>
          </a:p>
        </p:txBody>
      </p:sp>
      <p:sp>
        <p:nvSpPr>
          <p:cNvPr id="33" name="Bouée 32"/>
          <p:cNvSpPr/>
          <p:nvPr/>
        </p:nvSpPr>
        <p:spPr>
          <a:xfrm>
            <a:off x="3707904" y="901094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">
              <a:solidFill>
                <a:schemeClr val="tx1"/>
              </a:solidFill>
            </a:endParaRPr>
          </a:p>
        </p:txBody>
      </p:sp>
      <p:sp>
        <p:nvSpPr>
          <p:cNvPr id="34" name="Bouée 33"/>
          <p:cNvSpPr/>
          <p:nvPr/>
        </p:nvSpPr>
        <p:spPr>
          <a:xfrm>
            <a:off x="2473063" y="918089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">
              <a:solidFill>
                <a:schemeClr val="tx1"/>
              </a:solidFill>
            </a:endParaRPr>
          </a:p>
        </p:txBody>
      </p:sp>
      <p:sp>
        <p:nvSpPr>
          <p:cNvPr id="35" name="Bouée 34"/>
          <p:cNvSpPr/>
          <p:nvPr/>
        </p:nvSpPr>
        <p:spPr>
          <a:xfrm>
            <a:off x="3779912" y="63835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">
              <a:solidFill>
                <a:schemeClr val="tx1"/>
              </a:solidFill>
            </a:endParaRPr>
          </a:p>
        </p:txBody>
      </p:sp>
      <p:sp>
        <p:nvSpPr>
          <p:cNvPr id="36" name="Bouée 35"/>
          <p:cNvSpPr/>
          <p:nvPr/>
        </p:nvSpPr>
        <p:spPr>
          <a:xfrm>
            <a:off x="8777102" y="3415652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">
              <a:solidFill>
                <a:schemeClr val="tx1"/>
              </a:solidFill>
            </a:endParaRPr>
          </a:p>
        </p:txBody>
      </p:sp>
      <p:sp>
        <p:nvSpPr>
          <p:cNvPr id="37" name="Bouée 36"/>
          <p:cNvSpPr/>
          <p:nvPr/>
        </p:nvSpPr>
        <p:spPr>
          <a:xfrm>
            <a:off x="3131840" y="723044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">
              <a:solidFill>
                <a:schemeClr val="tx1"/>
              </a:solidFill>
            </a:endParaRPr>
          </a:p>
        </p:txBody>
      </p:sp>
      <p:sp>
        <p:nvSpPr>
          <p:cNvPr id="38" name="Bouée 37"/>
          <p:cNvSpPr/>
          <p:nvPr/>
        </p:nvSpPr>
        <p:spPr>
          <a:xfrm>
            <a:off x="4980532" y="152177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">
              <a:solidFill>
                <a:schemeClr val="tx1"/>
              </a:solidFill>
            </a:endParaRPr>
          </a:p>
        </p:txBody>
      </p:sp>
      <p:sp>
        <p:nvSpPr>
          <p:cNvPr id="39" name="Bouée 38"/>
          <p:cNvSpPr/>
          <p:nvPr/>
        </p:nvSpPr>
        <p:spPr>
          <a:xfrm>
            <a:off x="1943708" y="5233083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">
              <a:solidFill>
                <a:schemeClr val="tx1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lang="de" b="0" i="0" u="none" baseline="0"/>
              <a:t>H3SE-Integrationskit – Modul TCNT 1.1 – Unfälle im Büro – V1</a:t>
            </a:r>
            <a:endParaRPr lang="de" alt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B6660096-0193-234C-AC56-11CBD8A18E2F}" type="slidenum">
              <a:rPr/>
              <a:pPr/>
              <a:t>3</a:t>
            </a:fld>
            <a:endParaRPr lang="de" alt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 bwMode="auto">
          <a:xfrm>
            <a:off x="457200" y="282575"/>
            <a:ext cx="8218488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de" b="1" i="0" u="none" cap="none" baseline="0">
                <a:cs typeface="Arial" charset="0"/>
              </a:rPr>
              <a:t>DIE RISIKEN IM BÜRO</a:t>
            </a:r>
          </a:p>
        </p:txBody>
      </p:sp>
      <p:sp>
        <p:nvSpPr>
          <p:cNvPr id="1741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381328"/>
            <a:ext cx="7254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DF8A99A7-AFAE-F043-95BE-404EA95A8E9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de" altLang="fr-FR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7411" name="Picture 5" descr="2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8" y="909638"/>
            <a:ext cx="3282950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457200" y="1752600"/>
            <a:ext cx="4935538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7063" indent="-1698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85750" indent="-285750" algn="l" rtl="0">
              <a:buClr>
                <a:srgbClr val="C00000"/>
              </a:buClr>
              <a:buFont typeface="Arial" charset="0"/>
              <a:buChar char="•"/>
            </a:pPr>
            <a:r>
              <a:rPr lang="de" b="0" i="0" u="none" baseline="0" dirty="0"/>
              <a:t>Die TOP-5 der häufigsten Unfälle 2015 (M&amp;S)</a:t>
            </a:r>
          </a:p>
          <a:p>
            <a:pPr marL="742950" lvl="1" indent="-285750" algn="l" rtl="0">
              <a:buClr>
                <a:srgbClr val="C00000"/>
              </a:buClr>
              <a:buFont typeface="AppleSymbols" charset="0"/>
              <a:buChar char="⎼"/>
            </a:pPr>
            <a:r>
              <a:rPr lang="de" b="0" i="0" u="none" baseline="0" dirty="0"/>
              <a:t>Sturz auf Treppen oder beim Einsteigen in/Austeigen aus dem Fahrzeug</a:t>
            </a:r>
          </a:p>
          <a:p>
            <a:pPr marL="742950" lvl="1" indent="-285750" algn="l" rtl="0">
              <a:buClr>
                <a:srgbClr val="C00000"/>
              </a:buClr>
              <a:buFont typeface="AppleSymbols" charset="0"/>
              <a:buChar char="⎼"/>
            </a:pPr>
            <a:r>
              <a:rPr lang="de" b="0" i="0" u="none" baseline="0" dirty="0"/>
              <a:t>Stolpern beim Gehen</a:t>
            </a:r>
          </a:p>
          <a:p>
            <a:pPr marL="742950" lvl="1" indent="-285750" algn="l" rtl="0">
              <a:buClr>
                <a:srgbClr val="C00000"/>
              </a:buClr>
              <a:buFont typeface="AppleSymbols" charset="0"/>
              <a:buChar char="⎼"/>
            </a:pPr>
            <a:r>
              <a:rPr lang="de" b="0" i="0" u="none" baseline="0" dirty="0"/>
              <a:t>Rutschen beim Gehen</a:t>
            </a:r>
          </a:p>
          <a:p>
            <a:pPr marL="742950" lvl="1" indent="-285750" algn="l" rtl="0">
              <a:buClr>
                <a:srgbClr val="C00000"/>
              </a:buClr>
              <a:buFont typeface="AppleSymbols" charset="0"/>
              <a:buChar char="⎼"/>
            </a:pPr>
            <a:r>
              <a:rPr lang="de" b="0" i="0" u="none" baseline="0" dirty="0"/>
              <a:t>Fallen/Kippen eines Gegenstands</a:t>
            </a:r>
          </a:p>
          <a:p>
            <a:pPr marL="742950" lvl="1" indent="-285750" algn="l" rtl="0">
              <a:buClr>
                <a:srgbClr val="C00000"/>
              </a:buClr>
              <a:buFont typeface="AppleSymbols" charset="0"/>
              <a:buChar char="⎼"/>
            </a:pPr>
            <a:r>
              <a:rPr lang="de" b="0" i="0" u="none" baseline="0" dirty="0"/>
              <a:t>Lastwagenunfall</a:t>
            </a:r>
          </a:p>
          <a:p>
            <a:pPr lvl="1" algn="l" rtl="0">
              <a:buFont typeface="Arial" charset="0"/>
              <a:buChar char="•"/>
            </a:pPr>
            <a:endParaRPr lang="de" altLang="fr-FR" dirty="0"/>
          </a:p>
          <a:p>
            <a:pPr marL="285750" indent="-285750" algn="l" rtl="0">
              <a:buClr>
                <a:srgbClr val="C00000"/>
              </a:buClr>
              <a:buFont typeface="Arial" charset="0"/>
              <a:buChar char="•"/>
            </a:pPr>
            <a:r>
              <a:rPr lang="de" b="0" i="0" u="none" baseline="0" dirty="0"/>
              <a:t>Diese TOP-5 stellt 50 % der TRIR (Gesamtzahl meldepflichtiger Verletzungen) dar.</a:t>
            </a:r>
          </a:p>
          <a:p>
            <a:pPr marL="285750" indent="-285750" algn="l" rtl="0">
              <a:buClr>
                <a:srgbClr val="C00000"/>
              </a:buClr>
              <a:buFont typeface="Arial" charset="0"/>
              <a:buChar char="•"/>
            </a:pPr>
            <a:endParaRPr lang="de" altLang="fr-FR" dirty="0"/>
          </a:p>
          <a:p>
            <a:pPr marL="285750" indent="-285750" algn="l" rtl="0">
              <a:buClr>
                <a:srgbClr val="C00000"/>
              </a:buClr>
              <a:buFont typeface="Arial" charset="0"/>
              <a:buChar char="•"/>
            </a:pPr>
            <a:r>
              <a:rPr lang="de" b="0" i="0" u="none" baseline="0" dirty="0"/>
              <a:t>10 % der Unfälle betreffen Büromitarbeiter.</a:t>
            </a: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1000" b="0" i="0" u="none" baseline="0">
                <a:ea typeface="Helvetica" charset="0"/>
                <a:cs typeface="Helvetica" charset="0"/>
              </a:rPr>
              <a:t>H3SE-Integrationskit – Modul TCNT 1.1 – Unfälle im Büro – V2</a:t>
            </a:r>
            <a:endParaRPr lang="de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B70A2E3-94CA-3343-83F5-744DC5F08277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de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490537"/>
          </a:xfrm>
        </p:spPr>
        <p:txBody>
          <a:bodyPr>
            <a:normAutofit/>
          </a:bodyPr>
          <a:lstStyle/>
          <a:p>
            <a:pPr algn="l" rtl="0">
              <a:defRPr/>
            </a:pPr>
            <a:r>
              <a:rPr lang="de" b="1" i="0" u="none" baseline="0"/>
              <a:t>Unfall bei Fortbewegung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979488"/>
            <a:ext cx="8218488" cy="5473700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de" sz="1900" b="0" i="0" u="none" baseline="0" dirty="0">
                <a:cs typeface="Arial" charset="0"/>
              </a:rPr>
              <a:t>Sturz auf den Treppen</a:t>
            </a:r>
          </a:p>
          <a:p>
            <a:pPr lvl="1" algn="l" rtl="0">
              <a:lnSpc>
                <a:spcPct val="80000"/>
              </a:lnSpc>
            </a:pPr>
            <a:r>
              <a:rPr lang="de" sz="1700" b="0" i="0" u="none" baseline="0" dirty="0">
                <a:cs typeface="Arial" charset="0"/>
              </a:rPr>
              <a:t>Am Geländer festhalten</a:t>
            </a:r>
          </a:p>
          <a:p>
            <a:pPr lvl="2" algn="l" rtl="0">
              <a:lnSpc>
                <a:spcPct val="80000"/>
              </a:lnSpc>
            </a:pPr>
            <a:r>
              <a:rPr lang="de" sz="1500" b="0" i="0" u="none" baseline="0" dirty="0">
                <a:cs typeface="Arial" charset="0"/>
              </a:rPr>
              <a:t>Sowohl beim Hoch- als auch beim Hinuntergehen</a:t>
            </a:r>
          </a:p>
          <a:p>
            <a:pPr lvl="1" algn="l" rtl="0">
              <a:lnSpc>
                <a:spcPct val="80000"/>
              </a:lnSpc>
            </a:pPr>
            <a:r>
              <a:rPr lang="de" sz="1700" b="0" i="0" u="none" baseline="0" dirty="0">
                <a:cs typeface="Arial" charset="0"/>
              </a:rPr>
              <a:t>Beim Hinuntergehen nicht 4 Stufen auf einmal nehmen</a:t>
            </a:r>
          </a:p>
          <a:p>
            <a:pPr lvl="1" algn="l" rtl="0">
              <a:lnSpc>
                <a:spcPct val="80000"/>
              </a:lnSpc>
            </a:pPr>
            <a:r>
              <a:rPr lang="de" sz="1700" b="0" i="0" u="none" baseline="0" dirty="0">
                <a:cs typeface="Arial" charset="0"/>
              </a:rPr>
              <a:t>Den Aufzug nehmen</a:t>
            </a:r>
          </a:p>
          <a:p>
            <a:pPr lvl="1" algn="l" rtl="0">
              <a:lnSpc>
                <a:spcPct val="80000"/>
              </a:lnSpc>
            </a:pPr>
            <a:endParaRPr lang="de" altLang="fr-FR" sz="1700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lang="de" sz="1900" b="0" i="0" u="none" baseline="0" dirty="0">
                <a:cs typeface="Arial" charset="0"/>
              </a:rPr>
              <a:t>Stolpern oder sich </a:t>
            </a:r>
            <a:r>
              <a:rPr lang="de" sz="1900" b="0" i="0" u="none" baseline="0" dirty="0" smtClean="0">
                <a:cs typeface="Arial" charset="0"/>
              </a:rPr>
              <a:t>stoßen...</a:t>
            </a:r>
            <a:endParaRPr lang="de" sz="1900" b="0" i="0" u="none" baseline="0" dirty="0">
              <a:cs typeface="Arial" charset="0"/>
            </a:endParaRPr>
          </a:p>
          <a:p>
            <a:pPr lvl="1" algn="l" rtl="0">
              <a:lnSpc>
                <a:spcPct val="80000"/>
              </a:lnSpc>
            </a:pPr>
            <a:r>
              <a:rPr lang="de" sz="1700" b="0" i="0" u="none" baseline="0" dirty="0">
                <a:cs typeface="Arial" charset="0"/>
              </a:rPr>
              <a:t>Keine elektrischen Kabel in den Durchgängen</a:t>
            </a:r>
          </a:p>
          <a:p>
            <a:pPr lvl="1" algn="l" rtl="0">
              <a:lnSpc>
                <a:spcPct val="80000"/>
              </a:lnSpc>
            </a:pPr>
            <a:r>
              <a:rPr lang="de" sz="1700" b="0" i="0" u="none" baseline="0" dirty="0">
                <a:cs typeface="Arial" charset="0"/>
              </a:rPr>
              <a:t>Schubladen immer schließen</a:t>
            </a:r>
          </a:p>
          <a:p>
            <a:pPr lvl="1" algn="l" rtl="0">
              <a:lnSpc>
                <a:spcPct val="80000"/>
              </a:lnSpc>
            </a:pPr>
            <a:r>
              <a:rPr lang="de" sz="1700" b="0" i="0" u="none" baseline="0" dirty="0">
                <a:cs typeface="Arial" charset="0"/>
              </a:rPr>
              <a:t>In den Gängen nicht rennen</a:t>
            </a:r>
          </a:p>
          <a:p>
            <a:pPr lvl="1" algn="l" rtl="0">
              <a:lnSpc>
                <a:spcPct val="80000"/>
              </a:lnSpc>
            </a:pPr>
            <a:r>
              <a:rPr lang="de" sz="1700" b="0" i="0" u="none" baseline="0" dirty="0">
                <a:cs typeface="Arial" charset="0"/>
              </a:rPr>
              <a:t>Ordnen und Aufräumen des Büros</a:t>
            </a:r>
          </a:p>
          <a:p>
            <a:pPr lvl="1" algn="l" rtl="0">
              <a:lnSpc>
                <a:spcPct val="80000"/>
              </a:lnSpc>
            </a:pPr>
            <a:endParaRPr lang="de" altLang="fr-FR" sz="1700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lang="de" sz="1900" b="0" i="0" u="none" baseline="0" dirty="0">
                <a:cs typeface="Arial" charset="0"/>
              </a:rPr>
              <a:t>Rutschen </a:t>
            </a:r>
          </a:p>
          <a:p>
            <a:pPr lvl="1" algn="l" rtl="0">
              <a:lnSpc>
                <a:spcPct val="80000"/>
              </a:lnSpc>
            </a:pPr>
            <a:r>
              <a:rPr lang="de" sz="1700" b="0" i="0" u="none" baseline="0" dirty="0">
                <a:cs typeface="Arial" charset="0"/>
              </a:rPr>
              <a:t>Vorsicht bei nassen Böden (Reinigung)</a:t>
            </a:r>
          </a:p>
          <a:p>
            <a:pPr lvl="1" algn="l" rtl="0">
              <a:lnSpc>
                <a:spcPct val="80000"/>
              </a:lnSpc>
            </a:pPr>
            <a:r>
              <a:rPr lang="de" sz="1700" b="0" i="0" u="none" baseline="0" dirty="0">
                <a:cs typeface="Arial" charset="0"/>
              </a:rPr>
              <a:t>Lecks melden</a:t>
            </a:r>
          </a:p>
          <a:p>
            <a:pPr lvl="1" algn="l" rtl="0">
              <a:lnSpc>
                <a:spcPct val="80000"/>
              </a:lnSpc>
            </a:pPr>
            <a:r>
              <a:rPr lang="de" sz="1700" b="0" i="0" u="none" baseline="0" dirty="0">
                <a:cs typeface="Arial" charset="0"/>
              </a:rPr>
              <a:t>Vorsicht bei Schnee und Eis: Parkplätze</a:t>
            </a:r>
          </a:p>
          <a:p>
            <a:pPr lvl="1" algn="l" rtl="0">
              <a:lnSpc>
                <a:spcPct val="80000"/>
              </a:lnSpc>
            </a:pPr>
            <a:endParaRPr lang="de" altLang="fr-FR" sz="1700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lang="de" sz="1900" b="0" i="0" u="none" baseline="0" dirty="0">
                <a:cs typeface="Arial" charset="0"/>
              </a:rPr>
              <a:t>Beachten des Verkehrs auf den Parkplätzen</a:t>
            </a: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1000" b="0" i="0" u="none" baseline="0">
                <a:ea typeface="Helvetica" charset="0"/>
                <a:cs typeface="Helvetica" charset="0"/>
              </a:rPr>
              <a:t>H3SE-Integrationskit – Modul TCNT 1.1 – Unfälle im Büro – V2</a:t>
            </a:r>
            <a:endParaRPr lang="de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5E19BE43-2BD7-5044-8FA5-2190DB34573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de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3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490537"/>
          </a:xfrm>
        </p:spPr>
        <p:txBody>
          <a:bodyPr>
            <a:normAutofit/>
          </a:bodyPr>
          <a:lstStyle/>
          <a:p>
            <a:pPr algn="l" rtl="0" eaLnBrk="1" hangingPunct="1">
              <a:defRPr/>
            </a:pPr>
            <a:r>
              <a:rPr lang="de" b="1" i="0" u="none" baseline="0"/>
              <a:t>Mit der Büroarbeit zusammenhängende Unfälle</a:t>
            </a:r>
          </a:p>
        </p:txBody>
      </p:sp>
      <p:sp>
        <p:nvSpPr>
          <p:cNvPr id="19459" name="Rectangle 9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1124744"/>
            <a:ext cx="5410200" cy="50419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de" b="0" i="0" u="none" baseline="0">
                <a:cs typeface="Arial" charset="0"/>
              </a:rPr>
              <a:t>Tragen von Lasten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de" b="0" i="0" u="none" baseline="0">
                <a:cs typeface="Arial" charset="0"/>
              </a:rPr>
              <a:t>Zum Anheben einer Last immer die Beine verwenden, niemals den Rücken oder die Arme, die gerade bleiben müssen</a:t>
            </a:r>
          </a:p>
          <a:p>
            <a:pPr lvl="2" algn="l" rtl="0" eaLnBrk="1" hangingPunct="1">
              <a:lnSpc>
                <a:spcPct val="80000"/>
              </a:lnSpc>
            </a:pPr>
            <a:r>
              <a:rPr lang="de" b="0" i="0" u="none" baseline="0">
                <a:cs typeface="Arial" charset="0"/>
              </a:rPr>
              <a:t>Schulung!</a:t>
            </a:r>
          </a:p>
          <a:p>
            <a:pPr lvl="2" algn="l" rtl="0" eaLnBrk="1" hangingPunct="1">
              <a:lnSpc>
                <a:spcPct val="80000"/>
              </a:lnSpc>
            </a:pPr>
            <a:endParaRPr lang="de" altLang="fr-FR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lang="de" b="0" i="0" u="none" baseline="0">
                <a:cs typeface="Arial" charset="0"/>
              </a:rPr>
              <a:t>Vorsicht bei schweren Gegenständen, die weiter oben platziert sind</a:t>
            </a:r>
          </a:p>
          <a:p>
            <a:pPr algn="l" rtl="0">
              <a:lnSpc>
                <a:spcPct val="80000"/>
              </a:lnSpc>
            </a:pPr>
            <a:endParaRPr lang="de" altLang="fr-FR" dirty="0">
              <a:cs typeface="Arial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de" b="0" i="0" u="none" baseline="0">
                <a:cs typeface="Arial" charset="0"/>
              </a:rPr>
              <a:t>Sich schneiden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de" b="0" i="0" u="none" baseline="0">
                <a:cs typeface="Arial" charset="0"/>
              </a:rPr>
              <a:t>Eine Schere anstelle eines Cutter-Messers verwenden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de" b="0" i="0" u="none" baseline="0">
                <a:cs typeface="Arial" charset="0"/>
              </a:rPr>
              <a:t>Ein Sicherheits-Cutter verwenden</a:t>
            </a:r>
          </a:p>
          <a:p>
            <a:pPr lvl="2" algn="l" rtl="0" eaLnBrk="1" hangingPunct="1">
              <a:lnSpc>
                <a:spcPct val="80000"/>
              </a:lnSpc>
            </a:pPr>
            <a:r>
              <a:rPr lang="de" b="0" i="0" u="none" baseline="0">
                <a:cs typeface="Arial" charset="0"/>
              </a:rPr>
              <a:t>Handschuhe tragen</a:t>
            </a:r>
          </a:p>
          <a:p>
            <a:pPr lvl="1" algn="l" rtl="0" eaLnBrk="1" hangingPunct="1">
              <a:lnSpc>
                <a:spcPct val="80000"/>
              </a:lnSpc>
            </a:pPr>
            <a:endParaRPr lang="de" altLang="fr-FR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lang="de" b="0" i="0" u="none" baseline="0">
                <a:cs typeface="Arial" charset="0"/>
              </a:rPr>
              <a:t>Sich die Zeit nehmen, die Gebrauchsanweisung von Ausrüstung zu lesen</a:t>
            </a:r>
          </a:p>
        </p:txBody>
      </p:sp>
      <p:pic>
        <p:nvPicPr>
          <p:cNvPr id="19460" name="Picture 4" descr="CSAFE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952500"/>
            <a:ext cx="1828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CSAFE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1030288"/>
            <a:ext cx="1460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Image 16" descr="imagesCALMN77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3" y="4806950"/>
            <a:ext cx="1431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3" name="Grouper 19"/>
          <p:cNvGrpSpPr>
            <a:grpSpLocks/>
          </p:cNvGrpSpPr>
          <p:nvPr/>
        </p:nvGrpSpPr>
        <p:grpSpPr bwMode="auto">
          <a:xfrm>
            <a:off x="7477125" y="3590925"/>
            <a:ext cx="1219200" cy="1216025"/>
            <a:chOff x="5796136" y="3429000"/>
            <a:chExt cx="1383678" cy="1377582"/>
          </a:xfrm>
        </p:grpSpPr>
        <p:pic>
          <p:nvPicPr>
            <p:cNvPr id="19465" name="Image 18" descr="Image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3429000"/>
              <a:ext cx="1383678" cy="1377582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6" name="Image 17" descr="erase-512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1665" y="3578187"/>
              <a:ext cx="1137093" cy="1137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1000" b="0" i="0" u="none" baseline="0">
                <a:ea typeface="Helvetica" charset="0"/>
                <a:cs typeface="Helvetica" charset="0"/>
              </a:rPr>
              <a:t>H3SE-Integrationskit – Modul TCNT 1.1 – Unfälle im Büro – V2</a:t>
            </a:r>
            <a:endParaRPr lang="de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1196975"/>
            <a:ext cx="8218488" cy="4968875"/>
          </a:xfrm>
        </p:spPr>
        <p:txBody>
          <a:bodyPr/>
          <a:lstStyle/>
          <a:p>
            <a:pPr algn="l" rtl="0" eaLnBrk="1" hangingPunct="1">
              <a:lnSpc>
                <a:spcPct val="70000"/>
              </a:lnSpc>
            </a:pPr>
            <a:r>
              <a:rPr lang="de" sz="1900" b="0" i="0" u="none" baseline="0" dirty="0">
                <a:cs typeface="Arial" charset="0"/>
              </a:rPr>
              <a:t>Die Geschwindigkeitsbegrenzungen einhalten und </a:t>
            </a:r>
            <a:r>
              <a:rPr lang="de" sz="1900" dirty="0">
                <a:cs typeface="Arial" charset="0"/>
              </a:rPr>
              <a:t/>
            </a:r>
            <a:br>
              <a:rPr lang="de" sz="1900" dirty="0">
                <a:cs typeface="Arial" charset="0"/>
              </a:rPr>
            </a:br>
            <a:r>
              <a:rPr lang="de" sz="1900" b="0" i="0" u="none" baseline="0" dirty="0">
                <a:cs typeface="Arial" charset="0"/>
              </a:rPr>
              <a:t>die Geschwindigkeit den Verkehrsbedingungen anpassen</a:t>
            </a:r>
          </a:p>
          <a:p>
            <a:pPr lvl="1" algn="l" rtl="0" eaLnBrk="1" hangingPunct="1">
              <a:lnSpc>
                <a:spcPct val="60000"/>
              </a:lnSpc>
            </a:pPr>
            <a:endParaRPr lang="de" altLang="fr-FR" sz="1700" dirty="0">
              <a:cs typeface="Arial" charset="0"/>
            </a:endParaRPr>
          </a:p>
          <a:p>
            <a:pPr algn="l" rtl="0" eaLnBrk="1" hangingPunct="1">
              <a:lnSpc>
                <a:spcPct val="70000"/>
              </a:lnSpc>
            </a:pPr>
            <a:r>
              <a:rPr lang="de" sz="1900" b="0" i="0" u="none" baseline="0" dirty="0">
                <a:cs typeface="Arial" charset="0"/>
              </a:rPr>
              <a:t>Rückwärts einparken</a:t>
            </a:r>
          </a:p>
          <a:p>
            <a:pPr lvl="1" algn="l" rtl="0">
              <a:lnSpc>
                <a:spcPct val="70000"/>
              </a:lnSpc>
            </a:pPr>
            <a:r>
              <a:rPr lang="de" sz="1700" b="0" i="0" u="none" baseline="0" dirty="0">
                <a:cs typeface="Arial" charset="0"/>
              </a:rPr>
              <a:t>Zwecks sicherer Weiterfahrt (nicht für schnelleres Entladen!)</a:t>
            </a:r>
            <a:r>
              <a:rPr lang="de" sz="1700" dirty="0">
                <a:cs typeface="Arial" charset="0"/>
              </a:rPr>
              <a:t/>
            </a:r>
            <a:br>
              <a:rPr lang="de" sz="1700" dirty="0">
                <a:cs typeface="Arial" charset="0"/>
              </a:rPr>
            </a:br>
            <a:endParaRPr lang="de" sz="1700" dirty="0">
              <a:cs typeface="Arial" charset="0"/>
            </a:endParaRPr>
          </a:p>
          <a:p>
            <a:pPr lvl="1" algn="l" rtl="0" eaLnBrk="1" hangingPunct="1">
              <a:lnSpc>
                <a:spcPct val="60000"/>
              </a:lnSpc>
            </a:pPr>
            <a:endParaRPr lang="de" altLang="fr-FR" sz="1700" dirty="0">
              <a:cs typeface="Arial" charset="0"/>
            </a:endParaRPr>
          </a:p>
          <a:p>
            <a:pPr algn="l" rtl="0" eaLnBrk="1" hangingPunct="1">
              <a:lnSpc>
                <a:spcPct val="70000"/>
              </a:lnSpc>
            </a:pPr>
            <a:r>
              <a:rPr lang="de" sz="1900" b="0" i="0" u="none" baseline="0" dirty="0">
                <a:cs typeface="Arial" charset="0"/>
              </a:rPr>
              <a:t>Gurt anlegen</a:t>
            </a:r>
          </a:p>
          <a:p>
            <a:pPr lvl="1" algn="l" rtl="0" eaLnBrk="1" hangingPunct="1">
              <a:lnSpc>
                <a:spcPct val="60000"/>
              </a:lnSpc>
            </a:pPr>
            <a:r>
              <a:rPr lang="de" sz="1700" b="0" i="0" u="none" baseline="0" dirty="0">
                <a:cs typeface="Arial" charset="0"/>
              </a:rPr>
              <a:t>Gurt auf der Vorder- und Rückseite</a:t>
            </a:r>
            <a:endParaRPr lang="de" altLang="fr-FR" sz="1700" dirty="0">
              <a:solidFill>
                <a:srgbClr val="FF0000"/>
              </a:solidFill>
              <a:cs typeface="Arial" charset="0"/>
            </a:endParaRPr>
          </a:p>
          <a:p>
            <a:pPr lvl="1" algn="l" rtl="0" eaLnBrk="1" hangingPunct="1">
              <a:lnSpc>
                <a:spcPct val="60000"/>
              </a:lnSpc>
            </a:pPr>
            <a:endParaRPr lang="de" altLang="fr-FR" sz="1700" dirty="0">
              <a:solidFill>
                <a:srgbClr val="FF0000"/>
              </a:solidFill>
              <a:cs typeface="Arial" charset="0"/>
            </a:endParaRPr>
          </a:p>
          <a:p>
            <a:pPr algn="l" rtl="0" eaLnBrk="1" hangingPunct="1">
              <a:lnSpc>
                <a:spcPct val="70000"/>
              </a:lnSpc>
            </a:pPr>
            <a:r>
              <a:rPr lang="de" sz="1900" b="0" i="0" u="none" baseline="0" dirty="0">
                <a:cs typeface="Arial" charset="0"/>
              </a:rPr>
              <a:t>Beim Fahren nicht telefonieren</a:t>
            </a:r>
          </a:p>
          <a:p>
            <a:pPr lvl="1" algn="l" rtl="0" eaLnBrk="1" hangingPunct="1"/>
            <a:r>
              <a:rPr lang="de" sz="1700" b="0" i="0" u="none" baseline="0" dirty="0">
                <a:cs typeface="Arial" charset="0"/>
              </a:rPr>
              <a:t>Auch nicht mit einer Freisprechanlage oder einem Headset</a:t>
            </a:r>
            <a:r>
              <a:rPr lang="de" sz="1700" dirty="0">
                <a:cs typeface="Arial" charset="0"/>
              </a:rPr>
              <a:t/>
            </a:r>
            <a:br>
              <a:rPr lang="de" sz="1700" dirty="0">
                <a:cs typeface="Arial" charset="0"/>
              </a:rPr>
            </a:br>
            <a:r>
              <a:rPr lang="de" sz="1700" b="0" i="0" u="none" baseline="0" dirty="0">
                <a:cs typeface="Arial" charset="0"/>
              </a:rPr>
              <a:t> (Gruppenregel)</a:t>
            </a:r>
          </a:p>
          <a:p>
            <a:pPr algn="l" rtl="0">
              <a:lnSpc>
                <a:spcPct val="60000"/>
              </a:lnSpc>
            </a:pPr>
            <a:endParaRPr lang="de" altLang="fr-FR" sz="1900" dirty="0">
              <a:cs typeface="Arial" charset="0"/>
            </a:endParaRPr>
          </a:p>
          <a:p>
            <a:pPr algn="l" rtl="0">
              <a:lnSpc>
                <a:spcPct val="60000"/>
              </a:lnSpc>
            </a:pPr>
            <a:r>
              <a:rPr lang="de" sz="1900" b="0" i="0" u="none" baseline="0" dirty="0">
                <a:cs typeface="Arial" charset="0"/>
              </a:rPr>
              <a:t>Fahrtzeiten einhalten</a:t>
            </a:r>
          </a:p>
          <a:p>
            <a:pPr algn="l" rtl="0">
              <a:lnSpc>
                <a:spcPct val="60000"/>
              </a:lnSpc>
            </a:pPr>
            <a:endParaRPr lang="de" altLang="fr-FR" sz="1900" dirty="0">
              <a:cs typeface="Arial" charset="0"/>
            </a:endParaRPr>
          </a:p>
          <a:p>
            <a:pPr algn="l" rtl="0">
              <a:lnSpc>
                <a:spcPct val="60000"/>
              </a:lnSpc>
            </a:pPr>
            <a:r>
              <a:rPr lang="de" sz="1900" b="0" i="0" u="none" baseline="0" dirty="0">
                <a:cs typeface="Arial" charset="0"/>
              </a:rPr>
              <a:t>Vor dem Fahren nicht trinken!</a:t>
            </a:r>
          </a:p>
          <a:p>
            <a:pPr lvl="1" algn="l" rtl="0">
              <a:lnSpc>
                <a:spcPct val="60000"/>
              </a:lnSpc>
            </a:pPr>
            <a:r>
              <a:rPr lang="de" sz="1700" b="0" i="0" u="none" baseline="0" dirty="0">
                <a:cs typeface="Arial" charset="0"/>
              </a:rPr>
              <a:t>Vorsicht bei Abschiedsfeiern, Seminaren, Cocktails</a:t>
            </a:r>
          </a:p>
          <a:p>
            <a:pPr lvl="2" algn="l" rtl="0">
              <a:lnSpc>
                <a:spcPct val="60000"/>
              </a:lnSpc>
            </a:pPr>
            <a:r>
              <a:rPr lang="de" sz="1500" b="0" i="0" u="none" baseline="0" dirty="0">
                <a:cs typeface="Arial" charset="0"/>
              </a:rPr>
              <a:t>Gegebenenfalls öffentliche Verkehrsmittel einplanen</a:t>
            </a:r>
          </a:p>
        </p:txBody>
      </p:sp>
      <p:pic>
        <p:nvPicPr>
          <p:cNvPr id="24577" name="Image 13" descr="temps de condu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6" t="10774" r="12428" b="15800"/>
          <a:stretch>
            <a:fillRect/>
          </a:stretch>
        </p:blipFill>
        <p:spPr bwMode="auto">
          <a:xfrm>
            <a:off x="5940152" y="4149725"/>
            <a:ext cx="1095375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Image 8" descr="se garer en marche arriè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60" y="2493516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de" b="1" i="0" u="none" baseline="0"/>
              <a:t>Verkehr – Fortbewegung mit dem Fahrzeug </a:t>
            </a:r>
          </a:p>
        </p:txBody>
      </p:sp>
      <p:pic>
        <p:nvPicPr>
          <p:cNvPr id="24581" name="Picture 4" descr="ceinture"/>
          <p:cNvPicPr>
            <a:picLocks noChangeAspect="1" noChangeArrowheads="1"/>
          </p:cNvPicPr>
          <p:nvPr/>
        </p:nvPicPr>
        <p:blipFill>
          <a:blip r:embed="rId4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2916238"/>
            <a:ext cx="8858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 descr="téléphone porta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091" y="3068960"/>
            <a:ext cx="8731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Image 11" descr="interdiction alcoo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218113"/>
            <a:ext cx="936625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Image 12" descr="limitations vitesse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0"/>
          <a:stretch>
            <a:fillRect/>
          </a:stretch>
        </p:blipFill>
        <p:spPr bwMode="auto">
          <a:xfrm>
            <a:off x="7380312" y="756047"/>
            <a:ext cx="12303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9B81C33-A518-5545-91D9-A5970EF56BC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7</a:t>
            </a:fld>
            <a:endParaRPr lang="de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1000" b="0" i="0" u="none" baseline="0">
                <a:ea typeface="Helvetica" charset="0"/>
                <a:cs typeface="Helvetica" charset="0"/>
              </a:rPr>
              <a:t>H3SE-Integrationskit – Modul TCNT 1.1 – Unfälle im Büro – V2</a:t>
            </a:r>
            <a:endParaRPr lang="de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7EE1F5D4-0585-D941-9686-6E9CCB00AAC5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8</a:t>
            </a:fld>
            <a:endParaRPr lang="de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490537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de" b="1" i="0" u="none" baseline="0"/>
              <a:t>Unvorsichtigkeiten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107504" y="1052537"/>
            <a:ext cx="8218488" cy="5184775"/>
          </a:xfrm>
        </p:spPr>
        <p:txBody>
          <a:bodyPr/>
          <a:lstStyle/>
          <a:p>
            <a:pPr algn="l" rtl="0" eaLnBrk="1" hangingPunct="1"/>
            <a:r>
              <a:rPr lang="de" b="0" i="0" u="none" baseline="0" dirty="0">
                <a:cs typeface="Arial" charset="0"/>
              </a:rPr>
              <a:t>Sturzrisiko</a:t>
            </a:r>
          </a:p>
          <a:p>
            <a:pPr lvl="1" algn="l" rtl="0" eaLnBrk="1" hangingPunct="1"/>
            <a:r>
              <a:rPr lang="de" b="0" i="0" u="none" baseline="0" dirty="0">
                <a:cs typeface="Arial" charset="0"/>
              </a:rPr>
              <a:t>Nicht auf einen Stuhl mit Rollen steigen</a:t>
            </a:r>
          </a:p>
          <a:p>
            <a:pPr lvl="1" algn="l" rtl="0" eaLnBrk="1" hangingPunct="1"/>
            <a:r>
              <a:rPr lang="de" b="0" i="0" u="none" baseline="0" dirty="0">
                <a:cs typeface="Arial" charset="0"/>
              </a:rPr>
              <a:t>Auf Stühlen nicht nacht hinten</a:t>
            </a:r>
            <a:r>
              <a:rPr lang="de" dirty="0">
                <a:cs typeface="Arial" charset="0"/>
              </a:rPr>
              <a:t/>
            </a:r>
            <a:br>
              <a:rPr lang="de" dirty="0">
                <a:cs typeface="Arial" charset="0"/>
              </a:rPr>
            </a:br>
            <a:r>
              <a:rPr lang="de" b="0" i="0" u="none" baseline="0" dirty="0">
                <a:cs typeface="Arial" charset="0"/>
              </a:rPr>
              <a:t>wippen</a:t>
            </a:r>
          </a:p>
          <a:p>
            <a:pPr lvl="1" algn="l" rtl="0" eaLnBrk="1" hangingPunct="1"/>
            <a:r>
              <a:rPr lang="de" b="0" i="0" u="none" baseline="0" dirty="0">
                <a:cs typeface="Arial" charset="0"/>
              </a:rPr>
              <a:t>Nicht auf Möbel klettern</a:t>
            </a:r>
          </a:p>
          <a:p>
            <a:pPr lvl="1" algn="l" rtl="0" eaLnBrk="1" hangingPunct="1"/>
            <a:endParaRPr lang="de" altLang="fr-FR" dirty="0">
              <a:cs typeface="Arial" charset="0"/>
            </a:endParaRPr>
          </a:p>
          <a:p>
            <a:pPr lvl="1" algn="l" rtl="0" eaLnBrk="1" hangingPunct="1"/>
            <a:endParaRPr lang="de" altLang="fr-FR" dirty="0">
              <a:cs typeface="Arial" charset="0"/>
            </a:endParaRPr>
          </a:p>
          <a:p>
            <a:pPr lvl="1" algn="l" rtl="0" eaLnBrk="1" hangingPunct="1"/>
            <a:endParaRPr lang="de" altLang="fr-FR" dirty="0">
              <a:cs typeface="Arial" charset="0"/>
            </a:endParaRPr>
          </a:p>
          <a:p>
            <a:pPr lvl="1" algn="l" rtl="0" eaLnBrk="1" hangingPunct="1"/>
            <a:endParaRPr lang="de" altLang="fr-FR" dirty="0">
              <a:cs typeface="Arial" charset="0"/>
            </a:endParaRPr>
          </a:p>
          <a:p>
            <a:pPr algn="l" rtl="0" eaLnBrk="1" hangingPunct="1"/>
            <a:endParaRPr lang="de" altLang="fr-FR" dirty="0">
              <a:cs typeface="Arial" charset="0"/>
            </a:endParaRPr>
          </a:p>
          <a:p>
            <a:pPr algn="l" rtl="0" eaLnBrk="1" hangingPunct="1"/>
            <a:r>
              <a:rPr lang="de" b="0" i="0" u="none" baseline="0" dirty="0">
                <a:cs typeface="Arial" charset="0"/>
              </a:rPr>
              <a:t>Stromschlaggefahr</a:t>
            </a:r>
          </a:p>
          <a:p>
            <a:pPr lvl="1" algn="l" rtl="0" eaLnBrk="1" hangingPunct="1"/>
            <a:r>
              <a:rPr lang="de" b="0" i="0" u="none" baseline="0" dirty="0">
                <a:cs typeface="Arial" charset="0"/>
              </a:rPr>
              <a:t>Nicht an elektrischen Leitungen/Geräten </a:t>
            </a:r>
            <a:r>
              <a:rPr lang="de" b="0" i="0" u="none" baseline="0" dirty="0" smtClean="0">
                <a:cs typeface="Arial" charset="0"/>
              </a:rPr>
              <a:t>herumwerkeln</a:t>
            </a:r>
            <a:endParaRPr lang="de" b="0" i="0" u="none" baseline="0" dirty="0">
              <a:cs typeface="Arial" charset="0"/>
            </a:endParaRPr>
          </a:p>
          <a:p>
            <a:pPr lvl="1" algn="l" rtl="0" eaLnBrk="1" hangingPunct="1"/>
            <a:r>
              <a:rPr lang="de" b="0" i="0" u="none" baseline="0" dirty="0">
                <a:cs typeface="Arial" charset="0"/>
              </a:rPr>
              <a:t>Vor jedem Eingriff vom Strom trennen</a:t>
            </a:r>
          </a:p>
          <a:p>
            <a:pPr lvl="1" algn="l" rtl="0" eaLnBrk="1" hangingPunct="1"/>
            <a:r>
              <a:rPr lang="de" b="0" i="0" u="none" baseline="0" dirty="0">
                <a:cs typeface="Arial" charset="0"/>
              </a:rPr>
              <a:t>Jedes Problem melden</a:t>
            </a:r>
          </a:p>
          <a:p>
            <a:pPr lvl="1" algn="l" rtl="0" eaLnBrk="1" hangingPunct="1"/>
            <a:endParaRPr lang="de" altLang="fr-FR" dirty="0">
              <a:cs typeface="Arial" charset="0"/>
            </a:endParaRPr>
          </a:p>
        </p:txBody>
      </p:sp>
      <p:pic>
        <p:nvPicPr>
          <p:cNvPr id="20484" name="Picture 5" descr="CSAFE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33056"/>
            <a:ext cx="2035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016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1052513"/>
            <a:ext cx="1460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21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1052513"/>
            <a:ext cx="13827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Image 10" descr="débrancher pris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438" y="4508500"/>
            <a:ext cx="116205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1000" b="0" i="0" u="none" baseline="0">
                <a:ea typeface="Helvetica" charset="0"/>
                <a:cs typeface="Helvetica" charset="0"/>
              </a:rPr>
              <a:t>H3SE-Integrationskit – Modul TCNT 1.1 – Unfälle im Büro – V2</a:t>
            </a:r>
            <a:endParaRPr lang="de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de" b="1" i="0" u="none" baseline="0"/>
              <a:t>Die guten Verhaltensweisen</a:t>
            </a:r>
            <a:endParaRPr lang="de" dirty="0"/>
          </a:p>
        </p:txBody>
      </p:sp>
      <p:sp>
        <p:nvSpPr>
          <p:cNvPr id="2150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l" rtl="0"/>
            <a:r>
              <a:rPr lang="de" b="0" i="0" u="none" baseline="0" dirty="0">
                <a:cs typeface="Arial" charset="0"/>
              </a:rPr>
              <a:t>Nicht rennen</a:t>
            </a:r>
          </a:p>
          <a:p>
            <a:pPr algn="l" rtl="0"/>
            <a:r>
              <a:rPr lang="de" b="0" i="0" u="none" baseline="0" dirty="0">
                <a:cs typeface="Arial" charset="0"/>
              </a:rPr>
              <a:t>Nicht auf Stühlen wippen</a:t>
            </a:r>
          </a:p>
          <a:p>
            <a:pPr algn="l" rtl="0"/>
            <a:r>
              <a:rPr lang="de" b="0" i="0" u="none" baseline="0" dirty="0">
                <a:cs typeface="Arial" charset="0"/>
              </a:rPr>
              <a:t>Unvorsichtigkeiten vermeiden</a:t>
            </a:r>
          </a:p>
          <a:p>
            <a:pPr algn="l" rtl="0"/>
            <a:r>
              <a:rPr lang="de" b="0" i="0" u="none" baseline="0" dirty="0">
                <a:cs typeface="Arial" charset="0"/>
              </a:rPr>
              <a:t>Am Geländer festhalten</a:t>
            </a:r>
          </a:p>
          <a:p>
            <a:pPr algn="l" rtl="0"/>
            <a:r>
              <a:rPr lang="de" b="0" i="0" u="none" baseline="0" dirty="0">
                <a:cs typeface="Arial" charset="0"/>
              </a:rPr>
              <a:t>Bei Alarm evakuieren (Sicherheit/Attentat, Verletzter, Feuer)</a:t>
            </a:r>
          </a:p>
          <a:p>
            <a:pPr algn="l" rtl="0"/>
            <a:r>
              <a:rPr lang="de" b="0" i="0" u="none" baseline="0" dirty="0">
                <a:cs typeface="Arial" charset="0"/>
              </a:rPr>
              <a:t>Die Hauptverbote respektieren (nicht </a:t>
            </a:r>
            <a:r>
              <a:rPr lang="de" b="0" i="0" u="none" baseline="0" dirty="0" smtClean="0">
                <a:cs typeface="Arial" charset="0"/>
              </a:rPr>
              <a:t>rauchen…)</a:t>
            </a:r>
            <a:endParaRPr lang="de" b="0" i="0" u="none" baseline="0" dirty="0">
              <a:cs typeface="Arial" charset="0"/>
            </a:endParaRPr>
          </a:p>
        </p:txBody>
      </p:sp>
      <p:sp>
        <p:nvSpPr>
          <p:cNvPr id="2150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5961B8D1-CB28-554F-B44A-DC08A7037CEF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de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1000" b="0" i="0" u="none" baseline="0">
                <a:ea typeface="Helvetica" charset="0"/>
                <a:cs typeface="Helvetica" charset="0"/>
              </a:rPr>
              <a:t>H3SE-Integrationskit – Modul TCNT 1.1 – Unfälle im Büro – V2</a:t>
            </a:r>
            <a:endParaRPr lang="de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520</TotalTime>
  <Words>520</Words>
  <Application>Microsoft Office PowerPoint</Application>
  <PresentationFormat>Affichage à l'écran (4:3)</PresentationFormat>
  <Paragraphs>132</Paragraphs>
  <Slides>12</Slides>
  <Notes>2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fr_total_modele_rouge_fonce</vt:lpstr>
      <vt:lpstr>Unfälle im Büro</vt:lpstr>
      <vt:lpstr>Ziele des Moduls</vt:lpstr>
      <vt:lpstr>Présentation PowerPoint</vt:lpstr>
      <vt:lpstr>DIE RISIKEN IM BÜRO</vt:lpstr>
      <vt:lpstr>Unfall bei Fortbewegung</vt:lpstr>
      <vt:lpstr>Mit der Büroarbeit zusammenhängende Unfälle</vt:lpstr>
      <vt:lpstr>Verkehr – Fortbewegung mit dem Fahrzeug </vt:lpstr>
      <vt:lpstr>Unvorsichtigkeiten</vt:lpstr>
      <vt:lpstr>Die guten Verhaltensweisen</vt:lpstr>
      <vt:lpstr>Goldene Regel Nr. 2 – Erinnerung</vt:lpstr>
      <vt:lpstr>Présentation PowerPoint</vt:lpstr>
      <vt:lpstr>Die goldenen Regeln im Büro 02 – Fortbewegung – Fortbewegung ZU FUSS</vt:lpstr>
    </vt:vector>
  </TitlesOfParts>
  <Company>TOTAL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Manuela Uribesolis</cp:lastModifiedBy>
  <cp:revision>44</cp:revision>
  <dcterms:created xsi:type="dcterms:W3CDTF">2015-09-07T13:13:13Z</dcterms:created>
  <dcterms:modified xsi:type="dcterms:W3CDTF">2017-06-22T17:20:40Z</dcterms:modified>
</cp:coreProperties>
</file>