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296" y="-1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19/03/2017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19/03/2017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n"/>
              <a:t/>
            </a:r>
            <a:fld id="{262E5EC4-4268-EE4E-B382-78C24A7E7EA4}" type="slidenum">
              <a:rPr/>
              <a:pPr/>
              <a:t>2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en"/>
              <a:t/>
            </a:r>
            <a:fld id="{262E5EC4-4268-EE4E-B382-78C24A7E7EA4}" type="slidenum">
              <a:rPr/>
              <a:pPr/>
              <a:t>12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en">
                <a:ea typeface="+mj-ea"/>
              </a:rPr>
              <a:t>Office Accidents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en">
                <a:cs typeface="Arial" charset="0"/>
              </a:rPr>
              <a:t>H3SE integration kit</a:t>
            </a:r>
          </a:p>
          <a:p>
            <a:pPr eaLnBrk="1" hangingPunct="1" algn="l" rtl="0"/>
            <a:r>
              <a:rPr b="0" i="0" u="none" baseline="0" lang="en">
                <a:cs typeface="Arial" charset="0"/>
              </a:rPr>
              <a:t>TCNT 1.1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en">
                <a:cs typeface="Arial" charset="0"/>
              </a:rPr>
              <a:t>Golden rule no. 2 - Reminder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sz="1900" b="0" i="0" u="none" baseline="0" lang="en">
                <a:cs typeface="Arial" charset="0"/>
              </a:rPr>
              <a:t>Stumbling or bumping into something….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Order and layout of the office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en">
                <a:cs typeface="Arial" charset="0"/>
              </a:rPr>
              <a:t>No electrical cables in hallways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en">
                <a:cs typeface="Arial" charset="0"/>
              </a:rPr>
              <a:t>Do not leave your drawers open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Do not run in the corridors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en">
                <a:cs typeface="Arial" charset="0"/>
              </a:rPr>
              <a:t>Falling on the stairs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Take the elevator as much as possible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On staircases, hold the rail while going down and going up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Do not go down steps 4 at a time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en">
                <a:cs typeface="Arial" charset="0"/>
              </a:rPr>
              <a:t>Slipping 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Be careful on wet ground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Be careful on snow and ice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en">
                <a:cs typeface="Arial" charset="0"/>
              </a:rPr>
              <a:t>Getting crushed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Watch out for internal traffic (parking lots)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Use pedestrian walkways</a:t>
            </a:r>
            <a:endParaRPr lang="en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When on an industrial site, be careful of machines and vehicles</a:t>
            </a:r>
          </a:p>
          <a:p>
            <a:pPr lvl="2" algn="l" rtl="0">
              <a:lnSpc>
                <a:spcPct val="80000"/>
              </a:lnSpc>
            </a:pPr>
            <a:endParaRPr lang="en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b="1" i="0" u="none" baseline="0" lang="en"/>
              <a:t>The golden rules at the office</a:t>
            </a:r>
            <a:br>
              <a:rPr lang="en"/>
            </a:br>
            <a:r>
              <a:rPr b="1" i="0" u="none" baseline="0" lang="en"/>
              <a:t>02 – Traffic – Traveling on foot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en"/>
              <a:t>Module objectives</a:t>
            </a:r>
            <a:endParaRPr lang="e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buFont typeface="Lucida Grande" charset="0"/>
              <a:buNone/>
            </a:pPr>
            <a:r>
              <a:rPr b="0" i="0" u="none" baseline="0" lang="en">
                <a:cs typeface="Arial" charset="0"/>
              </a:rPr>
              <a:t>At the end of this module:</a:t>
            </a:r>
            <a:endParaRPr lang="en" altLang="fr-FR" dirty="0">
              <a:cs typeface="Arial" charset="0"/>
            </a:endParaRPr>
          </a:p>
          <a:p>
            <a:pPr marL="0" indent="0" algn="just" eaLnBrk="1" hangingPunct="1" rtl="0">
              <a:buFont typeface="Lucida Grande" charset="0"/>
              <a:buNone/>
            </a:pPr>
            <a:endParaRPr lang="en" altLang="fr-FR" dirty="0">
              <a:cs typeface="Arial" charset="0"/>
            </a:endParaRPr>
          </a:p>
          <a:p>
            <a:pPr marL="276225" indent="-265113" algn="just" rtl="0"/>
            <a:r>
              <a:rPr b="0" i="0" u="none" baseline="0" lang="en">
                <a:cs typeface="Arial" charset="0"/>
              </a:rPr>
              <a:t>You will know the main risks related to your daily activities in offices and during journeys.</a:t>
            </a:r>
          </a:p>
          <a:p>
            <a:pPr marL="276225" indent="-265113" algn="just" rtl="0"/>
            <a:r>
              <a:rPr b="0" i="0" u="none" baseline="0" lang="en">
                <a:cs typeface="Arial" charset="0"/>
              </a:rPr>
              <a:t>You will be able to tell the difference between good and bad behaviors in the office, and during journeys.</a:t>
            </a:r>
          </a:p>
          <a:p>
            <a:pPr marL="276225" indent="-265113" algn="just" rtl="0"/>
            <a:r>
              <a:rPr b="0" i="0" u="none" baseline="0" lang="en">
                <a:cs typeface="Arial" charset="0"/>
              </a:rPr>
              <a:t>You will know the traffic regulations if you drive a vehicle for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en"/>
              <a:t>H3SE integration kit - TCNT 1.1 module - Office Accidents – V1</a:t>
            </a:r>
            <a:endParaRPr lang="e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en"/>
              <a:t/>
            </a:r>
            <a:fld id="{B6660096-0193-234C-AC56-11CBD8A18E2F}" type="slidenum">
              <a:rPr/>
              <a:pPr/>
              <a:t>3</a:t>
            </a:fld>
            <a:endParaRPr lang="en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cap="none" b="1" i="0" u="none" baseline="0" lang="en">
                <a:cs typeface="Arial" charset="0"/>
              </a:rPr>
              <a:t>RISKS AT THE OFFICE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n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en"/>
              <a:t>TOP 5 accidents in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en"/>
              <a:t>Falling on the stairs or while entering/exiting a vehicle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en"/>
              <a:t>Stumbling while walking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en"/>
              <a:t>Slipping while walking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en"/>
              <a:t>Falling/swinging object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en"/>
              <a:t>Truck accident</a:t>
            </a:r>
          </a:p>
          <a:p>
            <a:pPr lvl="1" algn="l" rtl="0">
              <a:buFont typeface="Arial" charset="0"/>
              <a:buChar char="•"/>
            </a:pPr>
            <a:endParaRPr lang="en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en"/>
              <a:t>This TOP 5 makes up 50% of TRIRs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en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en"/>
              <a:t>10% of accidents happen to office staff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b="1" i="0" u="none" baseline="0" lang="en"/>
              <a:t>Accidents on the move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sz="1900" b="0" i="0" u="none" baseline="0" lang="en">
                <a:cs typeface="Arial" charset="0"/>
              </a:rPr>
              <a:t>Falling on the stairs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Hold the rail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en">
                <a:cs typeface="Arial" charset="0"/>
              </a:rPr>
              <a:t>While going down and up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Do not go down steps 4 at a time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Take the elevator</a:t>
            </a:r>
          </a:p>
          <a:p>
            <a:pPr lvl="1" algn="l" rtl="0">
              <a:lnSpc>
                <a:spcPct val="80000"/>
              </a:lnSpc>
            </a:pPr>
            <a:endParaRPr lang="e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en">
                <a:cs typeface="Arial" charset="0"/>
              </a:rPr>
              <a:t>Stumbling or bumping into something….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No electrical cables in hallways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Do not leave your drawers open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Do not run in the corridors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Order and layout of the office</a:t>
            </a:r>
          </a:p>
          <a:p>
            <a:pPr lvl="1" algn="l" rtl="0">
              <a:lnSpc>
                <a:spcPct val="80000"/>
              </a:lnSpc>
            </a:pPr>
            <a:endParaRPr lang="e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en">
                <a:cs typeface="Arial" charset="0"/>
              </a:rPr>
              <a:t>Slipping 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Be careful on wet ground (cleaning)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Report leaks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en">
                <a:cs typeface="Arial" charset="0"/>
              </a:rPr>
              <a:t>Be careful on snow and ice: parking lots</a:t>
            </a:r>
          </a:p>
          <a:p>
            <a:pPr lvl="1" algn="l" rtl="0">
              <a:lnSpc>
                <a:spcPct val="80000"/>
              </a:lnSpc>
            </a:pPr>
            <a:endParaRPr lang="e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en">
                <a:cs typeface="Arial" charset="0"/>
              </a:rPr>
              <a:t>Watch out for the internal traffic in parking lots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eaLnBrk="1" hangingPunct="1" algn="l" rtl="0">
              <a:defRPr/>
            </a:pPr>
            <a:r>
              <a:rPr b="1" i="0" u="none" baseline="0" lang="en"/>
              <a:t>Accidents related to office work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eaLnBrk="1" hangingPunct="1" algn="l" rtl="0">
              <a:lnSpc>
                <a:spcPct val="90000"/>
              </a:lnSpc>
            </a:pPr>
            <a:r>
              <a:rPr b="0" i="0" u="none" baseline="0" lang="en">
                <a:cs typeface="Arial" charset="0"/>
              </a:rPr>
              <a:t>Carrying loads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Use your legs to lift a load, never your back or arms, which must remain straight</a:t>
            </a:r>
          </a:p>
          <a:p>
            <a:pPr lvl="2" eaLnBrk="1" hangingPunct="1"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Training!</a:t>
            </a:r>
          </a:p>
          <a:p>
            <a:pPr lvl="2" eaLnBrk="1" hangingPunct="1" algn="l" rtl="0">
              <a:lnSpc>
                <a:spcPct val="80000"/>
              </a:lnSpc>
            </a:pPr>
            <a:endParaRPr lang="en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Be careful of heavy objects placed at height</a:t>
            </a:r>
          </a:p>
          <a:p>
            <a:pPr algn="l" rtl="0">
              <a:lnSpc>
                <a:spcPct val="80000"/>
              </a:lnSpc>
            </a:pPr>
            <a:endParaRPr lang="en" altLang="fr-FR" dirty="0">
              <a:cs typeface="Arial" charset="0"/>
            </a:endParaRPr>
          </a:p>
          <a:p>
            <a:pPr eaLnBrk="1" hangingPunct="1" algn="l" rtl="0">
              <a:lnSpc>
                <a:spcPct val="90000"/>
              </a:lnSpc>
            </a:pPr>
            <a:r>
              <a:rPr b="0" i="0" u="none" baseline="0" lang="en">
                <a:cs typeface="Arial" charset="0"/>
              </a:rPr>
              <a:t>Cutting yourself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Use scissors rather than a cutter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Use a safety cutter</a:t>
            </a:r>
          </a:p>
          <a:p>
            <a:pPr lvl="2" eaLnBrk="1" hangingPunct="1"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Wear gloves</a:t>
            </a:r>
          </a:p>
          <a:p>
            <a:pPr lvl="1" eaLnBrk="1" hangingPunct="1" algn="l" rtl="0">
              <a:lnSpc>
                <a:spcPct val="80000"/>
              </a:lnSpc>
            </a:pPr>
            <a:endParaRPr lang="en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en">
                <a:cs typeface="Arial" charset="0"/>
              </a:rPr>
              <a:t>Take time to read the equipment instructions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en"/>
              <a:t>Traffic – Traveling in a vehicle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en">
                <a:cs typeface="Arial" charset="0"/>
              </a:rPr>
              <a:t>Respect the speed limits, </a:t>
            </a:r>
            <a:br>
              <a:rPr sz="1900" lang="en">
                <a:cs typeface="Arial" charset="0"/>
              </a:rPr>
            </a:br>
            <a:r>
              <a:rPr sz="1900" b="0" i="0" u="none" baseline="0" lang="en">
                <a:cs typeface="Arial" charset="0"/>
              </a:rPr>
              <a:t>adapt your speed to the driving conditions</a:t>
            </a:r>
          </a:p>
          <a:p>
            <a:pPr lvl="1" eaLnBrk="1" hangingPunct="1" algn="l" rtl="0">
              <a:lnSpc>
                <a:spcPct val="60000"/>
              </a:lnSpc>
            </a:pPr>
            <a:endParaRPr lang="en" altLang="fr-FR" sz="1700" dirty="0"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en">
                <a:cs typeface="Arial" charset="0"/>
              </a:rPr>
              <a:t>Reverse park</a:t>
            </a:r>
          </a:p>
          <a:p>
            <a:pPr lvl="1" algn="l" rtl="0">
              <a:lnSpc>
                <a:spcPct val="70000"/>
              </a:lnSpc>
            </a:pPr>
            <a:r>
              <a:rPr sz="1700" b="0" i="0" u="none" baseline="0" lang="en">
                <a:cs typeface="Arial" charset="0"/>
              </a:rPr>
              <a:t>To depart again in complete safety </a:t>
            </a:r>
            <a:br>
              <a:rPr sz="1700" lang="en">
                <a:cs typeface="Arial" charset="0"/>
              </a:rPr>
            </a:br>
            <a:r>
              <a:rPr sz="1700" b="0" i="0" u="none" baseline="0" lang="en">
                <a:cs typeface="Arial" charset="0"/>
              </a:rPr>
              <a:t>(and not so you can get out quicker!)</a:t>
            </a:r>
          </a:p>
          <a:p>
            <a:pPr lvl="1" eaLnBrk="1" hangingPunct="1" algn="l" rtl="0">
              <a:lnSpc>
                <a:spcPct val="60000"/>
              </a:lnSpc>
            </a:pPr>
            <a:endParaRPr lang="en" altLang="fr-FR" sz="1700" dirty="0"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en">
                <a:cs typeface="Arial" charset="0"/>
              </a:rPr>
              <a:t>Wear your seat belt</a:t>
            </a:r>
          </a:p>
          <a:p>
            <a:pPr lvl="1" eaLnBrk="1" hangingPunct="1" algn="l" rtl="0">
              <a:lnSpc>
                <a:spcPct val="60000"/>
              </a:lnSpc>
            </a:pPr>
            <a:r>
              <a:rPr sz="1700" b="0" i="0" u="none" baseline="0" lang="en">
                <a:cs typeface="Arial" charset="0"/>
              </a:rPr>
              <a:t>Buckle up in the front and back</a:t>
            </a:r>
            <a:endParaRPr lang="en" altLang="fr-FR" sz="1700" dirty="0">
              <a:solidFill>
                <a:srgbClr val="FF0000"/>
              </a:solidFill>
              <a:cs typeface="Arial" charset="0"/>
            </a:endParaRPr>
          </a:p>
          <a:p>
            <a:pPr lvl="1" eaLnBrk="1" hangingPunct="1" algn="l" rtl="0">
              <a:lnSpc>
                <a:spcPct val="60000"/>
              </a:lnSpc>
            </a:pPr>
            <a:endParaRPr lang="en" altLang="fr-FR" sz="1700" dirty="0">
              <a:solidFill>
                <a:srgbClr val="FF0000"/>
              </a:solidFill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en">
                <a:cs typeface="Arial" charset="0"/>
              </a:rPr>
              <a:t>Do not use the phone while driving</a:t>
            </a:r>
          </a:p>
          <a:p>
            <a:pPr lvl="1" eaLnBrk="1" hangingPunct="1" algn="l" rtl="0"/>
            <a:r>
              <a:rPr sz="1700" b="0" i="0" u="none" baseline="0" lang="en">
                <a:cs typeface="Arial" charset="0"/>
              </a:rPr>
              <a:t>Even with a hands-free kit or headset</a:t>
            </a:r>
            <a:br>
              <a:rPr sz="1700" lang="en">
                <a:cs typeface="Arial" charset="0"/>
              </a:rPr>
            </a:br>
            <a:r>
              <a:rPr sz="1700" b="0" i="0" u="none" baseline="0" lang="en">
                <a:cs typeface="Arial" charset="0"/>
              </a:rPr>
              <a:t> (Group regulation)</a:t>
            </a:r>
          </a:p>
          <a:p>
            <a:pPr algn="l" rtl="0">
              <a:lnSpc>
                <a:spcPct val="60000"/>
              </a:lnSpc>
            </a:pPr>
            <a:endParaRPr lang="en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sz="1900" b="0" i="0" u="none" baseline="0" lang="en">
                <a:cs typeface="Arial" charset="0"/>
              </a:rPr>
              <a:t>Respect driving times</a:t>
            </a:r>
          </a:p>
          <a:p>
            <a:pPr algn="l" rtl="0">
              <a:lnSpc>
                <a:spcPct val="60000"/>
              </a:lnSpc>
            </a:pPr>
            <a:endParaRPr lang="en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sz="1900" b="0" i="0" u="none" baseline="0" lang="en">
                <a:cs typeface="Arial" charset="0"/>
              </a:rPr>
              <a:t>Do not drink and drive!</a:t>
            </a:r>
          </a:p>
          <a:p>
            <a:pPr lvl="1" algn="l" rtl="0">
              <a:lnSpc>
                <a:spcPct val="60000"/>
              </a:lnSpc>
            </a:pPr>
            <a:r>
              <a:rPr sz="1700" b="0" i="0" u="none" baseline="0" lang="en">
                <a:cs typeface="Arial" charset="0"/>
              </a:rPr>
              <a:t>Be careful with farewell drinks, seminars, cocktails</a:t>
            </a:r>
          </a:p>
          <a:p>
            <a:pPr lvl="2" algn="l" rtl="0">
              <a:lnSpc>
                <a:spcPct val="60000"/>
              </a:lnSpc>
            </a:pPr>
            <a:r>
              <a:rPr sz="1500" b="0" i="0" u="none" baseline="0" lang="en">
                <a:cs typeface="Arial" charset="0"/>
              </a:rPr>
              <a:t>Consider carpooling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80"/>
          <a:stretch>
            <a:fillRect/>
          </a:stretch>
        </p:blipFill>
        <p:spPr bwMode="auto">
          <a:xfrm>
            <a:off x="6537325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en"/>
              <a:t>Carelessness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eaLnBrk="1" hangingPunct="1" algn="l" rtl="0"/>
            <a:r>
              <a:rPr b="0" i="0" u="none" baseline="0" lang="en">
                <a:cs typeface="Arial" charset="0"/>
              </a:rPr>
              <a:t>Trip hazard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Do not climb up on a chair with wheels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Do not balance on the back of your </a:t>
            </a:r>
            <a:br>
              <a:rPr lang="en">
                <a:cs typeface="Arial" charset="0"/>
              </a:rPr>
            </a:br>
            <a:r>
              <a:rPr b="0" i="0" u="none" baseline="0" lang="en">
                <a:cs typeface="Arial" charset="0"/>
              </a:rPr>
              <a:t>chair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Do not climb on pieces of furniture</a:t>
            </a:r>
          </a:p>
          <a:p>
            <a:pPr lvl="1" eaLnBrk="1" hangingPunct="1" algn="l" rtl="0"/>
            <a:endParaRPr lang="en" altLang="fr-FR">
              <a:cs typeface="Arial" charset="0"/>
            </a:endParaRPr>
          </a:p>
          <a:p>
            <a:pPr lvl="1" eaLnBrk="1" hangingPunct="1" algn="l" rtl="0"/>
            <a:endParaRPr lang="en" altLang="fr-FR">
              <a:cs typeface="Arial" charset="0"/>
            </a:endParaRPr>
          </a:p>
          <a:p>
            <a:pPr lvl="1" eaLnBrk="1" hangingPunct="1" algn="l" rtl="0"/>
            <a:endParaRPr lang="en" altLang="fr-FR">
              <a:cs typeface="Arial" charset="0"/>
            </a:endParaRPr>
          </a:p>
          <a:p>
            <a:pPr lvl="1" eaLnBrk="1" hangingPunct="1" algn="l" rtl="0"/>
            <a:endParaRPr lang="en" altLang="fr-FR">
              <a:cs typeface="Arial" charset="0"/>
            </a:endParaRPr>
          </a:p>
          <a:p>
            <a:pPr eaLnBrk="1" hangingPunct="1" algn="l" rtl="0"/>
            <a:endParaRPr lang="en" altLang="fr-FR">
              <a:cs typeface="Arial" charset="0"/>
            </a:endParaRPr>
          </a:p>
          <a:p>
            <a:pPr eaLnBrk="1" hangingPunct="1" algn="l" rtl="0"/>
            <a:r>
              <a:rPr b="0" i="0" u="none" baseline="0" lang="en">
                <a:cs typeface="Arial" charset="0"/>
              </a:rPr>
              <a:t>Electrocution risk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Do not tinker with electrical appliances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Disconnect before any operations</a:t>
            </a:r>
          </a:p>
          <a:p>
            <a:pPr lvl="1" eaLnBrk="1" hangingPunct="1" algn="l" rtl="0"/>
            <a:r>
              <a:rPr b="0" i="0" u="none" baseline="0" lang="en">
                <a:cs typeface="Arial" charset="0"/>
              </a:rPr>
              <a:t>Report any problems</a:t>
            </a:r>
          </a:p>
          <a:p>
            <a:pPr lvl="1" eaLnBrk="1" hangingPunct="1" algn="l" rtl="0"/>
            <a:endParaRPr lang="en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en"/>
              <a:t>Good behaviors</a:t>
            </a:r>
            <a:endParaRPr lang="en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b="0" i="0" u="none" baseline="0" lang="en">
                <a:cs typeface="Arial" charset="0"/>
              </a:rPr>
              <a:t>Do not run</a:t>
            </a:r>
          </a:p>
          <a:p>
            <a:pPr algn="l" rtl="0"/>
            <a:r>
              <a:rPr b="0" i="0" u="none" baseline="0" lang="en">
                <a:cs typeface="Arial" charset="0"/>
              </a:rPr>
              <a:t>Do not balance on your chair</a:t>
            </a:r>
          </a:p>
          <a:p>
            <a:pPr algn="l" rtl="0"/>
            <a:r>
              <a:rPr b="0" i="0" u="none" baseline="0" lang="en">
                <a:cs typeface="Arial" charset="0"/>
              </a:rPr>
              <a:t>Avoid being careless</a:t>
            </a:r>
          </a:p>
          <a:p>
            <a:pPr algn="l" rtl="0"/>
            <a:r>
              <a:rPr b="0" i="0" u="none" baseline="0" lang="en">
                <a:cs typeface="Arial" charset="0"/>
              </a:rPr>
              <a:t>Hold the rail</a:t>
            </a:r>
          </a:p>
          <a:p>
            <a:pPr algn="l" rtl="0"/>
            <a:r>
              <a:rPr b="0" i="0" u="none" baseline="0" lang="en">
                <a:cs typeface="Arial" charset="0"/>
              </a:rPr>
              <a:t>Evacuate in the event of an alarm (security/attack, casualty, fire)</a:t>
            </a:r>
          </a:p>
          <a:p>
            <a:pPr algn="l" rtl="0"/>
            <a:r>
              <a:rPr b="0" i="0" u="none" baseline="0" lang="en">
                <a:cs typeface="Arial" charset="0"/>
              </a:rPr>
              <a:t>Respect the main prohibitions (do not smoke etc.)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en"/>
              <a:t/>
            </a:r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en">
                <a:ea typeface="Helvetica" charset="0"/>
                <a:cs typeface="Helvetica" charset="0"/>
              </a:rPr>
              <a:t>H3SE integration kit - TCNT 1.1 module - Office Accidents – V2</a:t>
            </a:r>
            <a:endParaRPr lang="e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517</TotalTime>
  <Words>607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Accidents de bureau</vt:lpstr>
      <vt:lpstr>Les objectifs du module</vt:lpstr>
      <vt:lpstr>Diapositive 3</vt:lpstr>
      <vt:lpstr>LES RISQUES AU BUREAU</vt:lpstr>
      <vt:lpstr>Accident de déplacement</vt:lpstr>
      <vt:lpstr>Accidents liés au travail de bureau</vt:lpstr>
      <vt:lpstr>Circulation – Déplacement en véhicule </vt:lpstr>
      <vt:lpstr>Imprudences</vt:lpstr>
      <vt:lpstr>Les bons comportements</vt:lpstr>
      <vt:lpstr>Règle d’or n°2 - rappel</vt:lpstr>
      <vt:lpstr>Diapositive 11</vt:lpstr>
      <vt:lpstr>Les règles d'or au bureau 02 – Circulation – Déplacement À PIED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43</cp:revision>
  <dcterms:created xsi:type="dcterms:W3CDTF">2015-09-07T13:13:13Z</dcterms:created>
  <dcterms:modified xsi:type="dcterms:W3CDTF">2017-03-19T08:56:02Z</dcterms:modified>
</cp:coreProperties>
</file>