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78" r:id="rId2"/>
    <p:sldId id="265" r:id="rId3"/>
    <p:sldId id="266" r:id="rId4"/>
    <p:sldId id="267" r:id="rId5"/>
    <p:sldId id="269" r:id="rId6"/>
    <p:sldId id="270" r:id="rId7"/>
    <p:sldId id="277" r:id="rId8"/>
    <p:sldId id="271" r:id="rId9"/>
    <p:sldId id="268" r:id="rId10"/>
    <p:sldId id="272" r:id="rId11"/>
    <p:sldId id="273" r:id="rId12"/>
    <p:sldId id="276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0EF"/>
    <a:srgbClr val="E7851D"/>
    <a:srgbClr val="3876AF"/>
    <a:srgbClr val="133C75"/>
    <a:srgbClr val="BD2B0B"/>
    <a:srgbClr val="7ABFC0"/>
    <a:srgbClr val="CAEBEA"/>
    <a:srgbClr val="55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9" autoAdjust="0"/>
    <p:restoredTop sz="94692" autoAdjust="0"/>
  </p:normalViewPr>
  <p:slideViewPr>
    <p:cSldViewPr snapToObjects="1">
      <p:cViewPr>
        <p:scale>
          <a:sx n="70" d="100"/>
          <a:sy n="70" d="100"/>
        </p:scale>
        <p:origin x="-12" y="-93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5982104-556B-474C-AC60-C2B1CE274D0C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2E8B0B4-E596-434C-8A9D-CBE5EF8107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577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12C86C7-0413-A143-8354-A2C441D38C76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62E5EC4-4268-EE4E-B382-78C24A7E7E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8092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62E5EC4-4268-EE4E-B382-78C24A7E7EA4}" type="slidenum">
              <a:rPr/>
              <a:pPr/>
              <a:t>2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val="3243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62E5EC4-4268-EE4E-B382-78C24A7E7EA4}" type="slidenum">
              <a:rPr/>
              <a:pPr/>
              <a:t>12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val="37546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27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0CC622-09B5-B547-AFBA-6B485A41E0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467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660096-0193-234C-AC56-11CBD8A18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576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506D2-8EF7-C947-827E-ED2F102D602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207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C9D4F3-12B6-1149-864D-DA67CC4E0C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67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BD15F9-1E7A-D54F-9006-6DEAF4D025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6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7B67CB-5725-A048-AFD0-DC4E40DB9E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476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ACC4D0-8BAD-1D44-AD37-C73AA37F6F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B40C8F2-36C7-A74C-8442-FE7FE9EB50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129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27D83-5F54-4F4E-93F4-31DE0A78CE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507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25432CC6-BF35-9046-86E8-55110E70E08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es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ea typeface="+mj-ea"/>
              </a:rPr>
              <a:t>Accidentes en la oficina</a:t>
            </a:r>
            <a:endParaRPr lang="es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es" b="0" i="0" u="none" baseline="0">
                <a:cs typeface="Arial" charset="0"/>
              </a:rPr>
              <a:t>Kit de integración H3SE</a:t>
            </a:r>
          </a:p>
          <a:p>
            <a:pPr algn="l" rtl="0" eaLnBrk="1" hangingPunct="1"/>
            <a:r>
              <a:rPr lang="es" b="0" i="0" u="none" baseline="0">
                <a:cs typeface="Arial" charset="0"/>
              </a:rPr>
              <a:t>Módulo TCNT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3294DAD-8D88-ED44-9009-0120C032A5F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196975"/>
            <a:ext cx="69373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es" b="1" i="0" u="none" baseline="0">
                <a:cs typeface="Arial" charset="0"/>
              </a:rPr>
              <a:t>Regla de oro n.° 2 - repaso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>
                <a:ea typeface="Helvetica" charset="0"/>
                <a:cs typeface="Helvetica" charset="0"/>
              </a:rPr>
              <a:t>Kit de integración H3SE - Módulo TCNT 1.1 - Accidentes en la oficina – V2</a:t>
            </a:r>
            <a:endParaRPr lang="es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075BDE3-5E27-414D-9946-38768303F5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3554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9281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>
                <a:ea typeface="Helvetica" charset="0"/>
                <a:cs typeface="Helvetica" charset="0"/>
              </a:rPr>
              <a:t>Kit de integración H3SE - Módulo TCNT 1.1 - Accidentes en la oficina – V2</a:t>
            </a:r>
            <a:endParaRPr lang="es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s" sz="1900" b="0" i="0" u="none" baseline="0">
                <a:cs typeface="Arial" charset="0"/>
              </a:rPr>
              <a:t>Tropezar o golpearse….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Orden de la oficina</a:t>
            </a:r>
          </a:p>
          <a:p>
            <a:pPr lvl="2" algn="l" rtl="0">
              <a:lnSpc>
                <a:spcPct val="80000"/>
              </a:lnSpc>
            </a:pPr>
            <a:r>
              <a:rPr lang="es" sz="1500" b="0" i="0" u="none" baseline="0">
                <a:cs typeface="Arial" charset="0"/>
              </a:rPr>
              <a:t>Ningún cable eléctrico en los pasos</a:t>
            </a:r>
          </a:p>
          <a:p>
            <a:pPr lvl="2" algn="l" rtl="0">
              <a:lnSpc>
                <a:spcPct val="80000"/>
              </a:lnSpc>
            </a:pPr>
            <a:r>
              <a:rPr lang="es" sz="1500" b="0" i="0" u="none" baseline="0">
                <a:cs typeface="Arial" charset="0"/>
              </a:rPr>
              <a:t>No dejen los cajones abiertos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No corran en los pasillos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es" sz="1900" b="0" i="0" u="none" baseline="0">
                <a:cs typeface="Arial" charset="0"/>
              </a:rPr>
              <a:t>Caer por las escaleras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Cojan el ascensor en la medida de lo posible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Por las escaleras, sujeten la barandillas bajando y subiendo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No bajen las escaleras de cuatro en cuatro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es" sz="1900" b="0" i="0" u="none" baseline="0">
                <a:cs typeface="Arial" charset="0"/>
              </a:rPr>
              <a:t>Resbalar 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Cuidado con el suelo mojado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Cuidado con la nieve y el hielo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es" sz="1900" b="0" i="0" u="none" baseline="0">
                <a:cs typeface="Arial" charset="0"/>
              </a:rPr>
              <a:t>Atropellos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Atención a la circulación interna (aparcamiento)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Utilicen las vías peatonales</a:t>
            </a:r>
            <a:endParaRPr lang="es" altLang="fr-FR" sz="1700" dirty="0">
              <a:cs typeface="Arial" charset="0"/>
            </a:endParaRP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En caso de misión en un sitio industrial, cuidado con la maquinaria y los vehículos</a:t>
            </a:r>
          </a:p>
          <a:p>
            <a:pPr lvl="2" algn="l" rtl="0">
              <a:lnSpc>
                <a:spcPct val="80000"/>
              </a:lnSpc>
            </a:pPr>
            <a:endParaRPr lang="es" altLang="fr-FR" sz="1500" dirty="0">
              <a:cs typeface="Arial" charset="0"/>
            </a:endParaRPr>
          </a:p>
        </p:txBody>
      </p:sp>
      <p:pic>
        <p:nvPicPr>
          <p:cNvPr id="25603" name="Picture 5" descr="tenir ram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636838"/>
            <a:ext cx="12271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8" descr="Imag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125538"/>
            <a:ext cx="13922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9" descr="attention aux chariot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653136"/>
            <a:ext cx="11223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6206"/>
          <a:stretch>
            <a:fillRect/>
          </a:stretch>
        </p:blipFill>
        <p:spPr bwMode="auto">
          <a:xfrm>
            <a:off x="4602163" y="3754288"/>
            <a:ext cx="14176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\\DREY\1-Prod\Total\Securite_Mot-cles\Pictos\export\pieto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592638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BA65F1E-FEE7-E842-B8C9-D1E82D411F6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>
              <a:defRPr/>
            </a:pPr>
            <a:r>
              <a:rPr lang="es" b="1" i="0" u="none" baseline="0"/>
              <a:t>Las reglas de oro en la oficina</a:t>
            </a:r>
            <a:r>
              <a:rPr lang="es"/>
              <a:t/>
            </a:r>
            <a:br>
              <a:rPr lang="es"/>
            </a:br>
            <a:r>
              <a:rPr lang="es" b="1" i="0" u="none" baseline="0"/>
              <a:t>02 – Circulación – Desplazamiento A PIE</a:t>
            </a: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>
                <a:ea typeface="Helvetica" charset="0"/>
                <a:cs typeface="Helvetica" charset="0"/>
              </a:rPr>
              <a:t>Kit de integración H3SE - Módulo TCNT 1.1 - Accidentes en la oficina – V2</a:t>
            </a:r>
            <a:endParaRPr lang="es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s" b="1" i="0" u="none" baseline="0"/>
              <a:t>Los objetivos del módulo</a:t>
            </a:r>
            <a:endParaRPr lang="es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 eaLnBrk="1" hangingPunct="1">
              <a:buFont typeface="Lucida Grande" charset="0"/>
              <a:buNone/>
            </a:pPr>
            <a:r>
              <a:rPr lang="es" b="0" i="0" u="none" baseline="0">
                <a:cs typeface="Arial" charset="0"/>
              </a:rPr>
              <a:t>Después de este módulo:</a:t>
            </a:r>
            <a:endParaRPr lang="es" altLang="fr-FR" dirty="0">
              <a:cs typeface="Arial" charset="0"/>
            </a:endParaRPr>
          </a:p>
          <a:p>
            <a:pPr marL="0" indent="0" algn="just" rtl="0" eaLnBrk="1" hangingPunct="1">
              <a:buFont typeface="Lucida Grande" charset="0"/>
              <a:buNone/>
            </a:pPr>
            <a:endParaRPr lang="es" altLang="fr-FR" dirty="0">
              <a:cs typeface="Arial" charset="0"/>
            </a:endParaRPr>
          </a:p>
          <a:p>
            <a:pPr marL="276225" indent="-265113" algn="just" rtl="0"/>
            <a:r>
              <a:rPr lang="es" b="0" i="0" u="none" baseline="0">
                <a:cs typeface="Arial" charset="0"/>
              </a:rPr>
              <a:t>Conocerán los principales riesgos relacionados con sus actividades diarias en las oficinas y durante los trayectos.</a:t>
            </a:r>
          </a:p>
          <a:p>
            <a:pPr marL="276225" indent="-265113" algn="just" rtl="0"/>
            <a:r>
              <a:rPr lang="es" b="0" i="0" u="none" baseline="0">
                <a:cs typeface="Arial" charset="0"/>
              </a:rPr>
              <a:t>Serán capaces de diferenciar entre comportamientos buenos y malos en las oficinas y durante los trayectos.</a:t>
            </a:r>
          </a:p>
          <a:p>
            <a:pPr marL="276225" indent="-265113" algn="just" rtl="0"/>
            <a:r>
              <a:rPr lang="es" b="0" i="0" u="none" baseline="0">
                <a:cs typeface="Arial" charset="0"/>
              </a:rPr>
              <a:t>Conocerá las normas de circulación si conduce un vehículo para Total.</a:t>
            </a:r>
          </a:p>
        </p:txBody>
      </p:sp>
      <p:sp>
        <p:nvSpPr>
          <p:cNvPr id="15363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>
                <a:ea typeface="Helvetica" charset="0"/>
                <a:cs typeface="Helvetica" charset="0"/>
              </a:rPr>
              <a:t>Kit de integración H3SE - Módulo TCNT 1.1 - Accidentes en la oficina – V2</a:t>
            </a:r>
            <a:endParaRPr lang="es" altLang="fr-FR" sz="1000" dirty="0">
              <a:ea typeface="Helvetica" charset="0"/>
              <a:cs typeface="Helvetica" charset="0"/>
            </a:endParaRPr>
          </a:p>
        </p:txBody>
      </p:sp>
      <p:sp>
        <p:nvSpPr>
          <p:cNvPr id="1536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D68A201-6638-5E43-83C0-B288EDCEE7F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ouée 3"/>
          <p:cNvSpPr/>
          <p:nvPr/>
        </p:nvSpPr>
        <p:spPr>
          <a:xfrm>
            <a:off x="1619672" y="148478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133164" y="277892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7" name="Bouée 6"/>
          <p:cNvSpPr/>
          <p:nvPr/>
        </p:nvSpPr>
        <p:spPr>
          <a:xfrm>
            <a:off x="1072639" y="370611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2771800" y="30580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3900086" y="41490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1043608" y="55892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14" name="Bouée 13"/>
          <p:cNvSpPr/>
          <p:nvPr/>
        </p:nvSpPr>
        <p:spPr>
          <a:xfrm>
            <a:off x="5076056" y="568287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15" name="Bouée 14"/>
          <p:cNvSpPr/>
          <p:nvPr/>
        </p:nvSpPr>
        <p:spPr>
          <a:xfrm>
            <a:off x="6019800" y="485609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16" name="Bouée 15"/>
          <p:cNvSpPr/>
          <p:nvPr/>
        </p:nvSpPr>
        <p:spPr>
          <a:xfrm>
            <a:off x="8316416" y="255788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7524328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19" name="Bouée 18"/>
          <p:cNvSpPr/>
          <p:nvPr/>
        </p:nvSpPr>
        <p:spPr>
          <a:xfrm>
            <a:off x="6487226" y="133660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4427984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5076056" y="8245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2790056" y="271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25" name="Bouée 24"/>
          <p:cNvSpPr/>
          <p:nvPr/>
        </p:nvSpPr>
        <p:spPr>
          <a:xfrm>
            <a:off x="3900086" y="2767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28" name="Bouée 27"/>
          <p:cNvSpPr/>
          <p:nvPr/>
        </p:nvSpPr>
        <p:spPr>
          <a:xfrm>
            <a:off x="6191672" y="23488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29" name="Bouée 28"/>
          <p:cNvSpPr/>
          <p:nvPr/>
        </p:nvSpPr>
        <p:spPr>
          <a:xfrm>
            <a:off x="4502714" y="4105691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30" name="Bouée 29"/>
          <p:cNvSpPr/>
          <p:nvPr/>
        </p:nvSpPr>
        <p:spPr>
          <a:xfrm>
            <a:off x="2471847" y="566270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32" name="Bouée 31"/>
          <p:cNvSpPr/>
          <p:nvPr/>
        </p:nvSpPr>
        <p:spPr>
          <a:xfrm>
            <a:off x="781236" y="27001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33" name="Bouée 32"/>
          <p:cNvSpPr/>
          <p:nvPr/>
        </p:nvSpPr>
        <p:spPr>
          <a:xfrm>
            <a:off x="3707904" y="90109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34" name="Bouée 33"/>
          <p:cNvSpPr/>
          <p:nvPr/>
        </p:nvSpPr>
        <p:spPr>
          <a:xfrm>
            <a:off x="2473063" y="91808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35" name="Bouée 34"/>
          <p:cNvSpPr/>
          <p:nvPr/>
        </p:nvSpPr>
        <p:spPr>
          <a:xfrm>
            <a:off x="3779912" y="6383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36" name="Bouée 35"/>
          <p:cNvSpPr/>
          <p:nvPr/>
        </p:nvSpPr>
        <p:spPr>
          <a:xfrm>
            <a:off x="8777102" y="341565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37" name="Bouée 36"/>
          <p:cNvSpPr/>
          <p:nvPr/>
        </p:nvSpPr>
        <p:spPr>
          <a:xfrm>
            <a:off x="3131840" y="72304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38" name="Bouée 37"/>
          <p:cNvSpPr/>
          <p:nvPr/>
        </p:nvSpPr>
        <p:spPr>
          <a:xfrm>
            <a:off x="4980532" y="1521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39" name="Bouée 38"/>
          <p:cNvSpPr/>
          <p:nvPr/>
        </p:nvSpPr>
        <p:spPr>
          <a:xfrm>
            <a:off x="1943708" y="5233083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s" b="0" i="0" u="none" baseline="0"/>
              <a:t>Kit de integración H3SE - Módulo TCNT 1.1 - Accidentes en la oficina – V1</a:t>
            </a:r>
            <a:endParaRPr lang="es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6660096-0193-234C-AC56-11CBD8A18E2F}" type="slidenum">
              <a:rPr/>
              <a:pPr/>
              <a:t>3</a:t>
            </a:fld>
            <a:endParaRPr lang="es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>
          <a:xfrm>
            <a:off x="457200" y="282575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b="1" i="0" u="none" cap="none" baseline="0">
                <a:cs typeface="Arial" charset="0"/>
              </a:rPr>
              <a:t>LOS RIESGOS EN LA OFICINA</a:t>
            </a:r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381328"/>
            <a:ext cx="725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F8A99A7-AFAE-F043-95BE-404EA95A8E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es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Picture 5" descr="2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909638"/>
            <a:ext cx="328295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57200" y="17526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7063" indent="-1698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es" b="0" i="0" u="none" baseline="0"/>
              <a:t>TOP 5 de accidentes en 2015 (M&amp;S)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es" b="0" i="0" u="none" baseline="0"/>
              <a:t>Caída por las escaleras o subida bajada de vehículo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es" b="0" i="0" u="none" baseline="0"/>
              <a:t>Tropezar caminando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es" b="0" i="0" u="none" baseline="0"/>
              <a:t>Resbalar caminando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es" b="0" i="0" u="none" baseline="0"/>
              <a:t>Caída / vuelco de un objeto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es" b="0" i="0" u="none" baseline="0"/>
              <a:t>Accidente de camión</a:t>
            </a:r>
          </a:p>
          <a:p>
            <a:pPr lvl="1" algn="l" rtl="0">
              <a:buFont typeface="Arial" charset="0"/>
              <a:buChar char="•"/>
            </a:pPr>
            <a:endParaRPr lang="es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es" b="0" i="0" u="none" baseline="0"/>
              <a:t>Este TOP 5 suma un 50 % de los TRIR</a:t>
            </a:r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endParaRPr lang="es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es" b="0" i="0" u="none" baseline="0"/>
              <a:t>un 10 % de los accidentes le ocurren al personal de la oficina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>
                <a:ea typeface="Helvetica" charset="0"/>
                <a:cs typeface="Helvetica" charset="0"/>
              </a:rPr>
              <a:t>Kit de integración H3SE - Módulo TCNT 1.1 - Accidentes en la oficina – V2</a:t>
            </a:r>
            <a:endParaRPr lang="es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B70A2E3-94CA-3343-83F5-744DC5F0827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s" b="1" i="0" u="none" baseline="0"/>
              <a:t>Accidente de desplazamiento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79488"/>
            <a:ext cx="8218488" cy="54737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s" sz="1900" b="0" i="0" u="none" baseline="0">
                <a:cs typeface="Arial" charset="0"/>
              </a:rPr>
              <a:t>Caer por las escaleras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Sujeten la barandilla</a:t>
            </a:r>
          </a:p>
          <a:p>
            <a:pPr lvl="2" algn="l" rtl="0">
              <a:lnSpc>
                <a:spcPct val="80000"/>
              </a:lnSpc>
            </a:pPr>
            <a:r>
              <a:rPr lang="es" sz="1500" b="0" i="0" u="none" baseline="0">
                <a:cs typeface="Arial" charset="0"/>
              </a:rPr>
              <a:t>Bajando y subiendo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No bajen las escaleras de cuatro en cuatro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Cojan el ascensor</a:t>
            </a:r>
          </a:p>
          <a:p>
            <a:pPr lvl="1" algn="l" rtl="0">
              <a:lnSpc>
                <a:spcPct val="80000"/>
              </a:lnSpc>
            </a:pPr>
            <a:endParaRPr lang="es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es" sz="1900" b="0" i="0" u="none" baseline="0">
                <a:cs typeface="Arial" charset="0"/>
              </a:rPr>
              <a:t>Tropezar o golpearse….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Ningún cable eléctrico en los pasos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No dejen los cajones abiertos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No corran en los pasillos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Orden de la oficina</a:t>
            </a:r>
          </a:p>
          <a:p>
            <a:pPr lvl="1" algn="l" rtl="0">
              <a:lnSpc>
                <a:spcPct val="80000"/>
              </a:lnSpc>
            </a:pPr>
            <a:endParaRPr lang="es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es" sz="1900" b="0" i="0" u="none" baseline="0">
                <a:cs typeface="Arial" charset="0"/>
              </a:rPr>
              <a:t>Resbalar 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Cuidado con el suelo mojado (operaciones de limpieza)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Indiquen las fugas</a:t>
            </a:r>
          </a:p>
          <a:p>
            <a:pPr lvl="1" algn="l" rtl="0">
              <a:lnSpc>
                <a:spcPct val="80000"/>
              </a:lnSpc>
            </a:pPr>
            <a:r>
              <a:rPr lang="es" sz="1700" b="0" i="0" u="none" baseline="0">
                <a:cs typeface="Arial" charset="0"/>
              </a:rPr>
              <a:t>Cuidado con la nieve y el hielo: aparcamientos</a:t>
            </a:r>
          </a:p>
          <a:p>
            <a:pPr lvl="1" algn="l" rtl="0">
              <a:lnSpc>
                <a:spcPct val="80000"/>
              </a:lnSpc>
            </a:pPr>
            <a:endParaRPr lang="es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es" sz="1900" b="0" i="0" u="none" baseline="0">
                <a:cs typeface="Arial" charset="0"/>
              </a:rPr>
              <a:t>Atención a la circulación interna en los aparcamientos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>
                <a:ea typeface="Helvetica" charset="0"/>
                <a:cs typeface="Helvetica" charset="0"/>
              </a:rPr>
              <a:t>Kit de integración H3SE - Módulo TCNT 1.1 - Accidentes en la oficina – V2</a:t>
            </a:r>
            <a:endParaRPr lang="es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E19BE43-2BD7-5044-8FA5-2190DB34573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s" b="1" i="0" u="none" baseline="0"/>
              <a:t>Accidentes relacionados con el trabajo de oficina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4744"/>
            <a:ext cx="5410200" cy="50419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s" b="0" i="0" u="none" baseline="0">
                <a:cs typeface="Arial" charset="0"/>
              </a:rPr>
              <a:t>Llevar cargas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s" b="0" i="0" u="none" baseline="0">
                <a:cs typeface="Arial" charset="0"/>
              </a:rPr>
              <a:t>Utilicen los músculos de las piernas para levantar una carga, nunca la espalda ni los brazos, que deben permanecer derechos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es" b="0" i="0" u="none" baseline="0">
                <a:cs typeface="Arial" charset="0"/>
              </a:rPr>
              <a:t>¡Formación!</a:t>
            </a:r>
          </a:p>
          <a:p>
            <a:pPr lvl="2" algn="l" rtl="0" eaLnBrk="1" hangingPunct="1">
              <a:lnSpc>
                <a:spcPct val="80000"/>
              </a:lnSpc>
            </a:pPr>
            <a:endParaRPr lang="es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es" b="0" i="0" u="none" baseline="0">
                <a:cs typeface="Arial" charset="0"/>
              </a:rPr>
              <a:t>Cuidado con los objetos pesados colocados en la parte superior</a:t>
            </a:r>
          </a:p>
          <a:p>
            <a:pPr algn="l" rtl="0">
              <a:lnSpc>
                <a:spcPct val="80000"/>
              </a:lnSpc>
            </a:pPr>
            <a:endParaRPr lang="es" altLang="fr-FR" dirty="0">
              <a:cs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s" b="0" i="0" u="none" baseline="0">
                <a:cs typeface="Arial" charset="0"/>
              </a:rPr>
              <a:t>Cortarse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s" b="0" i="0" u="none" baseline="0">
                <a:cs typeface="Arial" charset="0"/>
              </a:rPr>
              <a:t>Utilicen tijeras en vez de un cúter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s" b="0" i="0" u="none" baseline="0">
                <a:cs typeface="Arial" charset="0"/>
              </a:rPr>
              <a:t>Utilicen un cúter de seguridad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es" b="0" i="0" u="none" baseline="0">
                <a:cs typeface="Arial" charset="0"/>
              </a:rPr>
              <a:t>Lleven guantes</a:t>
            </a:r>
          </a:p>
          <a:p>
            <a:pPr lvl="1" algn="l" rtl="0" eaLnBrk="1" hangingPunct="1">
              <a:lnSpc>
                <a:spcPct val="80000"/>
              </a:lnSpc>
            </a:pPr>
            <a:endParaRPr lang="es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es" b="0" i="0" u="none" baseline="0">
                <a:cs typeface="Arial" charset="0"/>
              </a:rPr>
              <a:t>Tómense tiempo para leer el modo de empleo de los equipamientos</a:t>
            </a:r>
          </a:p>
        </p:txBody>
      </p:sp>
      <p:pic>
        <p:nvPicPr>
          <p:cNvPr id="19460" name="Picture 4" descr="CSAF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952500"/>
            <a:ext cx="1828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SAFE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030288"/>
            <a:ext cx="1460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16" descr="imagesCALMN7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80695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er 19"/>
          <p:cNvGrpSpPr>
            <a:grpSpLocks/>
          </p:cNvGrpSpPr>
          <p:nvPr/>
        </p:nvGrpSpPr>
        <p:grpSpPr bwMode="auto">
          <a:xfrm>
            <a:off x="7477125" y="3590925"/>
            <a:ext cx="1219200" cy="1216025"/>
            <a:chOff x="5796136" y="3429000"/>
            <a:chExt cx="1383678" cy="1377582"/>
          </a:xfrm>
        </p:grpSpPr>
        <p:pic>
          <p:nvPicPr>
            <p:cNvPr id="19465" name="Image 18" descr="Image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429000"/>
              <a:ext cx="1383678" cy="1377582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6" name="Image 17" descr="erase-512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665" y="3578187"/>
              <a:ext cx="1137093" cy="1137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>
                <a:ea typeface="Helvetica" charset="0"/>
                <a:cs typeface="Helvetica" charset="0"/>
              </a:rPr>
              <a:t>Kit de integración H3SE - Módulo TCNT 1.1 - Accidentes en la oficina – V2</a:t>
            </a:r>
            <a:endParaRPr lang="es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 13" descr="temps de condu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10774" r="12428" b="15800"/>
          <a:stretch>
            <a:fillRect/>
          </a:stretch>
        </p:blipFill>
        <p:spPr bwMode="auto">
          <a:xfrm>
            <a:off x="6005513" y="4149725"/>
            <a:ext cx="10953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Image 8" descr="se garer en marche arriè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Circulación – Desplazamiento en vehículo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96975"/>
            <a:ext cx="8218488" cy="4968875"/>
          </a:xfrm>
        </p:spPr>
        <p:txBody>
          <a:bodyPr/>
          <a:lstStyle/>
          <a:p>
            <a:pPr algn="l" rtl="0" eaLnBrk="1" hangingPunct="1">
              <a:lnSpc>
                <a:spcPct val="70000"/>
              </a:lnSpc>
            </a:pPr>
            <a:r>
              <a:rPr lang="es" sz="1900" b="0" i="0" u="none" baseline="0" dirty="0">
                <a:cs typeface="Arial" charset="0"/>
              </a:rPr>
              <a:t>Respeten las limitaciones de velocidad, </a:t>
            </a:r>
            <a:r>
              <a:rPr lang="es" sz="1900" dirty="0">
                <a:cs typeface="Arial" charset="0"/>
              </a:rPr>
              <a:t/>
            </a:r>
            <a:br>
              <a:rPr lang="es" sz="1900" dirty="0">
                <a:cs typeface="Arial" charset="0"/>
              </a:rPr>
            </a:br>
            <a:r>
              <a:rPr lang="es" sz="1900" b="0" i="0" u="none" baseline="0" dirty="0">
                <a:cs typeface="Arial" charset="0"/>
              </a:rPr>
              <a:t>adapten su velocidad a las condiciones de la circulación</a:t>
            </a:r>
          </a:p>
          <a:p>
            <a:pPr lvl="1" algn="l" rtl="0" eaLnBrk="1" hangingPunct="1">
              <a:lnSpc>
                <a:spcPct val="60000"/>
              </a:lnSpc>
            </a:pPr>
            <a:endParaRPr lang="es" altLang="fr-FR" sz="1700" dirty="0"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es" sz="1900" b="0" i="0" u="none" baseline="0" dirty="0">
                <a:cs typeface="Arial" charset="0"/>
              </a:rPr>
              <a:t>Aparquen marcha atrás</a:t>
            </a:r>
          </a:p>
          <a:p>
            <a:pPr lvl="1" algn="l" rtl="0">
              <a:lnSpc>
                <a:spcPct val="70000"/>
              </a:lnSpc>
            </a:pPr>
            <a:r>
              <a:rPr lang="es" sz="1700" b="0" i="0" u="none" baseline="0" dirty="0">
                <a:cs typeface="Arial" charset="0"/>
              </a:rPr>
              <a:t>Para poder salir con total seguridad</a:t>
            </a:r>
            <a:r>
              <a:rPr lang="es" sz="1700" dirty="0">
                <a:cs typeface="Arial" charset="0"/>
              </a:rPr>
              <a:t/>
            </a:r>
            <a:br>
              <a:rPr lang="es" sz="1700" dirty="0">
                <a:cs typeface="Arial" charset="0"/>
              </a:rPr>
            </a:br>
            <a:r>
              <a:rPr lang="es" sz="1700" b="0" i="0" u="none" baseline="0" dirty="0">
                <a:cs typeface="Arial" charset="0"/>
              </a:rPr>
              <a:t>(¡y no para salir más rápidamente!)</a:t>
            </a:r>
          </a:p>
          <a:p>
            <a:pPr lvl="1" algn="l" rtl="0" eaLnBrk="1" hangingPunct="1">
              <a:lnSpc>
                <a:spcPct val="60000"/>
              </a:lnSpc>
            </a:pPr>
            <a:endParaRPr lang="es" altLang="fr-FR" sz="1700" dirty="0"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es" sz="1900" b="0" i="0" u="none" baseline="0" dirty="0">
                <a:cs typeface="Arial" charset="0"/>
              </a:rPr>
              <a:t>Pónganse el cinturón</a:t>
            </a:r>
          </a:p>
          <a:p>
            <a:pPr lvl="1" algn="l" rtl="0" eaLnBrk="1" hangingPunct="1">
              <a:lnSpc>
                <a:spcPct val="60000"/>
              </a:lnSpc>
            </a:pPr>
            <a:r>
              <a:rPr lang="es" sz="1700" b="0" i="0" u="none" baseline="0" dirty="0">
                <a:cs typeface="Arial" charset="0"/>
              </a:rPr>
              <a:t>Cinturón en la parte delantera y trasera</a:t>
            </a:r>
            <a:endParaRPr lang="es" altLang="fr-FR" sz="1700" dirty="0">
              <a:solidFill>
                <a:srgbClr val="FF0000"/>
              </a:solidFill>
              <a:cs typeface="Arial" charset="0"/>
            </a:endParaRPr>
          </a:p>
          <a:p>
            <a:pPr lvl="1" algn="l" rtl="0" eaLnBrk="1" hangingPunct="1">
              <a:lnSpc>
                <a:spcPct val="60000"/>
              </a:lnSpc>
            </a:pPr>
            <a:endParaRPr lang="es" altLang="fr-FR" sz="1700" dirty="0">
              <a:solidFill>
                <a:srgbClr val="FF0000"/>
              </a:solidFill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es" sz="1900" b="0" i="0" u="none" baseline="0" dirty="0">
                <a:cs typeface="Arial" charset="0"/>
              </a:rPr>
              <a:t>No llamen por teléfono mientras conducen</a:t>
            </a:r>
          </a:p>
          <a:p>
            <a:pPr lvl="1" algn="l" rtl="0" eaLnBrk="1" hangingPunct="1"/>
            <a:r>
              <a:rPr lang="es" sz="1700" b="0" i="0" u="none" baseline="0" dirty="0">
                <a:cs typeface="Arial" charset="0"/>
              </a:rPr>
              <a:t>Ni siquiera con equipo manos libres ni auricular</a:t>
            </a:r>
            <a:r>
              <a:rPr lang="es" sz="1700" dirty="0">
                <a:cs typeface="Arial" charset="0"/>
              </a:rPr>
              <a:t/>
            </a:r>
            <a:br>
              <a:rPr lang="es" sz="1700" dirty="0">
                <a:cs typeface="Arial" charset="0"/>
              </a:rPr>
            </a:br>
            <a:r>
              <a:rPr lang="es" sz="1700" b="0" i="0" u="none" baseline="0" dirty="0">
                <a:cs typeface="Arial" charset="0"/>
              </a:rPr>
              <a:t> (norma del Grupo)</a:t>
            </a:r>
          </a:p>
          <a:p>
            <a:pPr algn="l" rtl="0">
              <a:lnSpc>
                <a:spcPct val="60000"/>
              </a:lnSpc>
            </a:pPr>
            <a:endParaRPr lang="es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lang="es" sz="1900" b="0" i="0" u="none" baseline="0" dirty="0">
                <a:cs typeface="Arial" charset="0"/>
              </a:rPr>
              <a:t>Respeten el tiempo de conducción</a:t>
            </a:r>
          </a:p>
          <a:p>
            <a:pPr algn="l" rtl="0">
              <a:lnSpc>
                <a:spcPct val="60000"/>
              </a:lnSpc>
            </a:pPr>
            <a:endParaRPr lang="es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lang="es" sz="1900" b="0" i="0" u="none" baseline="0" dirty="0">
                <a:cs typeface="Arial" charset="0"/>
              </a:rPr>
              <a:t>¡No beban antes de conducir!</a:t>
            </a:r>
          </a:p>
          <a:p>
            <a:pPr lvl="1" algn="l" rtl="0">
              <a:lnSpc>
                <a:spcPct val="60000"/>
              </a:lnSpc>
            </a:pPr>
            <a:r>
              <a:rPr lang="es" sz="1700" b="0" i="0" u="none" baseline="0" dirty="0">
                <a:cs typeface="Arial" charset="0"/>
              </a:rPr>
              <a:t>Cuidado con las fiestas de despedida, los seminarios, los cócteles</a:t>
            </a:r>
          </a:p>
          <a:p>
            <a:pPr lvl="2" algn="l" rtl="0">
              <a:lnSpc>
                <a:spcPct val="60000"/>
              </a:lnSpc>
            </a:pPr>
            <a:r>
              <a:rPr lang="es" sz="1500" b="0" i="0" u="none" baseline="0" dirty="0">
                <a:cs typeface="Arial" charset="0"/>
              </a:rPr>
              <a:t>Prever eventualmente transportes colectivos</a:t>
            </a:r>
          </a:p>
        </p:txBody>
      </p:sp>
      <p:pic>
        <p:nvPicPr>
          <p:cNvPr id="24581" name="Picture 4" descr="ceinture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83" y="2916238"/>
            <a:ext cx="8858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téléphone por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03" y="3357563"/>
            <a:ext cx="873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11" descr="interdiction alco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07" y="5218113"/>
            <a:ext cx="9366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 12" descr="limitations vitess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/>
          <a:stretch>
            <a:fillRect/>
          </a:stretch>
        </p:blipFill>
        <p:spPr bwMode="auto">
          <a:xfrm>
            <a:off x="7092280" y="972071"/>
            <a:ext cx="12303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9B81C33-A518-5545-91D9-A5970EF56BC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>
                <a:ea typeface="Helvetica" charset="0"/>
                <a:cs typeface="Helvetica" charset="0"/>
              </a:rPr>
              <a:t>Kit de integración H3SE - Módulo TCNT 1.1 - Accidentes en la oficina – V2</a:t>
            </a:r>
            <a:endParaRPr lang="es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EE1F5D4-0585-D941-9686-6E9CCB00AAC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s" b="1" i="0" u="none" baseline="0"/>
              <a:t>Imprudencias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81075"/>
            <a:ext cx="8218488" cy="5184775"/>
          </a:xfrm>
        </p:spPr>
        <p:txBody>
          <a:bodyPr/>
          <a:lstStyle/>
          <a:p>
            <a:pPr algn="l" rtl="0" eaLnBrk="1" hangingPunct="1"/>
            <a:r>
              <a:rPr lang="es" b="0" i="0" u="none" baseline="0" dirty="0">
                <a:cs typeface="Arial" charset="0"/>
              </a:rPr>
              <a:t>Riesgo de caída</a:t>
            </a:r>
          </a:p>
          <a:p>
            <a:pPr lvl="1" algn="l" rtl="0" eaLnBrk="1" hangingPunct="1"/>
            <a:r>
              <a:rPr lang="es" b="0" i="0" u="none" baseline="0" dirty="0">
                <a:cs typeface="Arial" charset="0"/>
              </a:rPr>
              <a:t>No se suban a una silla con ruedas</a:t>
            </a:r>
          </a:p>
          <a:p>
            <a:pPr lvl="1" algn="l" rtl="0" eaLnBrk="1" hangingPunct="1"/>
            <a:r>
              <a:rPr lang="es" b="0" i="0" u="none" baseline="0" dirty="0">
                <a:cs typeface="Arial" charset="0"/>
              </a:rPr>
              <a:t>No se balanceen en </a:t>
            </a:r>
            <a:r>
              <a:rPr lang="es" b="0" i="0" u="none" baseline="0" dirty="0" smtClean="0">
                <a:cs typeface="Arial" charset="0"/>
              </a:rPr>
              <a:t>la silla</a:t>
            </a:r>
            <a:endParaRPr lang="es" b="0" i="0" u="none" baseline="0" dirty="0">
              <a:cs typeface="Arial" charset="0"/>
            </a:endParaRPr>
          </a:p>
          <a:p>
            <a:pPr lvl="1" algn="l" rtl="0" eaLnBrk="1" hangingPunct="1"/>
            <a:r>
              <a:rPr lang="es" b="0" i="0" u="none" baseline="0" dirty="0">
                <a:cs typeface="Arial" charset="0"/>
              </a:rPr>
              <a:t>No se suban a los muebles</a:t>
            </a:r>
          </a:p>
          <a:p>
            <a:pPr lvl="1" algn="l" rtl="0" eaLnBrk="1" hangingPunct="1"/>
            <a:endParaRPr lang="es" altLang="fr-FR" dirty="0">
              <a:cs typeface="Arial" charset="0"/>
            </a:endParaRPr>
          </a:p>
          <a:p>
            <a:pPr lvl="1" algn="l" rtl="0" eaLnBrk="1" hangingPunct="1"/>
            <a:endParaRPr lang="es" altLang="fr-FR" dirty="0">
              <a:cs typeface="Arial" charset="0"/>
            </a:endParaRPr>
          </a:p>
          <a:p>
            <a:pPr lvl="1" algn="l" rtl="0" eaLnBrk="1" hangingPunct="1"/>
            <a:endParaRPr lang="es" altLang="fr-FR" dirty="0">
              <a:cs typeface="Arial" charset="0"/>
            </a:endParaRPr>
          </a:p>
          <a:p>
            <a:pPr lvl="1" algn="l" rtl="0" eaLnBrk="1" hangingPunct="1"/>
            <a:endParaRPr lang="es" altLang="fr-FR" dirty="0">
              <a:cs typeface="Arial" charset="0"/>
            </a:endParaRPr>
          </a:p>
          <a:p>
            <a:pPr algn="l" rtl="0" eaLnBrk="1" hangingPunct="1"/>
            <a:endParaRPr lang="es" altLang="fr-FR" dirty="0">
              <a:cs typeface="Arial" charset="0"/>
            </a:endParaRPr>
          </a:p>
          <a:p>
            <a:pPr algn="l" rtl="0" eaLnBrk="1" hangingPunct="1"/>
            <a:r>
              <a:rPr lang="es" b="0" i="0" u="none" baseline="0" dirty="0">
                <a:cs typeface="Arial" charset="0"/>
              </a:rPr>
              <a:t>Riesgo de electrocución</a:t>
            </a:r>
          </a:p>
          <a:p>
            <a:pPr lvl="1" algn="l" rtl="0" eaLnBrk="1" hangingPunct="1"/>
            <a:r>
              <a:rPr lang="es" b="0" i="0" u="none" baseline="0" dirty="0">
                <a:cs typeface="Arial" charset="0"/>
              </a:rPr>
              <a:t>No arreglar de manera improvisada la electricidad</a:t>
            </a:r>
          </a:p>
          <a:p>
            <a:pPr lvl="1" algn="l" rtl="0" eaLnBrk="1" hangingPunct="1"/>
            <a:r>
              <a:rPr lang="es" b="0" i="0" u="none" baseline="0" dirty="0">
                <a:cs typeface="Arial" charset="0"/>
              </a:rPr>
              <a:t>Desconecten antes de cualquier intervención</a:t>
            </a:r>
          </a:p>
          <a:p>
            <a:pPr lvl="1" algn="l" rtl="0" eaLnBrk="1" hangingPunct="1"/>
            <a:r>
              <a:rPr lang="es" b="0" i="0" u="none" baseline="0" dirty="0">
                <a:cs typeface="Arial" charset="0"/>
              </a:rPr>
              <a:t>Indiquen cualquier problema</a:t>
            </a:r>
          </a:p>
          <a:p>
            <a:pPr lvl="1" algn="l" rtl="0" eaLnBrk="1" hangingPunct="1"/>
            <a:endParaRPr lang="es" altLang="fr-FR" dirty="0">
              <a:cs typeface="Arial" charset="0"/>
            </a:endParaRPr>
          </a:p>
        </p:txBody>
      </p:sp>
      <p:pic>
        <p:nvPicPr>
          <p:cNvPr id="20484" name="Picture 5" descr="CSAF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035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016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1052513"/>
            <a:ext cx="1460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2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052513"/>
            <a:ext cx="1382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10" descr="débrancher pri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38" y="4508500"/>
            <a:ext cx="11620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>
                <a:ea typeface="Helvetica" charset="0"/>
                <a:cs typeface="Helvetica" charset="0"/>
              </a:rPr>
              <a:t>Kit de integración H3SE - Módulo TCNT 1.1 - Accidentes en la oficina – V2</a:t>
            </a:r>
            <a:endParaRPr lang="es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Los comportamientos buenos</a:t>
            </a:r>
            <a:endParaRPr lang="es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/>
            <a:r>
              <a:rPr lang="es" b="0" i="0" u="none" baseline="0" dirty="0">
                <a:cs typeface="Arial" charset="0"/>
              </a:rPr>
              <a:t>No correr</a:t>
            </a:r>
          </a:p>
          <a:p>
            <a:pPr algn="l" rtl="0"/>
            <a:r>
              <a:rPr lang="es" b="0" i="0" u="none" baseline="0" dirty="0">
                <a:cs typeface="Arial" charset="0"/>
              </a:rPr>
              <a:t>No balancearse en la silla</a:t>
            </a:r>
          </a:p>
          <a:p>
            <a:pPr algn="l" rtl="0"/>
            <a:r>
              <a:rPr lang="es" b="0" i="0" u="none" baseline="0" dirty="0">
                <a:cs typeface="Arial" charset="0"/>
              </a:rPr>
              <a:t>Evitar las imprudencias</a:t>
            </a:r>
          </a:p>
          <a:p>
            <a:pPr algn="l" rtl="0"/>
            <a:r>
              <a:rPr lang="es" b="0" i="0" u="none" baseline="0" dirty="0">
                <a:cs typeface="Arial" charset="0"/>
              </a:rPr>
              <a:t>Sujetar la barandilla</a:t>
            </a:r>
          </a:p>
          <a:p>
            <a:pPr algn="l" rtl="0"/>
            <a:r>
              <a:rPr lang="es" b="0" i="0" u="none" baseline="0" dirty="0">
                <a:cs typeface="Arial" charset="0"/>
              </a:rPr>
              <a:t>Evacuar en caso de alarma (seguridad/atentado, herido, fuego)</a:t>
            </a:r>
          </a:p>
          <a:p>
            <a:pPr algn="l" rtl="0"/>
            <a:r>
              <a:rPr lang="es" b="0" i="0" u="none" baseline="0" dirty="0">
                <a:cs typeface="Arial" charset="0"/>
              </a:rPr>
              <a:t>Respetar las prohibiciones principales (no </a:t>
            </a:r>
            <a:r>
              <a:rPr lang="es" b="0" i="0" u="none" baseline="0" dirty="0" smtClean="0">
                <a:cs typeface="Arial" charset="0"/>
              </a:rPr>
              <a:t>fumar, etc.)</a:t>
            </a:r>
            <a:endParaRPr lang="es" b="0" i="0" u="none" baseline="0" dirty="0">
              <a:cs typeface="Arial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961B8D1-CB28-554F-B44A-DC08A7037CE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0" i="0" u="none" baseline="0">
                <a:ea typeface="Helvetica" charset="0"/>
                <a:cs typeface="Helvetica" charset="0"/>
              </a:rPr>
              <a:t>Kit de integración H3SE - Módulo TCNT 1.1 - Accidentes en la oficina – V2</a:t>
            </a:r>
            <a:endParaRPr lang="es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518</TotalTime>
  <Words>638</Words>
  <Application>Microsoft Office PowerPoint</Application>
  <PresentationFormat>Affichage à l'écran (4:3)</PresentationFormat>
  <Paragraphs>132</Paragraphs>
  <Slides>12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Accidentes en la oficina</vt:lpstr>
      <vt:lpstr>Los objetivos del módulo</vt:lpstr>
      <vt:lpstr>Présentation PowerPoint</vt:lpstr>
      <vt:lpstr>LOS RIESGOS EN LA OFICINA</vt:lpstr>
      <vt:lpstr>Accidente de desplazamiento</vt:lpstr>
      <vt:lpstr>Accidentes relacionados con el trabajo de oficina</vt:lpstr>
      <vt:lpstr>Circulación – Desplazamiento en vehículo </vt:lpstr>
      <vt:lpstr>Imprudencias</vt:lpstr>
      <vt:lpstr>Los comportamientos buenos</vt:lpstr>
      <vt:lpstr>Regla de oro n.° 2 - repaso</vt:lpstr>
      <vt:lpstr>Présentation PowerPoint</vt:lpstr>
      <vt:lpstr>Las reglas de oro en la oficina 02 – Circulación – Desplazamiento A PIE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Manuela Uribesolis</cp:lastModifiedBy>
  <cp:revision>44</cp:revision>
  <dcterms:created xsi:type="dcterms:W3CDTF">2015-09-07T13:13:13Z</dcterms:created>
  <dcterms:modified xsi:type="dcterms:W3CDTF">2017-06-15T21:18:37Z</dcterms:modified>
</cp:coreProperties>
</file>