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4692" autoAdjust="0"/>
  </p:normalViewPr>
  <p:slideViewPr>
    <p:cSldViewPr snapToObjects="1">
      <p:cViewPr varScale="1">
        <p:scale>
          <a:sx n="71" d="100"/>
          <a:sy n="71" d="100"/>
        </p:scale>
        <p:origin x="1272" y="6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10/10/2017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10/10/2017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E5EC4-4268-EE4E-B382-78C24A7E7EA4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E5EC4-4268-EE4E-B382-78C24A7E7EA4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1177"/>
            <a:ext cx="608433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</a:rPr>
              <a:t>Accidents de bureau</a:t>
            </a:r>
            <a:endParaRPr lang="fr-F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/>
            <a:r>
              <a:rPr lang="fr-FR" altLang="fr-FR" dirty="0">
                <a:cs typeface="Arial" charset="0"/>
              </a:rPr>
              <a:t>Kit </a:t>
            </a:r>
            <a:r>
              <a:rPr lang="fr-FR" altLang="fr-FR" dirty="0" smtClean="0">
                <a:cs typeface="Arial" charset="0"/>
              </a:rPr>
              <a:t>formation Sécurité pour nouveaux embauchés</a:t>
            </a:r>
            <a:endParaRPr lang="fr-FR" altLang="fr-FR" dirty="0">
              <a:cs typeface="Arial" charset="0"/>
            </a:endParaRPr>
          </a:p>
          <a:p>
            <a:pPr eaLnBrk="1" hangingPunct="1"/>
            <a:r>
              <a:rPr lang="fr-FR" altLang="fr-FR" dirty="0">
                <a:cs typeface="Arial" charset="0"/>
              </a:rPr>
              <a:t>Module TCNT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3294DAD-8D88-ED44-9009-0120C032A5F9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cs typeface="Arial" charset="0"/>
              </a:rPr>
              <a:t>Règle d’or n°2 - rappel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-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075BDE3-5E27-414D-9946-38768303F5DF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-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1900" dirty="0">
                <a:cs typeface="Arial" charset="0"/>
              </a:rPr>
              <a:t>Trébucher ou se cogner....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Ordre et rangement du bureau</a:t>
            </a:r>
          </a:p>
          <a:p>
            <a:pPr lvl="2">
              <a:lnSpc>
                <a:spcPct val="80000"/>
              </a:lnSpc>
            </a:pPr>
            <a:r>
              <a:rPr lang="fr-FR" altLang="fr-FR" sz="1500" dirty="0">
                <a:cs typeface="Arial" charset="0"/>
              </a:rPr>
              <a:t>Pas de câbles électriques dans les passages</a:t>
            </a:r>
          </a:p>
          <a:p>
            <a:pPr lvl="2">
              <a:lnSpc>
                <a:spcPct val="80000"/>
              </a:lnSpc>
            </a:pPr>
            <a:r>
              <a:rPr lang="fr-FR" altLang="fr-FR" sz="1500" dirty="0">
                <a:cs typeface="Arial" charset="0"/>
              </a:rPr>
              <a:t>Ne laissez pas vos tiroirs ouverts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Ne courez pas dans les couloirs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FR" altLang="fr-FR" sz="1900" dirty="0">
                <a:cs typeface="Arial" charset="0"/>
              </a:rPr>
              <a:t>Tomber dans les escaliers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Prenez l'ascenseur autant que possible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Dans les escaliers, tenez la rampe en descendant  et en montant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Ne descendez pas les marches 4 à 4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FR" altLang="fr-FR" sz="1900" dirty="0">
                <a:cs typeface="Arial" charset="0"/>
              </a:rPr>
              <a:t>Glisser 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Attention aux sols mouillés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Attention à la neige et à la glace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fr-FR" altLang="fr-FR" sz="1900" dirty="0">
                <a:cs typeface="Arial" charset="0"/>
              </a:rPr>
              <a:t>Se faire écraser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Attention à la circulation interne (parking)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Utilisez les cheminements </a:t>
            </a:r>
            <a:r>
              <a:rPr lang="fr-FR" altLang="fr-FR" sz="1700" dirty="0" smtClean="0">
                <a:cs typeface="Arial" charset="0"/>
              </a:rPr>
              <a:t>piétons</a:t>
            </a:r>
            <a:endParaRPr lang="fr-FR" altLang="fr-FR" sz="17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En mission sur un site </a:t>
            </a:r>
            <a:r>
              <a:rPr lang="fr-FR" altLang="fr-FR" sz="1700" dirty="0" smtClean="0">
                <a:cs typeface="Arial" charset="0"/>
              </a:rPr>
              <a:t>industriel, </a:t>
            </a:r>
            <a:r>
              <a:rPr lang="fr-FR" altLang="fr-FR" sz="1700" dirty="0">
                <a:cs typeface="Arial" charset="0"/>
              </a:rPr>
              <a:t>attention aux engins et véhicules</a:t>
            </a:r>
          </a:p>
          <a:p>
            <a:pPr lvl="2">
              <a:lnSpc>
                <a:spcPct val="80000"/>
              </a:lnSpc>
            </a:pPr>
            <a:endParaRPr lang="fr-FR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636838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25538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41900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571875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BA65F1E-FEE7-E842-B8C9-D1E82D411F63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Les règles d'or au bureau</a:t>
            </a:r>
            <a:br>
              <a:rPr lang="fr-FR" dirty="0" smtClean="0"/>
            </a:br>
            <a:r>
              <a:rPr lang="fr-FR" dirty="0" smtClean="0"/>
              <a:t>02 – Circulation – Déplacement À PIED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-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objectifs du module</a:t>
            </a:r>
            <a:endParaRPr lang="fr-FR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eaLnBrk="1" hangingPunct="1">
              <a:buFont typeface="Lucida Grande" charset="0"/>
              <a:buNone/>
            </a:pPr>
            <a:r>
              <a:rPr lang="fr-FR" altLang="fr-FR" dirty="0">
                <a:cs typeface="Arial" charset="0"/>
              </a:rPr>
              <a:t>A l’issue de ce </a:t>
            </a:r>
            <a:r>
              <a:rPr lang="fr-FR" altLang="fr-FR" dirty="0" smtClean="0">
                <a:cs typeface="Arial" charset="0"/>
              </a:rPr>
              <a:t>module :</a:t>
            </a:r>
            <a:endParaRPr lang="fr-FR" altLang="fr-FR" dirty="0">
              <a:cs typeface="Arial" charset="0"/>
            </a:endParaRPr>
          </a:p>
          <a:p>
            <a:pPr marL="0" indent="0" algn="just" eaLnBrk="1" hangingPunct="1">
              <a:buFont typeface="Lucida Grande" charset="0"/>
              <a:buNone/>
            </a:pPr>
            <a:endParaRPr lang="fr-FR" altLang="fr-FR" dirty="0">
              <a:cs typeface="Arial" charset="0"/>
            </a:endParaRPr>
          </a:p>
          <a:p>
            <a:pPr marL="276225" indent="-265113" algn="just"/>
            <a:r>
              <a:rPr lang="fr-FR" altLang="fr-FR" dirty="0">
                <a:cs typeface="Arial" charset="0"/>
              </a:rPr>
              <a:t>Vous </a:t>
            </a:r>
            <a:r>
              <a:rPr lang="fr-FR" altLang="fr-FR" dirty="0" smtClean="0">
                <a:cs typeface="Arial" charset="0"/>
              </a:rPr>
              <a:t>connaîtrez </a:t>
            </a:r>
            <a:r>
              <a:rPr lang="fr-FR" altLang="fr-FR" dirty="0">
                <a:cs typeface="Arial" charset="0"/>
              </a:rPr>
              <a:t>les principaux risques liés à </a:t>
            </a:r>
            <a:r>
              <a:rPr lang="fr-FR" altLang="fr-FR" dirty="0" smtClean="0">
                <a:cs typeface="Arial" charset="0"/>
              </a:rPr>
              <a:t>vos </a:t>
            </a:r>
            <a:r>
              <a:rPr lang="fr-FR" altLang="fr-FR" dirty="0">
                <a:cs typeface="Arial" charset="0"/>
              </a:rPr>
              <a:t>activités quotidiennes dans les bureaux et lors des trajets.</a:t>
            </a:r>
          </a:p>
          <a:p>
            <a:pPr marL="276225" indent="-265113" algn="just"/>
            <a:r>
              <a:rPr lang="fr-FR" altLang="fr-FR" dirty="0">
                <a:cs typeface="Arial" charset="0"/>
              </a:rPr>
              <a:t>Vous serez capables de faire la différence entre les bons et mauvais comportements dans les </a:t>
            </a:r>
            <a:r>
              <a:rPr lang="fr-FR" altLang="fr-FR" dirty="0" smtClean="0">
                <a:cs typeface="Arial" charset="0"/>
              </a:rPr>
              <a:t>bureaux </a:t>
            </a:r>
            <a:r>
              <a:rPr lang="fr-FR" altLang="fr-FR" dirty="0">
                <a:cs typeface="Arial" charset="0"/>
              </a:rPr>
              <a:t>et lors des trajets.</a:t>
            </a:r>
          </a:p>
          <a:p>
            <a:pPr marL="276225" indent="-265113" algn="just"/>
            <a:r>
              <a:rPr lang="fr-FR" altLang="fr-FR" dirty="0">
                <a:cs typeface="Arial" charset="0"/>
              </a:rPr>
              <a:t>Vous </a:t>
            </a:r>
            <a:r>
              <a:rPr lang="fr-FR" altLang="fr-FR" dirty="0" smtClean="0">
                <a:cs typeface="Arial" charset="0"/>
              </a:rPr>
              <a:t>connaîtrez </a:t>
            </a:r>
            <a:r>
              <a:rPr lang="fr-FR" altLang="fr-FR" dirty="0">
                <a:cs typeface="Arial" charset="0"/>
              </a:rPr>
              <a:t>les règles de conduite </a:t>
            </a:r>
            <a:r>
              <a:rPr lang="fr-FR" altLang="fr-FR" dirty="0" smtClean="0">
                <a:cs typeface="Arial" charset="0"/>
              </a:rPr>
              <a:t>si vous conduisez </a:t>
            </a:r>
            <a:r>
              <a:rPr lang="fr-FR" altLang="fr-FR" dirty="0">
                <a:cs typeface="Arial" charset="0"/>
              </a:rPr>
              <a:t>un véhicule pour Total.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-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D68A201-6638-5E43-83C0-B288EDCEE7F5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660096-0193-234C-AC56-11CBD8A18E2F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cap="none">
                <a:cs typeface="Arial" charset="0"/>
              </a:rPr>
              <a:t>LES RISQUES AU BUREAU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F8A99A7-AFAE-F043-95BE-404EA95A8E91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fr-FR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>
              <a:buClr>
                <a:srgbClr val="C00000"/>
              </a:buClr>
              <a:buFont typeface="Arial" charset="0"/>
              <a:buChar char="•"/>
            </a:pPr>
            <a:r>
              <a:rPr lang="fr-FR" altLang="fr-FR" dirty="0"/>
              <a:t>TOP 5 des accidents 2015 (M&amp;S)</a:t>
            </a:r>
          </a:p>
          <a:p>
            <a:pPr marL="742950" lvl="1" indent="-285750">
              <a:buClr>
                <a:srgbClr val="C00000"/>
              </a:buClr>
              <a:buFont typeface="AppleSymbols" charset="0"/>
              <a:buChar char="⎼"/>
            </a:pPr>
            <a:r>
              <a:rPr lang="fr-FR" altLang="fr-FR" dirty="0"/>
              <a:t>Chute dans escaliers ou montée descente de véhicule</a:t>
            </a:r>
          </a:p>
          <a:p>
            <a:pPr marL="742950" lvl="1" indent="-285750">
              <a:buClr>
                <a:srgbClr val="C00000"/>
              </a:buClr>
              <a:buFont typeface="AppleSymbols" charset="0"/>
              <a:buChar char="⎼"/>
            </a:pPr>
            <a:r>
              <a:rPr lang="fr-FR" altLang="fr-FR" dirty="0"/>
              <a:t>Trébucher en marchant</a:t>
            </a:r>
          </a:p>
          <a:p>
            <a:pPr marL="742950" lvl="1" indent="-285750">
              <a:buClr>
                <a:srgbClr val="C00000"/>
              </a:buClr>
              <a:buFont typeface="AppleSymbols" charset="0"/>
              <a:buChar char="⎼"/>
            </a:pPr>
            <a:r>
              <a:rPr lang="fr-FR" altLang="fr-FR" dirty="0"/>
              <a:t>Glisser en marchant</a:t>
            </a:r>
          </a:p>
          <a:p>
            <a:pPr marL="742950" lvl="1" indent="-285750">
              <a:buClr>
                <a:srgbClr val="C00000"/>
              </a:buClr>
              <a:buFont typeface="AppleSymbols" charset="0"/>
              <a:buChar char="⎼"/>
            </a:pPr>
            <a:r>
              <a:rPr lang="fr-FR" altLang="fr-FR" dirty="0"/>
              <a:t>Chute / basculement d'objet</a:t>
            </a:r>
          </a:p>
          <a:p>
            <a:pPr marL="742950" lvl="1" indent="-285750">
              <a:buClr>
                <a:srgbClr val="C00000"/>
              </a:buClr>
              <a:buFont typeface="AppleSymbols" charset="0"/>
              <a:buChar char="⎼"/>
            </a:pPr>
            <a:r>
              <a:rPr lang="fr-FR" altLang="fr-FR" dirty="0"/>
              <a:t>Accident de camion</a:t>
            </a:r>
          </a:p>
          <a:p>
            <a:pPr lvl="1">
              <a:buFont typeface="Arial" charset="0"/>
              <a:buChar char="•"/>
            </a:pPr>
            <a:endParaRPr lang="fr-FR" altLang="fr-FR" dirty="0"/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</a:pPr>
            <a:r>
              <a:rPr lang="fr-FR" altLang="fr-FR" dirty="0"/>
              <a:t>Ce TOP 5 totalise 50 % des TRIR</a:t>
            </a:r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</a:pPr>
            <a:endParaRPr lang="fr-FR" altLang="fr-FR" dirty="0"/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</a:pPr>
            <a:r>
              <a:rPr lang="fr-FR" altLang="fr-FR" dirty="0"/>
              <a:t>10 % des accidents arrivent à du personnel du bureau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-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B70A2E3-94CA-3343-83F5-744DC5F08277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Accident de déplacement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1900" dirty="0">
                <a:cs typeface="Arial" charset="0"/>
              </a:rPr>
              <a:t>Tomber dans les escaliers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Tenez la rampe</a:t>
            </a:r>
          </a:p>
          <a:p>
            <a:pPr lvl="2">
              <a:lnSpc>
                <a:spcPct val="80000"/>
              </a:lnSpc>
            </a:pPr>
            <a:r>
              <a:rPr lang="fr-FR" altLang="fr-FR" sz="1500" dirty="0">
                <a:cs typeface="Arial" charset="0"/>
              </a:rPr>
              <a:t>En descendant et en montant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Ne descendez pas les marches 4 à 4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Prenez l'ascenseur</a:t>
            </a:r>
          </a:p>
          <a:p>
            <a:pPr lvl="1">
              <a:lnSpc>
                <a:spcPct val="80000"/>
              </a:lnSpc>
            </a:pPr>
            <a:endParaRPr lang="fr-FR" altLang="fr-FR" sz="17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sz="1900" dirty="0">
                <a:cs typeface="Arial" charset="0"/>
              </a:rPr>
              <a:t>Trébucher ou se cogner....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Pas de câbles électriques dans les passages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Ne laissez pas vos tiroirs ouverts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Ne courez pas dans les couloirs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Ordre et rangement du bureau</a:t>
            </a:r>
          </a:p>
          <a:p>
            <a:pPr lvl="1">
              <a:lnSpc>
                <a:spcPct val="80000"/>
              </a:lnSpc>
            </a:pPr>
            <a:endParaRPr lang="fr-FR" altLang="fr-FR" sz="17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sz="1900" dirty="0">
                <a:cs typeface="Arial" charset="0"/>
              </a:rPr>
              <a:t>Glisser 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Attention aux sols mouillé </a:t>
            </a:r>
            <a:r>
              <a:rPr lang="fr-FR" altLang="fr-FR" sz="1700" dirty="0" smtClean="0">
                <a:cs typeface="Arial" charset="0"/>
              </a:rPr>
              <a:t>(opérations </a:t>
            </a:r>
            <a:r>
              <a:rPr lang="fr-FR" altLang="fr-FR" sz="1700" dirty="0">
                <a:cs typeface="Arial" charset="0"/>
              </a:rPr>
              <a:t>de nettoyage)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Signalez les fuites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>
                <a:cs typeface="Arial" charset="0"/>
              </a:rPr>
              <a:t>Attention à la neige et à la glace : parkings</a:t>
            </a:r>
          </a:p>
          <a:p>
            <a:pPr lvl="1">
              <a:lnSpc>
                <a:spcPct val="80000"/>
              </a:lnSpc>
            </a:pPr>
            <a:endParaRPr lang="fr-FR" altLang="fr-FR" sz="17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sz="1900" dirty="0">
                <a:cs typeface="Arial" charset="0"/>
              </a:rPr>
              <a:t>Attention à la circulation interne dans les parkings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-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E19BE43-2BD7-5044-8FA5-2190DB345731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 smtClean="0"/>
              <a:t>Accidents liés au travail de bureau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dirty="0">
                <a:cs typeface="Arial" charset="0"/>
              </a:rPr>
              <a:t>Porter des charges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Utilisez les muscles des jambes pour lever une charge, jamais le dos ou les </a:t>
            </a:r>
            <a:r>
              <a:rPr lang="fr-FR" altLang="fr-FR" dirty="0" smtClean="0">
                <a:cs typeface="Arial" charset="0"/>
              </a:rPr>
              <a:t>bras, </a:t>
            </a:r>
            <a:r>
              <a:rPr lang="fr-FR" altLang="fr-FR" dirty="0">
                <a:cs typeface="Arial" charset="0"/>
              </a:rPr>
              <a:t>qui doivent rester droits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Formation </a:t>
            </a:r>
            <a:r>
              <a:rPr lang="fr-FR" altLang="fr-FR" dirty="0" smtClean="0">
                <a:cs typeface="Arial" charset="0"/>
              </a:rPr>
              <a:t>!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Attention aux objets lourds placés en hauteur</a:t>
            </a:r>
          </a:p>
          <a:p>
            <a:pPr>
              <a:lnSpc>
                <a:spcPct val="80000"/>
              </a:lnSpc>
            </a:pPr>
            <a:endParaRPr lang="fr-FR" altLang="fr-FR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dirty="0">
                <a:cs typeface="Arial" charset="0"/>
              </a:rPr>
              <a:t>Se couper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Utilisez des ciseaux plutôt qu'un cutter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Utilisez un cutter de sécurité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Portez des gants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Prenez le temps de lire le mode d'emploi des équipements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-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6005513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Circulation – Déplacement en véhicule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96975"/>
            <a:ext cx="8218488" cy="49688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fr-FR" altLang="fr-FR" sz="1900" dirty="0">
                <a:cs typeface="Arial" charset="0"/>
              </a:rPr>
              <a:t>Respectez les limitations de vitesse, </a:t>
            </a:r>
            <a:br>
              <a:rPr lang="fr-FR" altLang="fr-FR" sz="1900" dirty="0">
                <a:cs typeface="Arial" charset="0"/>
              </a:rPr>
            </a:br>
            <a:r>
              <a:rPr lang="fr-FR" altLang="fr-FR" sz="1900" dirty="0">
                <a:cs typeface="Arial" charset="0"/>
              </a:rPr>
              <a:t>adaptez votre vitesse aux condition de circulation</a:t>
            </a:r>
          </a:p>
          <a:p>
            <a:pPr lvl="1" eaLnBrk="1" hangingPunct="1">
              <a:lnSpc>
                <a:spcPct val="60000"/>
              </a:lnSpc>
            </a:pPr>
            <a:endParaRPr lang="fr-FR" altLang="fr-FR" sz="1700" dirty="0"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fr-FR" altLang="fr-FR" sz="1900" dirty="0">
                <a:cs typeface="Arial" charset="0"/>
              </a:rPr>
              <a:t>Garez vous en marche arrière</a:t>
            </a:r>
          </a:p>
          <a:p>
            <a:pPr lvl="1">
              <a:lnSpc>
                <a:spcPct val="70000"/>
              </a:lnSpc>
            </a:pPr>
            <a:r>
              <a:rPr lang="fr-FR" altLang="fr-FR" sz="1700" dirty="0">
                <a:cs typeface="Arial" charset="0"/>
              </a:rPr>
              <a:t>Pour repartir en toute sécurité</a:t>
            </a:r>
            <a:br>
              <a:rPr lang="fr-FR" altLang="fr-FR" sz="1700" dirty="0">
                <a:cs typeface="Arial" charset="0"/>
              </a:rPr>
            </a:br>
            <a:r>
              <a:rPr lang="fr-FR" altLang="fr-FR" sz="1700" dirty="0">
                <a:cs typeface="Arial" charset="0"/>
              </a:rPr>
              <a:t>(et non pas pour évacuer plus vite !)</a:t>
            </a:r>
          </a:p>
          <a:p>
            <a:pPr lvl="1" eaLnBrk="1" hangingPunct="1">
              <a:lnSpc>
                <a:spcPct val="60000"/>
              </a:lnSpc>
            </a:pPr>
            <a:endParaRPr lang="fr-FR" altLang="fr-FR" sz="1700" dirty="0"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fr-FR" altLang="fr-FR" sz="1900" dirty="0">
                <a:cs typeface="Arial" charset="0"/>
              </a:rPr>
              <a:t>Mettez la ceinture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1700" dirty="0">
                <a:cs typeface="Arial" charset="0"/>
              </a:rPr>
              <a:t>Ceinture à l'avant et à l'arrière</a:t>
            </a:r>
            <a:endParaRPr lang="fr-FR" altLang="fr-FR" sz="1700" dirty="0">
              <a:solidFill>
                <a:srgbClr val="FF0000"/>
              </a:solidFill>
              <a:cs typeface="Arial" charset="0"/>
            </a:endParaRPr>
          </a:p>
          <a:p>
            <a:pPr lvl="1" eaLnBrk="1" hangingPunct="1">
              <a:lnSpc>
                <a:spcPct val="60000"/>
              </a:lnSpc>
            </a:pPr>
            <a:endParaRPr lang="fr-FR" altLang="fr-FR" sz="1700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fr-FR" altLang="fr-FR" sz="1900" dirty="0">
                <a:cs typeface="Arial" charset="0"/>
              </a:rPr>
              <a:t>Ne téléphonez pas en roulant</a:t>
            </a:r>
          </a:p>
          <a:p>
            <a:pPr lvl="1" eaLnBrk="1" hangingPunct="1"/>
            <a:r>
              <a:rPr lang="fr-FR" altLang="fr-FR" sz="1700" dirty="0">
                <a:cs typeface="Arial" charset="0"/>
              </a:rPr>
              <a:t>Même avec un kit mains libres ou une oreillette</a:t>
            </a:r>
            <a:br>
              <a:rPr lang="fr-FR" altLang="fr-FR" sz="1700" dirty="0">
                <a:cs typeface="Arial" charset="0"/>
              </a:rPr>
            </a:br>
            <a:r>
              <a:rPr lang="fr-FR" altLang="fr-FR" sz="1700" dirty="0">
                <a:cs typeface="Arial" charset="0"/>
              </a:rPr>
              <a:t> (règle du Groupe)</a:t>
            </a:r>
          </a:p>
          <a:p>
            <a:pPr>
              <a:lnSpc>
                <a:spcPct val="60000"/>
              </a:lnSpc>
            </a:pPr>
            <a:endParaRPr lang="fr-FR" altLang="fr-FR" sz="1900" dirty="0">
              <a:cs typeface="Arial" charset="0"/>
            </a:endParaRPr>
          </a:p>
          <a:p>
            <a:pPr>
              <a:lnSpc>
                <a:spcPct val="60000"/>
              </a:lnSpc>
            </a:pPr>
            <a:r>
              <a:rPr lang="fr-FR" altLang="fr-FR" sz="1900" dirty="0">
                <a:cs typeface="Arial" charset="0"/>
              </a:rPr>
              <a:t>Respectez les temps de conduite</a:t>
            </a:r>
          </a:p>
          <a:p>
            <a:pPr>
              <a:lnSpc>
                <a:spcPct val="60000"/>
              </a:lnSpc>
            </a:pPr>
            <a:endParaRPr lang="fr-FR" altLang="fr-FR" sz="1900" dirty="0">
              <a:cs typeface="Arial" charset="0"/>
            </a:endParaRPr>
          </a:p>
          <a:p>
            <a:pPr>
              <a:lnSpc>
                <a:spcPct val="60000"/>
              </a:lnSpc>
            </a:pPr>
            <a:r>
              <a:rPr lang="fr-FR" altLang="fr-FR" sz="1900" dirty="0">
                <a:cs typeface="Arial" charset="0"/>
              </a:rPr>
              <a:t>Ne buvez pas avant de conduire !</a:t>
            </a:r>
          </a:p>
          <a:p>
            <a:pPr lvl="1">
              <a:lnSpc>
                <a:spcPct val="60000"/>
              </a:lnSpc>
            </a:pPr>
            <a:r>
              <a:rPr lang="fr-FR" altLang="fr-FR" sz="1700" dirty="0">
                <a:cs typeface="Arial" charset="0"/>
              </a:rPr>
              <a:t>Attention aux pots de départ, séminaires, cocktails</a:t>
            </a:r>
          </a:p>
          <a:p>
            <a:pPr lvl="2">
              <a:lnSpc>
                <a:spcPct val="60000"/>
              </a:lnSpc>
            </a:pPr>
            <a:r>
              <a:rPr lang="fr-FR" altLang="fr-FR" sz="1500" dirty="0" smtClean="0">
                <a:cs typeface="Arial" charset="0"/>
              </a:rPr>
              <a:t>Prévoir </a:t>
            </a:r>
            <a:r>
              <a:rPr lang="fr-FR" altLang="fr-FR" sz="1500" dirty="0">
                <a:cs typeface="Arial" charset="0"/>
              </a:rPr>
              <a:t>éventuellement des transports collectifs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/>
          <a:stretch>
            <a:fillRect/>
          </a:stretch>
        </p:blipFill>
        <p:spPr bwMode="auto">
          <a:xfrm>
            <a:off x="6537325" y="972071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9B81C33-A518-5545-91D9-A5970EF56BC3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-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EE1F5D4-0585-D941-9686-6E9CCB00AAC5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Imprudences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eaLnBrk="1" hangingPunct="1"/>
            <a:r>
              <a:rPr lang="fr-FR" altLang="fr-FR">
                <a:cs typeface="Arial" charset="0"/>
              </a:rPr>
              <a:t>Risque de chute</a:t>
            </a:r>
          </a:p>
          <a:p>
            <a:pPr lvl="1" eaLnBrk="1" hangingPunct="1"/>
            <a:r>
              <a:rPr lang="fr-FR" altLang="fr-FR">
                <a:cs typeface="Arial" charset="0"/>
              </a:rPr>
              <a:t>Ne montez pas sur une chaise à roulettes</a:t>
            </a:r>
          </a:p>
          <a:p>
            <a:pPr lvl="1" eaLnBrk="1" hangingPunct="1"/>
            <a:r>
              <a:rPr lang="fr-FR" altLang="fr-FR">
                <a:cs typeface="Arial" charset="0"/>
              </a:rPr>
              <a:t>Ne vous balancez pas en arrière sur votre</a:t>
            </a:r>
            <a:br>
              <a:rPr lang="fr-FR" altLang="fr-FR">
                <a:cs typeface="Arial" charset="0"/>
              </a:rPr>
            </a:br>
            <a:r>
              <a:rPr lang="fr-FR" altLang="fr-FR">
                <a:cs typeface="Arial" charset="0"/>
              </a:rPr>
              <a:t>chaise</a:t>
            </a:r>
          </a:p>
          <a:p>
            <a:pPr lvl="1" eaLnBrk="1" hangingPunct="1"/>
            <a:r>
              <a:rPr lang="fr-FR" altLang="fr-FR">
                <a:cs typeface="Arial" charset="0"/>
              </a:rPr>
              <a:t>Ne grimpez pas sur les meubles</a:t>
            </a:r>
          </a:p>
          <a:p>
            <a:pPr lvl="1" eaLnBrk="1" hangingPunct="1"/>
            <a:endParaRPr lang="fr-FR" altLang="fr-FR">
              <a:cs typeface="Arial" charset="0"/>
            </a:endParaRPr>
          </a:p>
          <a:p>
            <a:pPr lvl="1" eaLnBrk="1" hangingPunct="1"/>
            <a:endParaRPr lang="fr-FR" altLang="fr-FR">
              <a:cs typeface="Arial" charset="0"/>
            </a:endParaRPr>
          </a:p>
          <a:p>
            <a:pPr lvl="1" eaLnBrk="1" hangingPunct="1"/>
            <a:endParaRPr lang="fr-FR" altLang="fr-FR">
              <a:cs typeface="Arial" charset="0"/>
            </a:endParaRPr>
          </a:p>
          <a:p>
            <a:pPr lvl="1" eaLnBrk="1" hangingPunct="1"/>
            <a:endParaRPr lang="fr-FR" altLang="fr-FR">
              <a:cs typeface="Arial" charset="0"/>
            </a:endParaRPr>
          </a:p>
          <a:p>
            <a:pPr eaLnBrk="1" hangingPunct="1"/>
            <a:endParaRPr lang="fr-FR" altLang="fr-FR">
              <a:cs typeface="Arial" charset="0"/>
            </a:endParaRPr>
          </a:p>
          <a:p>
            <a:pPr eaLnBrk="1" hangingPunct="1"/>
            <a:r>
              <a:rPr lang="fr-FR" altLang="fr-FR">
                <a:cs typeface="Arial" charset="0"/>
              </a:rPr>
              <a:t>Risque d’électrocution</a:t>
            </a:r>
          </a:p>
          <a:p>
            <a:pPr lvl="1" eaLnBrk="1" hangingPunct="1"/>
            <a:r>
              <a:rPr lang="fr-FR" altLang="fr-FR">
                <a:cs typeface="Arial" charset="0"/>
              </a:rPr>
              <a:t>Ne bricolez pas l'électricité</a:t>
            </a:r>
          </a:p>
          <a:p>
            <a:pPr lvl="1" eaLnBrk="1" hangingPunct="1"/>
            <a:r>
              <a:rPr lang="fr-FR" altLang="fr-FR">
                <a:cs typeface="Arial" charset="0"/>
              </a:rPr>
              <a:t>Débranchez avant toute intervention</a:t>
            </a:r>
          </a:p>
          <a:p>
            <a:pPr lvl="1" eaLnBrk="1" hangingPunct="1"/>
            <a:r>
              <a:rPr lang="fr-FR" altLang="fr-FR">
                <a:cs typeface="Arial" charset="0"/>
              </a:rPr>
              <a:t>Signalez tout problème</a:t>
            </a:r>
          </a:p>
          <a:p>
            <a:pPr lvl="1" eaLnBrk="1" hangingPunct="1"/>
            <a:endParaRPr lang="fr-FR" altLang="fr-FR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0850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-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bons comportements</a:t>
            </a:r>
            <a:endParaRPr lang="fr-FR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r>
              <a:rPr lang="fr-FR" altLang="fr-FR">
                <a:cs typeface="Arial" charset="0"/>
              </a:rPr>
              <a:t>Ne pas courir</a:t>
            </a:r>
          </a:p>
          <a:p>
            <a:r>
              <a:rPr lang="fr-FR" altLang="fr-FR" dirty="0">
                <a:cs typeface="Arial" charset="0"/>
              </a:rPr>
              <a:t>Ne pas se balancer sur sa chaise</a:t>
            </a:r>
          </a:p>
          <a:p>
            <a:r>
              <a:rPr lang="fr-FR" altLang="fr-FR" dirty="0">
                <a:cs typeface="Arial" charset="0"/>
              </a:rPr>
              <a:t>Eviter les imprudences</a:t>
            </a:r>
          </a:p>
          <a:p>
            <a:r>
              <a:rPr lang="fr-FR" altLang="fr-FR" dirty="0">
                <a:cs typeface="Arial" charset="0"/>
              </a:rPr>
              <a:t>Tenir la rampe</a:t>
            </a:r>
          </a:p>
          <a:p>
            <a:r>
              <a:rPr lang="fr-FR" altLang="fr-FR" dirty="0">
                <a:cs typeface="Arial" charset="0"/>
              </a:rPr>
              <a:t>Évacuer en cas d’alarme (sûreté/attentat, blessé, feu)</a:t>
            </a:r>
          </a:p>
          <a:p>
            <a:r>
              <a:rPr lang="fr-FR" altLang="fr-FR" dirty="0">
                <a:cs typeface="Arial" charset="0"/>
              </a:rPr>
              <a:t>Respecter les principales interdictions (ne pas fumer…)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961B8D1-CB28-554F-B44A-DC08A7037CEF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/>
              <a:t>Kit formation Sécurité pour nouveaux </a:t>
            </a:r>
            <a:r>
              <a:rPr lang="fr-FR" altLang="fr-FR" sz="1000" dirty="0" smtClean="0"/>
              <a:t>embauchés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- </a:t>
            </a:r>
            <a:r>
              <a:rPr lang="fr-FR" altLang="fr-FR" sz="1000" dirty="0" smtClean="0">
                <a:ea typeface="Helvetica" charset="0"/>
                <a:cs typeface="Helvetica" charset="0"/>
              </a:rPr>
              <a:t>Module TCNT 1.1 - Accidents de bureau – V2</a:t>
            </a:r>
            <a:endParaRPr lang="fr-FR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521</TotalTime>
  <Words>627</Words>
  <Application>Microsoft Office PowerPoint</Application>
  <PresentationFormat>Affichage à l'écran (4:3)</PresentationFormat>
  <Paragraphs>131</Paragraphs>
  <Slides>12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AppleSymbols</vt:lpstr>
      <vt:lpstr>Arial</vt:lpstr>
      <vt:lpstr>Calibri</vt:lpstr>
      <vt:lpstr>Helvetica</vt:lpstr>
      <vt:lpstr>Lucida Grande</vt:lpstr>
      <vt:lpstr>fr_total_modele_rouge_fonce</vt:lpstr>
      <vt:lpstr>Accidents de bureau</vt:lpstr>
      <vt:lpstr>Les objectifs du module</vt:lpstr>
      <vt:lpstr>Présentation PowerPoint</vt:lpstr>
      <vt:lpstr>LES RISQUES AU BUREAU</vt:lpstr>
      <vt:lpstr>Accident de déplacement</vt:lpstr>
      <vt:lpstr>Accidents liés au travail de bureau</vt:lpstr>
      <vt:lpstr>Circulation – Déplacement en véhicule </vt:lpstr>
      <vt:lpstr>Imprudences</vt:lpstr>
      <vt:lpstr>Les bons comportements</vt:lpstr>
      <vt:lpstr>Règle d’or n°2 - rappel</vt:lpstr>
      <vt:lpstr>Présentation PowerPoint</vt:lpstr>
      <vt:lpstr>Les règles d'or au bureau 02 – Circulation – Déplacement À PIED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Sabrina BOISSINOT</cp:lastModifiedBy>
  <cp:revision>44</cp:revision>
  <dcterms:created xsi:type="dcterms:W3CDTF">2015-09-07T13:13:13Z</dcterms:created>
  <dcterms:modified xsi:type="dcterms:W3CDTF">2017-10-10T14:37:16Z</dcterms:modified>
</cp:coreProperties>
</file>