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4"/>
  </p:notesMasterIdLst>
  <p:handoutMasterIdLst>
    <p:handoutMasterId r:id="rId15"/>
  </p:handoutMasterIdLst>
  <p:sldIdLst>
    <p:sldId id="278" r:id="rId2"/>
    <p:sldId id="265" r:id="rId3"/>
    <p:sldId id="266" r:id="rId4"/>
    <p:sldId id="267" r:id="rId5"/>
    <p:sldId id="269" r:id="rId6"/>
    <p:sldId id="270" r:id="rId7"/>
    <p:sldId id="277" r:id="rId8"/>
    <p:sldId id="271" r:id="rId9"/>
    <p:sldId id="268" r:id="rId10"/>
    <p:sldId id="272" r:id="rId11"/>
    <p:sldId id="273" r:id="rId12"/>
    <p:sldId id="276" r:id="rId13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62">
          <p15:clr>
            <a:srgbClr val="A4A3A4"/>
          </p15:clr>
        </p15:guide>
        <p15:guide id="2" orient="horz" pos="3412">
          <p15:clr>
            <a:srgbClr val="A4A3A4"/>
          </p15:clr>
        </p15:guide>
        <p15:guide id="3" orient="horz" pos="2264">
          <p15:clr>
            <a:srgbClr val="A4A3A4"/>
          </p15:clr>
        </p15:guide>
        <p15:guide id="4" orient="horz" pos="165">
          <p15:clr>
            <a:srgbClr val="A4A3A4"/>
          </p15:clr>
        </p15:guide>
        <p15:guide id="5" orient="horz" pos="2292">
          <p15:clr>
            <a:srgbClr val="A4A3A4"/>
          </p15:clr>
        </p15:guide>
        <p15:guide id="6" pos="756">
          <p15:clr>
            <a:srgbClr val="A4A3A4"/>
          </p15:clr>
        </p15:guide>
        <p15:guide id="7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0EF"/>
    <a:srgbClr val="E7851D"/>
    <a:srgbClr val="3876AF"/>
    <a:srgbClr val="133C75"/>
    <a:srgbClr val="BD2B0B"/>
    <a:srgbClr val="7ABFC0"/>
    <a:srgbClr val="CAEBEA"/>
    <a:srgbClr val="55DD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e foncé 2 - Accentuation 1/Accentuation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9" autoAdjust="0"/>
    <p:restoredTop sz="94692" autoAdjust="0"/>
  </p:normalViewPr>
  <p:slideViewPr>
    <p:cSldViewPr snapToObjects="1">
      <p:cViewPr>
        <p:scale>
          <a:sx n="70" d="100"/>
          <a:sy n="70" d="100"/>
        </p:scale>
        <p:origin x="-12" y="-930"/>
      </p:cViewPr>
      <p:guideLst>
        <p:guide orient="horz" pos="1162"/>
        <p:guide orient="horz" pos="3412"/>
        <p:guide orient="horz" pos="2264"/>
        <p:guide orient="horz" pos="165"/>
        <p:guide orient="horz" pos="2292"/>
        <p:guide pos="75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5982104-556B-474C-AC60-C2B1CE274D0C}" type="datetimeFigureOut">
              <a:rPr lang="fr-FR" altLang="fr-FR"/>
              <a:pPr/>
              <a:t>15/06/2017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2E8B0B4-E596-434C-8A9D-CBE5EF81074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357750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712C86C7-0413-A143-8354-A2C441D38C76}" type="datetimeFigureOut">
              <a:rPr lang="fr-FR" altLang="fr-FR"/>
              <a:pPr/>
              <a:t>15/06/2017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262E5EC4-4268-EE4E-B382-78C24A7E7EA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580929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62E5EC4-4268-EE4E-B382-78C24A7E7EA4}" type="slidenum">
              <a:rPr/>
              <a:pPr/>
              <a:t>2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324321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l" rtl="0"/>
            <a:fld id="{262E5EC4-4268-EE4E-B382-78C24A7E7EA4}" type="slidenum">
              <a:rPr/>
              <a:pPr/>
              <a:t>12</a:t>
            </a:fld>
            <a:endParaRPr lang="it" altLang="fr-FR"/>
          </a:p>
        </p:txBody>
      </p:sp>
    </p:spTree>
    <p:extLst>
      <p:ext uri="{BB962C8B-B14F-4D97-AF65-F5344CB8AC3E}">
        <p14:creationId xmlns:p14="http://schemas.microsoft.com/office/powerpoint/2010/main" val="37546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3175" y="0"/>
            <a:ext cx="9147175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6750050"/>
            <a:ext cx="9144000" cy="1079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</a:endParaRPr>
          </a:p>
        </p:txBody>
      </p:sp>
      <p:pic>
        <p:nvPicPr>
          <p:cNvPr id="7" name="Image 13" descr="TOTAL_bandeau_01_hau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650"/>
            <a:ext cx="5978525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188000" y="2106000"/>
            <a:ext cx="7276629" cy="1487487"/>
          </a:xfrm>
        </p:spPr>
        <p:txBody>
          <a:bodyPr lIns="0" rIns="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1188000" y="3639600"/>
            <a:ext cx="7276629" cy="1778000"/>
          </a:xfrm>
        </p:spPr>
        <p:txBody>
          <a:bodyPr lIns="0" rIns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27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ns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0CC622-09B5-B547-AFBA-6B485A41E05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467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800" cy="5040311"/>
          </a:xfrm>
        </p:spPr>
        <p:txBody>
          <a:bodyPr/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B6660096-0193-234C-AC56-11CBD8A18E2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576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28100" y="0"/>
            <a:ext cx="2159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493952"/>
            <a:ext cx="7772400" cy="1362075"/>
          </a:xfrm>
        </p:spPr>
        <p:txBody>
          <a:bodyPr anchor="ctr"/>
          <a:lstStyle>
            <a:lvl1pPr algn="l">
              <a:defRPr sz="3200" b="1" cap="all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7D506D2-8EF7-C947-827E-ED2F102D602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5207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 marL="1080000" indent="-180000"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38600" cy="50006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2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C9D4F3-12B6-1149-864D-DA67CC4E0CD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9673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95600"/>
            <a:ext cx="8218800" cy="42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50BD15F9-1E7A-D54F-9006-6DEAF4D025A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861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Graphiques bar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972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457200" y="3510000"/>
            <a:ext cx="8218800" cy="2484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77B67CB-5725-A048-AFD0-DC4E40DB9EF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24765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 ann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67600"/>
            <a:ext cx="8218800" cy="4248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267744" y="1418400"/>
            <a:ext cx="4608512" cy="338554"/>
          </a:xfrm>
        </p:spPr>
        <p:txBody>
          <a:bodyPr anchorCtr="1">
            <a:spAutoFit/>
          </a:bodyPr>
          <a:lstStyle>
            <a:lvl1pPr algn="ctr">
              <a:buNone/>
              <a:defRPr sz="16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2ACC4D0-8BAD-1D44-AD37-C73AA37F6F3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667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25538"/>
            <a:ext cx="8218488" cy="489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457200" y="6021388"/>
            <a:ext cx="3178175" cy="215900"/>
          </a:xfrm>
        </p:spPr>
        <p:txBody>
          <a:bodyPr lIns="0">
            <a:noAutofit/>
          </a:bodyPr>
          <a:lstStyle>
            <a:lvl1pPr marL="0" indent="0">
              <a:buFont typeface="Arial" pitchFamily="34" charset="0"/>
              <a:buNone/>
              <a:defRPr sz="900"/>
            </a:lvl1pPr>
            <a:lvl2pPr marL="0" indent="0"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Font typeface="Arial" pitchFamily="34" charset="0"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B40C8F2-36C7-A74C-8442-FE7FE9EB501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61299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r-FR" noProof="0" smtClean="0"/>
              <a:t>Cliquez pour modifier le style du titre</a:t>
            </a:r>
            <a:endParaRPr lang="fr-FR" noProof="0" dirty="0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4127D83-5F54-4F4E-93F4-31DE0A78CE4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5507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635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noProof="0" dirty="0" smtClean="0"/>
              <a:t>Cliquez et modifiez le titre</a:t>
            </a:r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57200" y="6411913"/>
            <a:ext cx="5562600" cy="365125"/>
          </a:xfrm>
          <a:prstGeom prst="rect">
            <a:avLst/>
          </a:prstGeom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000000"/>
                </a:solidFill>
                <a:ea typeface="Helvetica" charset="0"/>
                <a:cs typeface="Helvetica" charset="0"/>
              </a:defRPr>
            </a:lvl1pPr>
          </a:lstStyle>
          <a:p>
            <a:r>
              <a:rPr lang="fr-FR" altLang="fr-FR" smtClean="0"/>
              <a:t>Kit intégration H3SE - Module TCNT 1.1 - Accidents de bureau – V1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411913"/>
            <a:ext cx="72548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Helvetica" charset="0"/>
                <a:cs typeface="Helvetica" charset="0"/>
              </a:defRPr>
            </a:lvl1pPr>
          </a:lstStyle>
          <a:p>
            <a:fld id="{25432CC6-BF35-9046-86E8-55110E70E081}" type="slidenum">
              <a:rPr lang="fr-FR" altLang="fr-FR"/>
              <a:pPr/>
              <a:t>‹N°›</a:t>
            </a:fld>
            <a:endParaRPr lang="fr-FR" altLang="fr-FR"/>
          </a:p>
        </p:txBody>
      </p:sp>
      <p:sp>
        <p:nvSpPr>
          <p:cNvPr id="7" name="Rectangle 6"/>
          <p:cNvSpPr/>
          <p:nvPr/>
        </p:nvSpPr>
        <p:spPr>
          <a:xfrm>
            <a:off x="9031288" y="0"/>
            <a:ext cx="112712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fr-FR" altLang="fr-FR">
              <a:solidFill>
                <a:srgbClr val="FFFFFF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457200" y="6311900"/>
            <a:ext cx="8686800" cy="1588"/>
          </a:xfrm>
          <a:prstGeom prst="line">
            <a:avLst/>
          </a:prstGeom>
          <a:ln w="9525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 rot="5400000">
            <a:off x="7335044" y="6595269"/>
            <a:ext cx="365125" cy="1587"/>
          </a:xfrm>
          <a:prstGeom prst="line">
            <a:avLst/>
          </a:prstGeom>
          <a:noFill/>
          <a:ln w="6350">
            <a:solidFill>
              <a:schemeClr val="tx1">
                <a:alpha val="70195"/>
              </a:schemeClr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2" name="Espace réservé du texte 3"/>
          <p:cNvSpPr>
            <a:spLocks noGrp="1"/>
          </p:cNvSpPr>
          <p:nvPr>
            <p:ph type="body" idx="1"/>
          </p:nvPr>
        </p:nvSpPr>
        <p:spPr bwMode="auto">
          <a:xfrm>
            <a:off x="457200" y="1125538"/>
            <a:ext cx="821848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pic>
        <p:nvPicPr>
          <p:cNvPr id="1033" name="Image 10" descr="TOTAL_ADM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88" y="6375400"/>
            <a:ext cx="1008062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</p:sldLayoutIdLst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rgbClr val="A90025"/>
          </a:solidFill>
          <a:latin typeface="+mj-lt"/>
          <a:ea typeface="Arial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rgbClr val="A90025"/>
          </a:solidFill>
          <a:latin typeface="Arial" charset="0"/>
          <a:ea typeface="Arial" charset="0"/>
          <a:cs typeface="Arial" charset="0"/>
        </a:defRPr>
      </a:lvl9pPr>
    </p:titleStyle>
    <p:bodyStyle>
      <a:lvl1pPr marL="285750" indent="-2857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20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Arial" charset="0"/>
          <a:cs typeface="Arial"/>
        </a:defRPr>
      </a:lvl1pPr>
      <a:lvl2pPr marL="447675" indent="-180975" algn="l" defTabSz="5334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Font typeface="Lucida Grande" charset="0"/>
        <a:buChar char="-"/>
        <a:defRPr kern="1200">
          <a:solidFill>
            <a:schemeClr val="tx1"/>
          </a:solidFill>
          <a:latin typeface="+mn-lt"/>
          <a:ea typeface="Arial" charset="0"/>
          <a:cs typeface="Arial"/>
        </a:defRPr>
      </a:lvl2pPr>
      <a:lvl3pPr marL="806450" indent="-180975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100000"/>
        <a:buFont typeface="Lucida Grande" charset="0"/>
        <a:buChar char="•"/>
        <a:defRPr sz="1600" kern="1200">
          <a:solidFill>
            <a:schemeClr val="tx1"/>
          </a:solidFill>
          <a:latin typeface="+mn-lt"/>
          <a:ea typeface="Arial" charset="0"/>
          <a:cs typeface="Arial"/>
        </a:defRPr>
      </a:lvl3pPr>
      <a:lvl4pPr marL="1076325" indent="-171450" algn="l" defTabSz="457200" rtl="0" eaLnBrk="0" fontAlgn="base" hangingPunct="0">
        <a:spcBef>
          <a:spcPts val="300"/>
        </a:spcBef>
        <a:spcAft>
          <a:spcPts val="300"/>
        </a:spcAft>
        <a:buClr>
          <a:srgbClr val="A90025"/>
        </a:buClr>
        <a:buSzPct val="80000"/>
        <a:buFont typeface="Lucida Grande" charset="0"/>
        <a:buChar char="-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4pPr>
      <a:lvl5pPr marL="1258888" indent="-180975" algn="l" defTabSz="352425" rtl="0" eaLnBrk="0" fontAlgn="base" hangingPunct="0">
        <a:spcBef>
          <a:spcPts val="300"/>
        </a:spcBef>
        <a:spcAft>
          <a:spcPts val="300"/>
        </a:spcAft>
        <a:buClr>
          <a:srgbClr val="800000"/>
        </a:buClr>
        <a:buSzPct val="100000"/>
        <a:buFont typeface="Lucida Grande" charset="0"/>
        <a:defRPr sz="1600" kern="1200">
          <a:solidFill>
            <a:schemeClr val="tx1"/>
          </a:solidFill>
          <a:latin typeface="+mn-lt"/>
          <a:ea typeface="Helvetica" charset="0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ZoneTexte 1"/>
          <p:cNvSpPr txBox="1">
            <a:spLocks noChangeArrowheads="1"/>
          </p:cNvSpPr>
          <p:nvPr/>
        </p:nvSpPr>
        <p:spPr bwMode="auto">
          <a:xfrm>
            <a:off x="3200400" y="3276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 eaLnBrk="1" hangingPunct="1"/>
            <a:endParaRPr lang="it" alt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450" y="2106613"/>
            <a:ext cx="7277100" cy="1487487"/>
          </a:xfrm>
        </p:spPr>
        <p:txBody>
          <a:bodyPr/>
          <a:lstStyle/>
          <a:p>
            <a:pPr algn="l" rtl="0" eaLnBrk="1" fontAlgn="auto" hangingPunct="1">
              <a:spcAft>
                <a:spcPts val="0"/>
              </a:spcAft>
              <a:defRPr/>
            </a:pPr>
            <a:r>
              <a:rPr lang="it" b="1" i="0" u="none" baseline="0">
                <a:ea typeface="+mj-ea"/>
              </a:rPr>
              <a:t>Incidenti in ufficio</a:t>
            </a:r>
            <a:endParaRPr lang="it" dirty="0">
              <a:ea typeface="+mj-ea"/>
            </a:endParaRPr>
          </a:p>
        </p:txBody>
      </p:sp>
      <p:sp>
        <p:nvSpPr>
          <p:cNvPr id="14339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187450" y="3640138"/>
            <a:ext cx="7277100" cy="1778000"/>
          </a:xfrm>
        </p:spPr>
        <p:txBody>
          <a:bodyPr/>
          <a:lstStyle/>
          <a:p>
            <a:pPr algn="l" rtl="0" eaLnBrk="1" hangingPunct="1"/>
            <a:r>
              <a:rPr lang="it" b="0" i="0" u="none" baseline="0">
                <a:cs typeface="Arial" charset="0"/>
              </a:rPr>
              <a:t>Kit di inserimento H3SE</a:t>
            </a:r>
          </a:p>
          <a:p>
            <a:pPr algn="l" rtl="0" eaLnBrk="1" hangingPunct="1"/>
            <a:r>
              <a:rPr lang="it" b="0" i="0" u="none" baseline="0">
                <a:cs typeface="Arial" charset="0"/>
              </a:rPr>
              <a:t>Modulo TCNT 1.1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93294DAD-8D88-ED44-9009-0120C032A5F9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10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2530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175" y="1196975"/>
            <a:ext cx="69373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4905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 eaLnBrk="1" hangingPunct="1"/>
            <a:r>
              <a:rPr lang="it" b="1" i="0" u="none" baseline="0">
                <a:cs typeface="Arial" charset="0"/>
              </a:rPr>
              <a:t>Regola d'oro n°2 - riepilogo</a:t>
            </a: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0" i="0" u="none" baseline="0">
                <a:ea typeface="Helvetica" charset="0"/>
                <a:cs typeface="Helvetica" charset="0"/>
              </a:rPr>
              <a:t>Kit di inserimento H3SE - Modulo TCNT 1.1 - Incidenti in ufficio – V2</a:t>
            </a:r>
            <a:endParaRPr lang="it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0075BDE3-5E27-414D-9946-38768303F5D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11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23554" name="Imag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04813"/>
            <a:ext cx="892810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0" i="0" u="none" baseline="0">
                <a:ea typeface="Helvetica" charset="0"/>
                <a:cs typeface="Helvetica" charset="0"/>
              </a:rPr>
              <a:t>Kit di inserimento H3SE - Modulo TCNT 1.1 - Incidenti in ufficio – V2</a:t>
            </a:r>
            <a:endParaRPr lang="it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it" sz="1900" b="0" i="0" u="none" baseline="0">
                <a:cs typeface="Arial" charset="0"/>
              </a:rPr>
              <a:t>Inciampare o sbattere….</a:t>
            </a:r>
          </a:p>
          <a:p>
            <a:pPr lvl="1" algn="l" rtl="0">
              <a:lnSpc>
                <a:spcPct val="80000"/>
              </a:lnSpc>
            </a:pPr>
            <a:r>
              <a:rPr lang="it" sz="1700" b="0" i="0" u="none" baseline="0">
                <a:cs typeface="Arial" charset="0"/>
              </a:rPr>
              <a:t>Ordine in ufficio</a:t>
            </a:r>
          </a:p>
          <a:p>
            <a:pPr lvl="2" algn="l" rtl="0">
              <a:lnSpc>
                <a:spcPct val="80000"/>
              </a:lnSpc>
            </a:pPr>
            <a:r>
              <a:rPr lang="it" sz="1500" b="0" i="0" u="none" baseline="0">
                <a:cs typeface="Arial" charset="0"/>
              </a:rPr>
              <a:t>Niente cavi elettrici nei passaggi</a:t>
            </a:r>
          </a:p>
          <a:p>
            <a:pPr lvl="2" algn="l" rtl="0">
              <a:lnSpc>
                <a:spcPct val="80000"/>
              </a:lnSpc>
            </a:pPr>
            <a:r>
              <a:rPr lang="it" sz="1500" b="0" i="0" u="none" baseline="0">
                <a:cs typeface="Arial" charset="0"/>
              </a:rPr>
              <a:t>Non lasciate i cassetti aperti</a:t>
            </a:r>
          </a:p>
          <a:p>
            <a:pPr lvl="1" algn="l" rtl="0">
              <a:lnSpc>
                <a:spcPct val="80000"/>
              </a:lnSpc>
            </a:pPr>
            <a:r>
              <a:rPr lang="it" sz="1700" b="0" i="0" u="none" baseline="0">
                <a:cs typeface="Arial" charset="0"/>
              </a:rPr>
              <a:t>Non correte nei corridoi</a:t>
            </a:r>
          </a:p>
          <a:p>
            <a:pPr algn="l" rtl="0">
              <a:lnSpc>
                <a:spcPct val="80000"/>
              </a:lnSpc>
              <a:spcBef>
                <a:spcPts val="900"/>
              </a:spcBef>
            </a:pPr>
            <a:r>
              <a:rPr lang="it" sz="1900" b="0" i="0" u="none" baseline="0">
                <a:cs typeface="Arial" charset="0"/>
              </a:rPr>
              <a:t>Cadere dalle scale</a:t>
            </a:r>
          </a:p>
          <a:p>
            <a:pPr lvl="1" algn="l" rtl="0">
              <a:lnSpc>
                <a:spcPct val="80000"/>
              </a:lnSpc>
            </a:pPr>
            <a:r>
              <a:rPr lang="it" sz="1700" b="0" i="0" u="none" baseline="0">
                <a:cs typeface="Arial" charset="0"/>
              </a:rPr>
              <a:t>Prendete l'ascensore ove possibile</a:t>
            </a:r>
          </a:p>
          <a:p>
            <a:pPr lvl="1" algn="l" rtl="0">
              <a:lnSpc>
                <a:spcPct val="80000"/>
              </a:lnSpc>
            </a:pPr>
            <a:r>
              <a:rPr lang="it" sz="1700" b="0" i="0" u="none" baseline="0">
                <a:cs typeface="Arial" charset="0"/>
              </a:rPr>
              <a:t>Nelle scale, tenetevi al corrimano scendendo e salendo</a:t>
            </a:r>
          </a:p>
          <a:p>
            <a:pPr lvl="1" algn="l" rtl="0">
              <a:lnSpc>
                <a:spcPct val="80000"/>
              </a:lnSpc>
            </a:pPr>
            <a:r>
              <a:rPr lang="it" sz="1700" b="0" i="0" u="none" baseline="0">
                <a:cs typeface="Arial" charset="0"/>
              </a:rPr>
              <a:t>Non scendete i gradini 4 a 4</a:t>
            </a:r>
          </a:p>
          <a:p>
            <a:pPr algn="l" rtl="0">
              <a:lnSpc>
                <a:spcPct val="80000"/>
              </a:lnSpc>
              <a:spcBef>
                <a:spcPts val="900"/>
              </a:spcBef>
            </a:pPr>
            <a:r>
              <a:rPr lang="it" sz="1900" b="0" i="0" u="none" baseline="0">
                <a:cs typeface="Arial" charset="0"/>
              </a:rPr>
              <a:t>Scivolare </a:t>
            </a:r>
          </a:p>
          <a:p>
            <a:pPr lvl="1" algn="l" rtl="0">
              <a:lnSpc>
                <a:spcPct val="80000"/>
              </a:lnSpc>
            </a:pPr>
            <a:r>
              <a:rPr lang="it" sz="1700" b="0" i="0" u="none" baseline="0">
                <a:cs typeface="Arial" charset="0"/>
              </a:rPr>
              <a:t>Attenzione ai pavimenti bagnanti</a:t>
            </a:r>
          </a:p>
          <a:p>
            <a:pPr lvl="1" algn="l" rtl="0">
              <a:lnSpc>
                <a:spcPct val="80000"/>
              </a:lnSpc>
            </a:pPr>
            <a:r>
              <a:rPr lang="it" sz="1700" b="0" i="0" u="none" baseline="0">
                <a:cs typeface="Arial" charset="0"/>
              </a:rPr>
              <a:t>Attenzione alla neve ed al ghiaccio</a:t>
            </a:r>
          </a:p>
          <a:p>
            <a:pPr algn="l" rtl="0">
              <a:lnSpc>
                <a:spcPct val="80000"/>
              </a:lnSpc>
              <a:spcBef>
                <a:spcPts val="900"/>
              </a:spcBef>
            </a:pPr>
            <a:r>
              <a:rPr lang="it" sz="1900" b="0" i="0" u="none" baseline="0">
                <a:cs typeface="Arial" charset="0"/>
              </a:rPr>
              <a:t>Farsi investire</a:t>
            </a:r>
          </a:p>
          <a:p>
            <a:pPr lvl="1" algn="l" rtl="0">
              <a:lnSpc>
                <a:spcPct val="80000"/>
              </a:lnSpc>
            </a:pPr>
            <a:r>
              <a:rPr lang="it" sz="1700" b="0" i="0" u="none" baseline="0">
                <a:cs typeface="Arial" charset="0"/>
              </a:rPr>
              <a:t>Attenzione alla circolazione interna (parcheggio)</a:t>
            </a:r>
          </a:p>
          <a:p>
            <a:pPr lvl="1" algn="l" rtl="0">
              <a:lnSpc>
                <a:spcPct val="80000"/>
              </a:lnSpc>
            </a:pPr>
            <a:r>
              <a:rPr lang="it" sz="1700" b="0" i="0" u="none" baseline="0">
                <a:cs typeface="Arial" charset="0"/>
              </a:rPr>
              <a:t>Utilizzate i percorsi pedonali</a:t>
            </a:r>
            <a:endParaRPr lang="it" altLang="fr-FR" sz="1700" dirty="0">
              <a:cs typeface="Arial" charset="0"/>
            </a:endParaRPr>
          </a:p>
          <a:p>
            <a:pPr lvl="1" algn="l" rtl="0">
              <a:lnSpc>
                <a:spcPct val="80000"/>
              </a:lnSpc>
            </a:pPr>
            <a:r>
              <a:rPr lang="it" sz="1700" b="0" i="0" u="none" baseline="0">
                <a:cs typeface="Arial" charset="0"/>
              </a:rPr>
              <a:t>Se in missione su un sito industriale, attenzione ai macchinari e ai veicoli</a:t>
            </a:r>
          </a:p>
          <a:p>
            <a:pPr lvl="2" algn="l" rtl="0">
              <a:lnSpc>
                <a:spcPct val="80000"/>
              </a:lnSpc>
            </a:pPr>
            <a:endParaRPr lang="it" altLang="fr-FR" sz="1500" dirty="0">
              <a:cs typeface="Arial" charset="0"/>
            </a:endParaRPr>
          </a:p>
        </p:txBody>
      </p:sp>
      <p:pic>
        <p:nvPicPr>
          <p:cNvPr id="25603" name="Picture 5" descr="tenir ram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2636838"/>
            <a:ext cx="1227137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Image 8" descr="Image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1125538"/>
            <a:ext cx="139223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Image 9" descr="attention aux chariot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581128"/>
            <a:ext cx="1122363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Afficher l'image d'orig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1" b="6206"/>
          <a:stretch>
            <a:fillRect/>
          </a:stretch>
        </p:blipFill>
        <p:spPr bwMode="auto">
          <a:xfrm>
            <a:off x="4602163" y="3571875"/>
            <a:ext cx="1417637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8" descr="\\DREY\1-Prod\Total\Securite_Mot-cles\Pictos\export\pietons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88" y="4592638"/>
            <a:ext cx="939800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BA65F1E-FEE7-E842-B8C9-D1E82D411F6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12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635000"/>
          </a:xfrm>
        </p:spPr>
        <p:txBody>
          <a:bodyPr/>
          <a:lstStyle/>
          <a:p>
            <a:pPr algn="l" rtl="0">
              <a:defRPr/>
            </a:pPr>
            <a:r>
              <a:rPr lang="it" b="1" i="0" u="none" baseline="0"/>
              <a:t>Le regole d’oro in ufficio</a:t>
            </a:r>
            <a:r>
              <a:rPr lang="it"/>
              <a:t/>
            </a:r>
            <a:br>
              <a:rPr lang="it"/>
            </a:br>
            <a:r>
              <a:rPr lang="it" b="1" i="0" u="none" baseline="0"/>
              <a:t>02 – Circolazione - Spostamenti A PIEDI</a:t>
            </a:r>
          </a:p>
        </p:txBody>
      </p:sp>
      <p:sp>
        <p:nvSpPr>
          <p:cNvPr id="11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0" i="0" u="none" baseline="0">
                <a:ea typeface="Helvetica" charset="0"/>
                <a:cs typeface="Helvetica" charset="0"/>
              </a:rPr>
              <a:t>Kit di inserimento H3SE - Modulo TCNT 1.1 - Incidenti in ufficio – V2</a:t>
            </a:r>
            <a:endParaRPr lang="it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it" b="1" i="0" u="none" baseline="0"/>
              <a:t>Gli obiettivi del modulo</a:t>
            </a:r>
            <a:endParaRPr lang="it" dirty="0"/>
          </a:p>
        </p:txBody>
      </p:sp>
      <p:sp>
        <p:nvSpPr>
          <p:cNvPr id="15362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marL="0" indent="0" algn="just" rtl="0" eaLnBrk="1" hangingPunct="1">
              <a:buFont typeface="Lucida Grande" charset="0"/>
              <a:buNone/>
            </a:pPr>
            <a:r>
              <a:rPr lang="it" b="0" i="0" u="none" baseline="0">
                <a:cs typeface="Arial" charset="0"/>
              </a:rPr>
              <a:t>Al termine di questo modulo:</a:t>
            </a:r>
            <a:endParaRPr lang="it" altLang="fr-FR" dirty="0">
              <a:cs typeface="Arial" charset="0"/>
            </a:endParaRPr>
          </a:p>
          <a:p>
            <a:pPr marL="0" indent="0" algn="just" rtl="0" eaLnBrk="1" hangingPunct="1">
              <a:buFont typeface="Lucida Grande" charset="0"/>
              <a:buNone/>
            </a:pPr>
            <a:endParaRPr lang="it" altLang="fr-FR" dirty="0">
              <a:cs typeface="Arial" charset="0"/>
            </a:endParaRPr>
          </a:p>
          <a:p>
            <a:pPr marL="276225" indent="-265113" algn="just" rtl="0"/>
            <a:r>
              <a:rPr lang="it" b="0" i="0" u="none" baseline="0">
                <a:cs typeface="Arial" charset="0"/>
              </a:rPr>
              <a:t>Conoscerete i principali rischi legati alle vostre attività quotidiane in ufficio e durante gli spostamenti.</a:t>
            </a:r>
          </a:p>
          <a:p>
            <a:pPr marL="276225" indent="-265113" algn="just" rtl="0"/>
            <a:r>
              <a:rPr lang="it" b="0" i="0" u="none" baseline="0">
                <a:cs typeface="Arial" charset="0"/>
              </a:rPr>
              <a:t>Sarete capaci di distinguere fra i comportamenti giusti e sbagliati in ufficio e durante gli spostamenti.</a:t>
            </a:r>
          </a:p>
          <a:p>
            <a:pPr marL="276225" indent="-265113" algn="just" rtl="0"/>
            <a:r>
              <a:rPr lang="it" b="0" i="0" u="none" baseline="0">
                <a:cs typeface="Arial" charset="0"/>
              </a:rPr>
              <a:t>Conoscerete le regole di condotta se guidate un veicolo per Total.</a:t>
            </a:r>
          </a:p>
        </p:txBody>
      </p:sp>
      <p:sp>
        <p:nvSpPr>
          <p:cNvPr id="15363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0" i="0" u="none" baseline="0">
                <a:ea typeface="Helvetica" charset="0"/>
                <a:cs typeface="Helvetica" charset="0"/>
              </a:rPr>
              <a:t>Kit di inserimento H3SE - Modulo TCNT 1.1 - Incidenti in ufficio – V2</a:t>
            </a:r>
            <a:endParaRPr lang="it" altLang="fr-FR" sz="1000" dirty="0">
              <a:ea typeface="Helvetica" charset="0"/>
              <a:cs typeface="Helvetica" charset="0"/>
            </a:endParaRPr>
          </a:p>
        </p:txBody>
      </p:sp>
      <p:sp>
        <p:nvSpPr>
          <p:cNvPr id="15364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9D68A201-6638-5E43-83C0-B288EDCEE7F5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2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11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Bouée 3"/>
          <p:cNvSpPr/>
          <p:nvPr/>
        </p:nvSpPr>
        <p:spPr>
          <a:xfrm>
            <a:off x="1619672" y="148478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6" name="Bouée 5"/>
          <p:cNvSpPr/>
          <p:nvPr/>
        </p:nvSpPr>
        <p:spPr>
          <a:xfrm>
            <a:off x="133164" y="277892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7" name="Bouée 6"/>
          <p:cNvSpPr/>
          <p:nvPr/>
        </p:nvSpPr>
        <p:spPr>
          <a:xfrm>
            <a:off x="1072639" y="370611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9" name="Bouée 8"/>
          <p:cNvSpPr/>
          <p:nvPr/>
        </p:nvSpPr>
        <p:spPr>
          <a:xfrm>
            <a:off x="2771800" y="305804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11" name="Bouée 10"/>
          <p:cNvSpPr/>
          <p:nvPr/>
        </p:nvSpPr>
        <p:spPr>
          <a:xfrm>
            <a:off x="3900086" y="41490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13" name="Bouée 12"/>
          <p:cNvSpPr/>
          <p:nvPr/>
        </p:nvSpPr>
        <p:spPr>
          <a:xfrm>
            <a:off x="1043608" y="558924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14" name="Bouée 13"/>
          <p:cNvSpPr/>
          <p:nvPr/>
        </p:nvSpPr>
        <p:spPr>
          <a:xfrm>
            <a:off x="5076056" y="568287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15" name="Bouée 14"/>
          <p:cNvSpPr/>
          <p:nvPr/>
        </p:nvSpPr>
        <p:spPr>
          <a:xfrm>
            <a:off x="6019800" y="4856095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16" name="Bouée 15"/>
          <p:cNvSpPr/>
          <p:nvPr/>
        </p:nvSpPr>
        <p:spPr>
          <a:xfrm>
            <a:off x="8316416" y="2557885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17" name="Bouée 16"/>
          <p:cNvSpPr/>
          <p:nvPr/>
        </p:nvSpPr>
        <p:spPr>
          <a:xfrm>
            <a:off x="7524328" y="5486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19" name="Bouée 18"/>
          <p:cNvSpPr/>
          <p:nvPr/>
        </p:nvSpPr>
        <p:spPr>
          <a:xfrm>
            <a:off x="6487226" y="133660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22" name="Bouée 21"/>
          <p:cNvSpPr/>
          <p:nvPr/>
        </p:nvSpPr>
        <p:spPr>
          <a:xfrm>
            <a:off x="4427984" y="5486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23" name="Bouée 22"/>
          <p:cNvSpPr/>
          <p:nvPr/>
        </p:nvSpPr>
        <p:spPr>
          <a:xfrm>
            <a:off x="5076056" y="82457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24" name="Bouée 23"/>
          <p:cNvSpPr/>
          <p:nvPr/>
        </p:nvSpPr>
        <p:spPr>
          <a:xfrm>
            <a:off x="2790056" y="271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25" name="Bouée 24"/>
          <p:cNvSpPr/>
          <p:nvPr/>
        </p:nvSpPr>
        <p:spPr>
          <a:xfrm>
            <a:off x="3900086" y="27675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28" name="Bouée 27"/>
          <p:cNvSpPr/>
          <p:nvPr/>
        </p:nvSpPr>
        <p:spPr>
          <a:xfrm>
            <a:off x="6191672" y="23488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29" name="Bouée 28"/>
          <p:cNvSpPr/>
          <p:nvPr/>
        </p:nvSpPr>
        <p:spPr>
          <a:xfrm>
            <a:off x="4502714" y="4105691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30" name="Bouée 29"/>
          <p:cNvSpPr/>
          <p:nvPr/>
        </p:nvSpPr>
        <p:spPr>
          <a:xfrm>
            <a:off x="2471847" y="566270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32" name="Bouée 31"/>
          <p:cNvSpPr/>
          <p:nvPr/>
        </p:nvSpPr>
        <p:spPr>
          <a:xfrm>
            <a:off x="781236" y="27001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33" name="Bouée 32"/>
          <p:cNvSpPr/>
          <p:nvPr/>
        </p:nvSpPr>
        <p:spPr>
          <a:xfrm>
            <a:off x="3707904" y="90109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34" name="Bouée 33"/>
          <p:cNvSpPr/>
          <p:nvPr/>
        </p:nvSpPr>
        <p:spPr>
          <a:xfrm>
            <a:off x="2473063" y="918089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35" name="Bouée 34"/>
          <p:cNvSpPr/>
          <p:nvPr/>
        </p:nvSpPr>
        <p:spPr>
          <a:xfrm>
            <a:off x="3779912" y="6383580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36" name="Bouée 35"/>
          <p:cNvSpPr/>
          <p:nvPr/>
        </p:nvSpPr>
        <p:spPr>
          <a:xfrm>
            <a:off x="8777102" y="3415652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37" name="Bouée 36"/>
          <p:cNvSpPr/>
          <p:nvPr/>
        </p:nvSpPr>
        <p:spPr>
          <a:xfrm>
            <a:off x="3131840" y="723044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38" name="Bouée 37"/>
          <p:cNvSpPr/>
          <p:nvPr/>
        </p:nvSpPr>
        <p:spPr>
          <a:xfrm>
            <a:off x="4980532" y="152177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39" name="Bouée 38"/>
          <p:cNvSpPr/>
          <p:nvPr/>
        </p:nvSpPr>
        <p:spPr>
          <a:xfrm>
            <a:off x="1943708" y="5233083"/>
            <a:ext cx="648072" cy="648072"/>
          </a:xfrm>
          <a:prstGeom prst="donut">
            <a:avLst>
              <a:gd name="adj" fmla="val 7140"/>
            </a:avLst>
          </a:prstGeom>
          <a:solidFill>
            <a:schemeClr val="accent3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">
              <a:solidFill>
                <a:schemeClr val="tx1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l" rtl="0"/>
            <a:r>
              <a:rPr lang="it" b="0" i="0" u="none" baseline="0"/>
              <a:t>Kit di inserimento H3SE - modulo TCNT 1.1 - Incidenti in ufficio – V1</a:t>
            </a:r>
            <a:endParaRPr lang="it" alt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r" rtl="0"/>
            <a:fld id="{B6660096-0193-234C-AC56-11CBD8A18E2F}" type="slidenum">
              <a:rPr/>
              <a:pPr/>
              <a:t>3</a:t>
            </a:fld>
            <a:endParaRPr lang="it" alt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re 1"/>
          <p:cNvSpPr>
            <a:spLocks noGrp="1"/>
          </p:cNvSpPr>
          <p:nvPr>
            <p:ph type="title"/>
          </p:nvPr>
        </p:nvSpPr>
        <p:spPr bwMode="auto">
          <a:xfrm>
            <a:off x="457200" y="282575"/>
            <a:ext cx="8218488" cy="635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rtl="0"/>
            <a:r>
              <a:rPr lang="it" b="1" i="0" u="none" cap="none" baseline="0">
                <a:cs typeface="Arial" charset="0"/>
              </a:rPr>
              <a:t>I RISCHI IN UFFICIO</a:t>
            </a:r>
          </a:p>
        </p:txBody>
      </p:sp>
      <p:sp>
        <p:nvSpPr>
          <p:cNvPr id="1741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xfrm>
            <a:off x="6553200" y="6381328"/>
            <a:ext cx="725488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DF8A99A7-AFAE-F043-95BE-404EA95A8E9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4</a:t>
            </a:fld>
            <a:endParaRPr lang="it" altLang="fr-FR" dirty="0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pic>
        <p:nvPicPr>
          <p:cNvPr id="17411" name="Picture 5" descr="21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909638"/>
            <a:ext cx="3282950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7"/>
          <p:cNvSpPr>
            <a:spLocks noChangeArrowheads="1"/>
          </p:cNvSpPr>
          <p:nvPr/>
        </p:nvSpPr>
        <p:spPr bwMode="auto">
          <a:xfrm>
            <a:off x="457200" y="1752600"/>
            <a:ext cx="45720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27063" indent="-169863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r>
              <a:rPr lang="it" b="0" i="0" u="none" baseline="0" dirty="0"/>
              <a:t>TOP 5 degli incidenti 2015 (M&amp;S)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it" b="0" i="0" u="none" baseline="0" dirty="0"/>
              <a:t>Caduta dalle scale o entrare o uscire dal veicolo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it" b="0" i="0" u="none" baseline="0" dirty="0"/>
              <a:t>Inciampare camminando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it" b="0" i="0" u="none" baseline="0" dirty="0"/>
              <a:t>Scivolare camminando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it" b="0" i="0" u="none" baseline="0" dirty="0"/>
              <a:t>Caduta/oscillazione di oggetti</a:t>
            </a:r>
          </a:p>
          <a:p>
            <a:pPr marL="742950" lvl="1" indent="-285750" algn="l" rtl="0">
              <a:buClr>
                <a:srgbClr val="C00000"/>
              </a:buClr>
              <a:buFont typeface="AppleSymbols" charset="0"/>
              <a:buChar char="⎼"/>
            </a:pPr>
            <a:r>
              <a:rPr lang="it" b="0" i="0" u="none" baseline="0" dirty="0"/>
              <a:t>Incidente con camion</a:t>
            </a:r>
          </a:p>
          <a:p>
            <a:pPr lvl="1" algn="l" rtl="0">
              <a:buFont typeface="Arial" charset="0"/>
              <a:buChar char="•"/>
            </a:pPr>
            <a:endParaRPr lang="it" altLang="fr-FR" dirty="0"/>
          </a:p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r>
              <a:rPr lang="it" b="0" i="0" u="none" baseline="0" dirty="0"/>
              <a:t>Questa TOP 5 totalizza il 50% dei TRIR</a:t>
            </a:r>
          </a:p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endParaRPr lang="it" altLang="fr-FR" dirty="0"/>
          </a:p>
          <a:p>
            <a:pPr marL="285750" indent="-285750" algn="l" rtl="0">
              <a:buClr>
                <a:srgbClr val="C00000"/>
              </a:buClr>
              <a:buFont typeface="Arial" charset="0"/>
              <a:buChar char="•"/>
            </a:pPr>
            <a:r>
              <a:rPr lang="it" b="0" i="0" u="none" baseline="0" dirty="0" smtClean="0"/>
              <a:t>Il </a:t>
            </a:r>
            <a:r>
              <a:rPr lang="it" b="0" i="0" u="none" baseline="0" dirty="0"/>
              <a:t>10% degli incidenti riguarda il personale d'ufficio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0" i="0" u="none" baseline="0">
                <a:ea typeface="Helvetica" charset="0"/>
                <a:cs typeface="Helvetica" charset="0"/>
              </a:rPr>
              <a:t>Kit di inserimento H3SE - Modulo TCNT 1.1 - Incidenti in ufficio – V2</a:t>
            </a:r>
            <a:endParaRPr lang="it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B70A2E3-94CA-3343-83F5-744DC5F08277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5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>
            <a:normAutofit/>
          </a:bodyPr>
          <a:lstStyle/>
          <a:p>
            <a:pPr algn="l" rtl="0">
              <a:defRPr/>
            </a:pPr>
            <a:r>
              <a:rPr lang="it" b="1" i="0" u="none" baseline="0"/>
              <a:t>Incidente in movimento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979488"/>
            <a:ext cx="8218488" cy="5473700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it" sz="1900" b="0" i="0" u="none" baseline="0">
                <a:cs typeface="Arial" charset="0"/>
              </a:rPr>
              <a:t>Cadere dalle scale</a:t>
            </a:r>
          </a:p>
          <a:p>
            <a:pPr lvl="1" algn="l" rtl="0">
              <a:lnSpc>
                <a:spcPct val="80000"/>
              </a:lnSpc>
            </a:pPr>
            <a:r>
              <a:rPr lang="it" sz="1700" b="0" i="0" u="none" baseline="0">
                <a:cs typeface="Arial" charset="0"/>
              </a:rPr>
              <a:t>Tenetevi al corrimano</a:t>
            </a:r>
          </a:p>
          <a:p>
            <a:pPr lvl="2" algn="l" rtl="0">
              <a:lnSpc>
                <a:spcPct val="80000"/>
              </a:lnSpc>
            </a:pPr>
            <a:r>
              <a:rPr lang="it" sz="1500" b="0" i="0" u="none" baseline="0">
                <a:cs typeface="Arial" charset="0"/>
              </a:rPr>
              <a:t>Scendendo e salendo</a:t>
            </a:r>
          </a:p>
          <a:p>
            <a:pPr lvl="1" algn="l" rtl="0">
              <a:lnSpc>
                <a:spcPct val="80000"/>
              </a:lnSpc>
            </a:pPr>
            <a:r>
              <a:rPr lang="it" sz="1700" b="0" i="0" u="none" baseline="0">
                <a:cs typeface="Arial" charset="0"/>
              </a:rPr>
              <a:t>Non scendete i gradini 4 a 4</a:t>
            </a:r>
          </a:p>
          <a:p>
            <a:pPr lvl="1" algn="l" rtl="0">
              <a:lnSpc>
                <a:spcPct val="80000"/>
              </a:lnSpc>
            </a:pPr>
            <a:r>
              <a:rPr lang="it" sz="1700" b="0" i="0" u="none" baseline="0">
                <a:cs typeface="Arial" charset="0"/>
              </a:rPr>
              <a:t>Prendete l'ascensore</a:t>
            </a:r>
          </a:p>
          <a:p>
            <a:pPr lvl="1" algn="l" rtl="0">
              <a:lnSpc>
                <a:spcPct val="80000"/>
              </a:lnSpc>
            </a:pPr>
            <a:endParaRPr lang="it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it" sz="1900" b="0" i="0" u="none" baseline="0">
                <a:cs typeface="Arial" charset="0"/>
              </a:rPr>
              <a:t>Inciampare o sbattere….</a:t>
            </a:r>
          </a:p>
          <a:p>
            <a:pPr lvl="1" algn="l" rtl="0">
              <a:lnSpc>
                <a:spcPct val="80000"/>
              </a:lnSpc>
            </a:pPr>
            <a:r>
              <a:rPr lang="it" sz="1700" b="0" i="0" u="none" baseline="0">
                <a:cs typeface="Arial" charset="0"/>
              </a:rPr>
              <a:t>Niente cavi elettrici nei passaggi</a:t>
            </a:r>
          </a:p>
          <a:p>
            <a:pPr lvl="1" algn="l" rtl="0">
              <a:lnSpc>
                <a:spcPct val="80000"/>
              </a:lnSpc>
            </a:pPr>
            <a:r>
              <a:rPr lang="it" sz="1700" b="0" i="0" u="none" baseline="0">
                <a:cs typeface="Arial" charset="0"/>
              </a:rPr>
              <a:t>Non lasciate i cassetti aperti</a:t>
            </a:r>
          </a:p>
          <a:p>
            <a:pPr lvl="1" algn="l" rtl="0">
              <a:lnSpc>
                <a:spcPct val="80000"/>
              </a:lnSpc>
            </a:pPr>
            <a:r>
              <a:rPr lang="it" sz="1700" b="0" i="0" u="none" baseline="0">
                <a:cs typeface="Arial" charset="0"/>
              </a:rPr>
              <a:t>Non correte nei corridoi</a:t>
            </a:r>
          </a:p>
          <a:p>
            <a:pPr lvl="1" algn="l" rtl="0">
              <a:lnSpc>
                <a:spcPct val="80000"/>
              </a:lnSpc>
            </a:pPr>
            <a:r>
              <a:rPr lang="it" sz="1700" b="0" i="0" u="none" baseline="0">
                <a:cs typeface="Arial" charset="0"/>
              </a:rPr>
              <a:t>Ordine in ufficio</a:t>
            </a:r>
          </a:p>
          <a:p>
            <a:pPr lvl="1" algn="l" rtl="0">
              <a:lnSpc>
                <a:spcPct val="80000"/>
              </a:lnSpc>
            </a:pPr>
            <a:endParaRPr lang="it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it" sz="1900" b="0" i="0" u="none" baseline="0">
                <a:cs typeface="Arial" charset="0"/>
              </a:rPr>
              <a:t>Scivolare </a:t>
            </a:r>
          </a:p>
          <a:p>
            <a:pPr lvl="1" algn="l" rtl="0">
              <a:lnSpc>
                <a:spcPct val="80000"/>
              </a:lnSpc>
            </a:pPr>
            <a:r>
              <a:rPr lang="it" sz="1700" b="0" i="0" u="none" baseline="0">
                <a:cs typeface="Arial" charset="0"/>
              </a:rPr>
              <a:t>Attenzione ai pavimenti bagnanti (operazioni di pulizia)</a:t>
            </a:r>
          </a:p>
          <a:p>
            <a:pPr lvl="1" algn="l" rtl="0">
              <a:lnSpc>
                <a:spcPct val="80000"/>
              </a:lnSpc>
            </a:pPr>
            <a:r>
              <a:rPr lang="it" sz="1700" b="0" i="0" u="none" baseline="0">
                <a:cs typeface="Arial" charset="0"/>
              </a:rPr>
              <a:t>Segnalate le perdite</a:t>
            </a:r>
          </a:p>
          <a:p>
            <a:pPr lvl="1" algn="l" rtl="0">
              <a:lnSpc>
                <a:spcPct val="80000"/>
              </a:lnSpc>
            </a:pPr>
            <a:r>
              <a:rPr lang="it" sz="1700" b="0" i="0" u="none" baseline="0">
                <a:cs typeface="Arial" charset="0"/>
              </a:rPr>
              <a:t>Attenzione alla neve ed al ghiaccio: parcheggi</a:t>
            </a:r>
          </a:p>
          <a:p>
            <a:pPr lvl="1" algn="l" rtl="0">
              <a:lnSpc>
                <a:spcPct val="80000"/>
              </a:lnSpc>
            </a:pPr>
            <a:endParaRPr lang="it" altLang="fr-FR" sz="1700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it" sz="1900" b="0" i="0" u="none" baseline="0">
                <a:cs typeface="Arial" charset="0"/>
              </a:rPr>
              <a:t>Attenzione alla circolazione interna nei parcheggi</a:t>
            </a:r>
          </a:p>
        </p:txBody>
      </p:sp>
      <p:sp>
        <p:nvSpPr>
          <p:cNvPr id="7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0" i="0" u="none" baseline="0">
                <a:ea typeface="Helvetica" charset="0"/>
                <a:cs typeface="Helvetica" charset="0"/>
              </a:rPr>
              <a:t>Kit di inserimento H3SE - Modulo TCNT 1.1 - Incidenti in ufficio – V2</a:t>
            </a:r>
            <a:endParaRPr lang="it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E19BE43-2BD7-5044-8FA5-2190DB345731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6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>
            <a:normAutofit/>
          </a:bodyPr>
          <a:lstStyle/>
          <a:p>
            <a:pPr algn="l" rtl="0" eaLnBrk="1" hangingPunct="1">
              <a:defRPr/>
            </a:pPr>
            <a:r>
              <a:rPr lang="it" b="1" i="0" u="none" baseline="0"/>
              <a:t>Incidenti legati al lavoro d'ufficio</a:t>
            </a:r>
          </a:p>
        </p:txBody>
      </p:sp>
      <p:sp>
        <p:nvSpPr>
          <p:cNvPr id="19459" name="Rectangle 9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24744"/>
            <a:ext cx="5410200" cy="50419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it" b="0" i="0" u="none" baseline="0">
                <a:cs typeface="Arial" charset="0"/>
              </a:rPr>
              <a:t>Portare carichi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it" b="0" i="0" u="none" baseline="0">
                <a:cs typeface="Arial" charset="0"/>
              </a:rPr>
              <a:t>Utilizzate i muscoli delle gambe per sollevare un carico, mai la schiena o le braccia, che devono restare diritte</a:t>
            </a:r>
          </a:p>
          <a:p>
            <a:pPr lvl="2" algn="l" rtl="0" eaLnBrk="1" hangingPunct="1">
              <a:lnSpc>
                <a:spcPct val="80000"/>
              </a:lnSpc>
            </a:pPr>
            <a:r>
              <a:rPr lang="it" b="0" i="0" u="none" baseline="0">
                <a:cs typeface="Arial" charset="0"/>
              </a:rPr>
              <a:t>Formazione!</a:t>
            </a:r>
          </a:p>
          <a:p>
            <a:pPr lvl="2" algn="l" rtl="0" eaLnBrk="1" hangingPunct="1">
              <a:lnSpc>
                <a:spcPct val="80000"/>
              </a:lnSpc>
            </a:pPr>
            <a:endParaRPr lang="it" altLang="fr-FR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it" b="0" i="0" u="none" baseline="0">
                <a:cs typeface="Arial" charset="0"/>
              </a:rPr>
              <a:t>Attenzione agli oggetti pesanti messi in alto</a:t>
            </a:r>
          </a:p>
          <a:p>
            <a:pPr algn="l" rtl="0">
              <a:lnSpc>
                <a:spcPct val="80000"/>
              </a:lnSpc>
            </a:pPr>
            <a:endParaRPr lang="it" altLang="fr-FR" dirty="0">
              <a:cs typeface="Arial" charset="0"/>
            </a:endParaRPr>
          </a:p>
          <a:p>
            <a:pPr algn="l" rtl="0" eaLnBrk="1" hangingPunct="1">
              <a:lnSpc>
                <a:spcPct val="90000"/>
              </a:lnSpc>
            </a:pPr>
            <a:r>
              <a:rPr lang="it" b="0" i="0" u="none" baseline="0">
                <a:cs typeface="Arial" charset="0"/>
              </a:rPr>
              <a:t>Tagliarsi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it" b="0" i="0" u="none" baseline="0">
                <a:cs typeface="Arial" charset="0"/>
              </a:rPr>
              <a:t>Utilizzate le forbici piuttosto che un cutter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it" b="0" i="0" u="none" baseline="0">
                <a:cs typeface="Arial" charset="0"/>
              </a:rPr>
              <a:t>Utilizzate un cutter di sicurezza</a:t>
            </a:r>
          </a:p>
          <a:p>
            <a:pPr lvl="2" algn="l" rtl="0" eaLnBrk="1" hangingPunct="1">
              <a:lnSpc>
                <a:spcPct val="80000"/>
              </a:lnSpc>
            </a:pPr>
            <a:r>
              <a:rPr lang="it" b="0" i="0" u="none" baseline="0">
                <a:cs typeface="Arial" charset="0"/>
              </a:rPr>
              <a:t>Indossate i guanti</a:t>
            </a:r>
          </a:p>
          <a:p>
            <a:pPr lvl="1" algn="l" rtl="0" eaLnBrk="1" hangingPunct="1">
              <a:lnSpc>
                <a:spcPct val="80000"/>
              </a:lnSpc>
            </a:pPr>
            <a:endParaRPr lang="it" altLang="fr-FR" dirty="0">
              <a:cs typeface="Arial" charset="0"/>
            </a:endParaRPr>
          </a:p>
          <a:p>
            <a:pPr algn="l" rtl="0">
              <a:lnSpc>
                <a:spcPct val="80000"/>
              </a:lnSpc>
            </a:pPr>
            <a:r>
              <a:rPr lang="it" b="0" i="0" u="none" baseline="0">
                <a:cs typeface="Arial" charset="0"/>
              </a:rPr>
              <a:t>Soffermatevi a leggere le istruzioni delle apparecchiature</a:t>
            </a:r>
          </a:p>
        </p:txBody>
      </p:sp>
      <p:pic>
        <p:nvPicPr>
          <p:cNvPr id="19460" name="Picture 4" descr="CSAFE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338" y="952500"/>
            <a:ext cx="1828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CSAFE0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5" y="1030288"/>
            <a:ext cx="14605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16" descr="imagesCALMN77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863" y="4806950"/>
            <a:ext cx="14319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3" name="Grouper 19"/>
          <p:cNvGrpSpPr>
            <a:grpSpLocks/>
          </p:cNvGrpSpPr>
          <p:nvPr/>
        </p:nvGrpSpPr>
        <p:grpSpPr bwMode="auto">
          <a:xfrm>
            <a:off x="7477125" y="3590925"/>
            <a:ext cx="1219200" cy="1216025"/>
            <a:chOff x="5796136" y="3429000"/>
            <a:chExt cx="1383678" cy="1377582"/>
          </a:xfrm>
        </p:grpSpPr>
        <p:pic>
          <p:nvPicPr>
            <p:cNvPr id="19465" name="Image 18" descr="Image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429000"/>
              <a:ext cx="1383678" cy="1377582"/>
            </a:xfrm>
            <a:prstGeom prst="rect">
              <a:avLst/>
            </a:prstGeom>
            <a:noFill/>
            <a:ln w="38100">
              <a:solidFill>
                <a:srgbClr val="008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6" name="Image 17" descr="erase-512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1665" y="3578187"/>
              <a:ext cx="1137093" cy="1137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0" i="0" u="none" baseline="0">
                <a:ea typeface="Helvetica" charset="0"/>
                <a:cs typeface="Helvetica" charset="0"/>
              </a:rPr>
              <a:t>Kit di inserimento H3SE - Modulo TCNT 1.1 - Incidenti in ufficio – V2</a:t>
            </a:r>
            <a:endParaRPr lang="it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1196975"/>
            <a:ext cx="8218488" cy="4968875"/>
          </a:xfrm>
        </p:spPr>
        <p:txBody>
          <a:bodyPr/>
          <a:lstStyle/>
          <a:p>
            <a:pPr algn="l" rtl="0" eaLnBrk="1" hangingPunct="1">
              <a:lnSpc>
                <a:spcPct val="70000"/>
              </a:lnSpc>
            </a:pPr>
            <a:r>
              <a:rPr lang="it" sz="1900" b="0" i="0" u="none" baseline="0" dirty="0">
                <a:cs typeface="Arial" charset="0"/>
              </a:rPr>
              <a:t>Rispettate i limiti di velocità, adattate la vostra velocità alla condizione di circolazione</a:t>
            </a:r>
            <a:r>
              <a:rPr lang="it" sz="1900" dirty="0">
                <a:cs typeface="Arial" charset="0"/>
              </a:rPr>
              <a:t/>
            </a:r>
            <a:br>
              <a:rPr lang="it" sz="1900" dirty="0">
                <a:cs typeface="Arial" charset="0"/>
              </a:rPr>
            </a:br>
            <a:endParaRPr lang="it" sz="1900" dirty="0">
              <a:cs typeface="Arial" charset="0"/>
            </a:endParaRPr>
          </a:p>
          <a:p>
            <a:pPr lvl="1" algn="l" rtl="0" eaLnBrk="1" hangingPunct="1">
              <a:lnSpc>
                <a:spcPct val="60000"/>
              </a:lnSpc>
            </a:pPr>
            <a:endParaRPr lang="it" altLang="fr-FR" sz="1700" dirty="0">
              <a:cs typeface="Arial" charset="0"/>
            </a:endParaRPr>
          </a:p>
          <a:p>
            <a:pPr algn="l" rtl="0" eaLnBrk="1" hangingPunct="1">
              <a:lnSpc>
                <a:spcPct val="70000"/>
              </a:lnSpc>
            </a:pPr>
            <a:r>
              <a:rPr lang="it" sz="1900" b="0" i="0" u="none" baseline="0" dirty="0">
                <a:cs typeface="Arial" charset="0"/>
              </a:rPr>
              <a:t>Parcheggiate in retromarcia</a:t>
            </a:r>
          </a:p>
          <a:p>
            <a:pPr lvl="1" algn="l" rtl="0">
              <a:lnSpc>
                <a:spcPct val="70000"/>
              </a:lnSpc>
            </a:pPr>
            <a:r>
              <a:rPr lang="it" sz="1700" b="0" i="0" u="none" baseline="0" dirty="0">
                <a:cs typeface="Arial" charset="0"/>
              </a:rPr>
              <a:t>Per ripartire in totale sicurezza</a:t>
            </a:r>
            <a:r>
              <a:rPr lang="it" sz="1700" dirty="0">
                <a:cs typeface="Arial" charset="0"/>
              </a:rPr>
              <a:t/>
            </a:r>
            <a:br>
              <a:rPr lang="it" sz="1700" dirty="0">
                <a:cs typeface="Arial" charset="0"/>
              </a:rPr>
            </a:br>
            <a:r>
              <a:rPr lang="it" sz="1700" b="0" i="0" u="none" baseline="0" dirty="0">
                <a:cs typeface="Arial" charset="0"/>
              </a:rPr>
              <a:t>(e non per andare via più velocemente!)</a:t>
            </a:r>
          </a:p>
          <a:p>
            <a:pPr lvl="1" algn="l" rtl="0" eaLnBrk="1" hangingPunct="1">
              <a:lnSpc>
                <a:spcPct val="60000"/>
              </a:lnSpc>
            </a:pPr>
            <a:endParaRPr lang="it" altLang="fr-FR" sz="1700" dirty="0">
              <a:cs typeface="Arial" charset="0"/>
            </a:endParaRPr>
          </a:p>
          <a:p>
            <a:pPr algn="l" rtl="0" eaLnBrk="1" hangingPunct="1">
              <a:lnSpc>
                <a:spcPct val="70000"/>
              </a:lnSpc>
            </a:pPr>
            <a:r>
              <a:rPr lang="it" sz="1900" b="0" i="0" u="none" baseline="0" dirty="0">
                <a:cs typeface="Arial" charset="0"/>
              </a:rPr>
              <a:t>Mettete la cintura</a:t>
            </a:r>
          </a:p>
          <a:p>
            <a:pPr lvl="1" algn="l" rtl="0" eaLnBrk="1" hangingPunct="1">
              <a:lnSpc>
                <a:spcPct val="60000"/>
              </a:lnSpc>
            </a:pPr>
            <a:r>
              <a:rPr lang="it" sz="1700" b="0" i="0" u="none" baseline="0" dirty="0">
                <a:cs typeface="Arial" charset="0"/>
              </a:rPr>
              <a:t>Cintura alla parte anteriore ed alla parte posteriore</a:t>
            </a:r>
            <a:endParaRPr lang="it" altLang="fr-FR" sz="1700" dirty="0">
              <a:solidFill>
                <a:srgbClr val="FF0000"/>
              </a:solidFill>
              <a:cs typeface="Arial" charset="0"/>
            </a:endParaRPr>
          </a:p>
          <a:p>
            <a:pPr lvl="1" algn="l" rtl="0" eaLnBrk="1" hangingPunct="1">
              <a:lnSpc>
                <a:spcPct val="60000"/>
              </a:lnSpc>
            </a:pPr>
            <a:endParaRPr lang="it" altLang="fr-FR" sz="1700" dirty="0">
              <a:solidFill>
                <a:srgbClr val="FF0000"/>
              </a:solidFill>
              <a:cs typeface="Arial" charset="0"/>
            </a:endParaRPr>
          </a:p>
          <a:p>
            <a:pPr algn="l" rtl="0" eaLnBrk="1" hangingPunct="1">
              <a:lnSpc>
                <a:spcPct val="70000"/>
              </a:lnSpc>
            </a:pPr>
            <a:r>
              <a:rPr lang="it" sz="1900" b="0" i="0" u="none" baseline="0" dirty="0">
                <a:cs typeface="Arial" charset="0"/>
              </a:rPr>
              <a:t>Non telefonate mentre guidate</a:t>
            </a:r>
          </a:p>
          <a:p>
            <a:pPr lvl="1" algn="l" rtl="0" eaLnBrk="1" hangingPunct="1"/>
            <a:r>
              <a:rPr lang="it" sz="1700" b="0" i="0" u="none" baseline="0" dirty="0">
                <a:cs typeface="Arial" charset="0"/>
              </a:rPr>
              <a:t>Neanche con un kit vivavoce o con gli auricolari</a:t>
            </a:r>
            <a:r>
              <a:rPr lang="it" sz="1700" dirty="0">
                <a:cs typeface="Arial" charset="0"/>
              </a:rPr>
              <a:t/>
            </a:r>
            <a:br>
              <a:rPr lang="it" sz="1700" dirty="0">
                <a:cs typeface="Arial" charset="0"/>
              </a:rPr>
            </a:br>
            <a:r>
              <a:rPr lang="it" sz="1700" b="0" i="0" u="none" baseline="0" dirty="0">
                <a:cs typeface="Arial" charset="0"/>
              </a:rPr>
              <a:t> (regola Gruppo)</a:t>
            </a:r>
          </a:p>
          <a:p>
            <a:pPr algn="l" rtl="0">
              <a:lnSpc>
                <a:spcPct val="60000"/>
              </a:lnSpc>
            </a:pPr>
            <a:endParaRPr lang="it" altLang="fr-FR" sz="1900" dirty="0">
              <a:cs typeface="Arial" charset="0"/>
            </a:endParaRPr>
          </a:p>
          <a:p>
            <a:pPr algn="l" rtl="0">
              <a:lnSpc>
                <a:spcPct val="60000"/>
              </a:lnSpc>
            </a:pPr>
            <a:r>
              <a:rPr lang="it" sz="1900" b="0" i="0" u="none" baseline="0" dirty="0">
                <a:cs typeface="Arial" charset="0"/>
              </a:rPr>
              <a:t>Rispettate i tempi di guida</a:t>
            </a:r>
          </a:p>
          <a:p>
            <a:pPr algn="l" rtl="0">
              <a:lnSpc>
                <a:spcPct val="60000"/>
              </a:lnSpc>
            </a:pPr>
            <a:endParaRPr lang="it" altLang="fr-FR" sz="1900" dirty="0">
              <a:cs typeface="Arial" charset="0"/>
            </a:endParaRPr>
          </a:p>
          <a:p>
            <a:pPr algn="l" rtl="0">
              <a:lnSpc>
                <a:spcPct val="60000"/>
              </a:lnSpc>
            </a:pPr>
            <a:r>
              <a:rPr lang="it" sz="1900" b="0" i="0" u="none" baseline="0" dirty="0">
                <a:cs typeface="Arial" charset="0"/>
              </a:rPr>
              <a:t>Non bevete prima di guidare!</a:t>
            </a:r>
          </a:p>
          <a:p>
            <a:pPr lvl="1" algn="l" rtl="0">
              <a:lnSpc>
                <a:spcPct val="60000"/>
              </a:lnSpc>
            </a:pPr>
            <a:r>
              <a:rPr lang="it" sz="1700" b="0" i="0" u="none" baseline="0" dirty="0">
                <a:cs typeface="Arial" charset="0"/>
              </a:rPr>
              <a:t>Attenzione ai brindisi di partenza, seminari, cocktail</a:t>
            </a:r>
          </a:p>
          <a:p>
            <a:pPr lvl="2" algn="l" rtl="0">
              <a:lnSpc>
                <a:spcPct val="60000"/>
              </a:lnSpc>
            </a:pPr>
            <a:r>
              <a:rPr lang="it" sz="1500" b="0" i="0" u="none" baseline="0" dirty="0">
                <a:cs typeface="Arial" charset="0"/>
              </a:rPr>
              <a:t>Prevedere eventualmente trasporti collettivi</a:t>
            </a:r>
          </a:p>
        </p:txBody>
      </p:sp>
      <p:pic>
        <p:nvPicPr>
          <p:cNvPr id="24577" name="Image 13" descr="temps de condu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t="10774" r="12428" b="15800"/>
          <a:stretch>
            <a:fillRect/>
          </a:stretch>
        </p:blipFill>
        <p:spPr bwMode="auto">
          <a:xfrm>
            <a:off x="5996905" y="4149080"/>
            <a:ext cx="1095375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Image 8" descr="se garer en marche arriè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60" y="1844675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0" i="0" u="none" baseline="0"/>
              <a:t>Circolazione – Spostamento con veicolo</a:t>
            </a:r>
            <a:r>
              <a:rPr lang="it" b="1" i="0" u="none" baseline="0"/>
              <a:t> </a:t>
            </a:r>
          </a:p>
        </p:txBody>
      </p:sp>
      <p:pic>
        <p:nvPicPr>
          <p:cNvPr id="24581" name="Picture 4" descr="ceinture"/>
          <p:cNvPicPr>
            <a:picLocks noChangeAspect="1" noChangeArrowheads="1"/>
          </p:cNvPicPr>
          <p:nvPr/>
        </p:nvPicPr>
        <p:blipFill>
          <a:blip r:embed="rId4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439" y="2916238"/>
            <a:ext cx="88582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téléphone portab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243" y="3357563"/>
            <a:ext cx="8731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Image 11" descr="interdiction alcoo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218113"/>
            <a:ext cx="93662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Image 12" descr="limitations vitesse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0"/>
          <a:stretch>
            <a:fillRect/>
          </a:stretch>
        </p:blipFill>
        <p:spPr bwMode="auto">
          <a:xfrm>
            <a:off x="7100888" y="1624012"/>
            <a:ext cx="12303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E9B81C33-A518-5545-91D9-A5970EF56BC3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7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12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0" i="0" u="none" baseline="0">
                <a:ea typeface="Helvetica" charset="0"/>
                <a:cs typeface="Helvetica" charset="0"/>
              </a:rPr>
              <a:t>Kit di inserimento H3SE - Modulo TCNT 1.1 - Incidenti in ufficio – V2</a:t>
            </a:r>
            <a:endParaRPr lang="it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7EE1F5D4-0585-D941-9686-6E9CCB00AAC5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8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18488" cy="490537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it" b="1" i="0" u="none" baseline="0"/>
              <a:t>Imprudenze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457200" y="981075"/>
            <a:ext cx="8218488" cy="5184775"/>
          </a:xfrm>
        </p:spPr>
        <p:txBody>
          <a:bodyPr/>
          <a:lstStyle/>
          <a:p>
            <a:pPr algn="l" rtl="0" eaLnBrk="1" hangingPunct="1"/>
            <a:r>
              <a:rPr lang="it" b="0" i="0" u="none" baseline="0">
                <a:cs typeface="Arial" charset="0"/>
              </a:rPr>
              <a:t>Rischio di caduta</a:t>
            </a:r>
          </a:p>
          <a:p>
            <a:pPr lvl="1" algn="l" rtl="0" eaLnBrk="1" hangingPunct="1"/>
            <a:r>
              <a:rPr lang="it" b="0" i="0" u="none" baseline="0">
                <a:cs typeface="Arial" charset="0"/>
              </a:rPr>
              <a:t>Non salite su una sedia con le rotelle</a:t>
            </a:r>
          </a:p>
          <a:p>
            <a:pPr lvl="1" algn="l" rtl="0" eaLnBrk="1" hangingPunct="1"/>
            <a:r>
              <a:rPr lang="it" b="0" i="0" u="none" baseline="0">
                <a:cs typeface="Arial" charset="0"/>
              </a:rPr>
              <a:t>Non dondolatevi sulla vostra sedia</a:t>
            </a:r>
            <a:r>
              <a:rPr lang="it">
                <a:cs typeface="Arial" charset="0"/>
              </a:rPr>
              <a:t/>
            </a:r>
            <a:br>
              <a:rPr lang="it">
                <a:cs typeface="Arial" charset="0"/>
              </a:rPr>
            </a:br>
            <a:endParaRPr lang="it">
              <a:cs typeface="Arial" charset="0"/>
            </a:endParaRPr>
          </a:p>
          <a:p>
            <a:pPr lvl="1" algn="l" rtl="0" eaLnBrk="1" hangingPunct="1"/>
            <a:r>
              <a:rPr lang="it" b="0" i="0" u="none" baseline="0">
                <a:cs typeface="Arial" charset="0"/>
              </a:rPr>
              <a:t>Non salite sui mobili</a:t>
            </a:r>
          </a:p>
          <a:p>
            <a:pPr lvl="1" algn="l" rtl="0" eaLnBrk="1" hangingPunct="1"/>
            <a:endParaRPr lang="it" altLang="fr-FR">
              <a:cs typeface="Arial" charset="0"/>
            </a:endParaRPr>
          </a:p>
          <a:p>
            <a:pPr lvl="1" algn="l" rtl="0" eaLnBrk="1" hangingPunct="1"/>
            <a:endParaRPr lang="it" altLang="fr-FR">
              <a:cs typeface="Arial" charset="0"/>
            </a:endParaRPr>
          </a:p>
          <a:p>
            <a:pPr lvl="1" algn="l" rtl="0" eaLnBrk="1" hangingPunct="1"/>
            <a:endParaRPr lang="it" altLang="fr-FR">
              <a:cs typeface="Arial" charset="0"/>
            </a:endParaRPr>
          </a:p>
          <a:p>
            <a:pPr lvl="1" algn="l" rtl="0" eaLnBrk="1" hangingPunct="1"/>
            <a:endParaRPr lang="it" altLang="fr-FR">
              <a:cs typeface="Arial" charset="0"/>
            </a:endParaRPr>
          </a:p>
          <a:p>
            <a:pPr algn="l" rtl="0" eaLnBrk="1" hangingPunct="1"/>
            <a:endParaRPr lang="it" altLang="fr-FR">
              <a:cs typeface="Arial" charset="0"/>
            </a:endParaRPr>
          </a:p>
          <a:p>
            <a:pPr algn="l" rtl="0" eaLnBrk="1" hangingPunct="1"/>
            <a:r>
              <a:rPr lang="it" b="0" i="0" u="none" baseline="0">
                <a:cs typeface="Arial" charset="0"/>
              </a:rPr>
              <a:t>Rischio di scossa elettrica</a:t>
            </a:r>
          </a:p>
          <a:p>
            <a:pPr lvl="1" algn="l" rtl="0" eaLnBrk="1" hangingPunct="1"/>
            <a:r>
              <a:rPr lang="it" b="0" i="0" u="none" baseline="0">
                <a:cs typeface="Arial" charset="0"/>
              </a:rPr>
              <a:t>Non armeggiate con le cose elettriche</a:t>
            </a:r>
          </a:p>
          <a:p>
            <a:pPr lvl="1" algn="l" rtl="0" eaLnBrk="1" hangingPunct="1"/>
            <a:r>
              <a:rPr lang="it" b="0" i="0" u="none" baseline="0">
                <a:cs typeface="Arial" charset="0"/>
              </a:rPr>
              <a:t>Staccate la corrente prima di qualsiasi intervento</a:t>
            </a:r>
          </a:p>
          <a:p>
            <a:pPr lvl="1" algn="l" rtl="0" eaLnBrk="1" hangingPunct="1"/>
            <a:r>
              <a:rPr lang="it" b="0" i="0" u="none" baseline="0">
                <a:cs typeface="Arial" charset="0"/>
              </a:rPr>
              <a:t>Segnalate ogni problema</a:t>
            </a:r>
          </a:p>
          <a:p>
            <a:pPr lvl="1" algn="l" rtl="0" eaLnBrk="1" hangingPunct="1"/>
            <a:endParaRPr lang="it" altLang="fr-FR">
              <a:cs typeface="Arial" charset="0"/>
            </a:endParaRPr>
          </a:p>
        </p:txBody>
      </p:sp>
      <p:pic>
        <p:nvPicPr>
          <p:cNvPr id="20484" name="Picture 5" descr="CSAFE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169" y="4005263"/>
            <a:ext cx="20351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016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1052513"/>
            <a:ext cx="14605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7" descr="21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025" y="1052513"/>
            <a:ext cx="13827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 10" descr="débrancher pris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508500"/>
            <a:ext cx="1162050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0" i="0" u="none" baseline="0">
                <a:ea typeface="Helvetica" charset="0"/>
                <a:cs typeface="Helvetica" charset="0"/>
              </a:rPr>
              <a:t>Kit di inserimento H3SE - Modulo TCNT 1.1 - Incidenti in ufficio – V2</a:t>
            </a:r>
            <a:endParaRPr lang="it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>
              <a:defRPr/>
            </a:pPr>
            <a:r>
              <a:rPr lang="it" b="1" i="0" u="none" baseline="0"/>
              <a:t>I comportamenti giusti</a:t>
            </a:r>
            <a:endParaRPr lang="it" dirty="0"/>
          </a:p>
        </p:txBody>
      </p:sp>
      <p:sp>
        <p:nvSpPr>
          <p:cNvPr id="21506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457200" y="1125538"/>
            <a:ext cx="8218488" cy="5040312"/>
          </a:xfrm>
        </p:spPr>
        <p:txBody>
          <a:bodyPr/>
          <a:lstStyle/>
          <a:p>
            <a:pPr algn="l" rtl="0"/>
            <a:r>
              <a:rPr lang="it" b="0" i="0" u="none" baseline="0">
                <a:cs typeface="Arial" charset="0"/>
              </a:rPr>
              <a:t>Non correre</a:t>
            </a:r>
          </a:p>
          <a:p>
            <a:pPr algn="l" rtl="0"/>
            <a:r>
              <a:rPr lang="it" b="0" i="0" u="none" baseline="0">
                <a:cs typeface="Arial" charset="0"/>
              </a:rPr>
              <a:t>Non dondolarsi sulla sedia</a:t>
            </a:r>
          </a:p>
          <a:p>
            <a:pPr algn="l" rtl="0"/>
            <a:r>
              <a:rPr lang="it" b="0" i="0" u="none" baseline="0">
                <a:cs typeface="Arial" charset="0"/>
              </a:rPr>
              <a:t>Evitare le imprudenze</a:t>
            </a:r>
          </a:p>
          <a:p>
            <a:pPr algn="l" rtl="0"/>
            <a:r>
              <a:rPr lang="it" b="0" i="0" u="none" baseline="0">
                <a:cs typeface="Arial" charset="0"/>
              </a:rPr>
              <a:t>Tenersi al corrimano</a:t>
            </a:r>
          </a:p>
          <a:p>
            <a:pPr algn="l" rtl="0"/>
            <a:r>
              <a:rPr lang="it" b="0" i="0" u="none" baseline="0">
                <a:cs typeface="Arial" charset="0"/>
              </a:rPr>
              <a:t>Evacuare in caso d'allarme (sicurezza/attentato, ferito, incendio)</a:t>
            </a:r>
          </a:p>
          <a:p>
            <a:pPr algn="l" rtl="0"/>
            <a:r>
              <a:rPr lang="it" b="0" i="0" u="none" baseline="0">
                <a:cs typeface="Arial" charset="0"/>
              </a:rPr>
              <a:t>Rispettare i principali divieti (non fumare…)</a:t>
            </a:r>
          </a:p>
        </p:txBody>
      </p:sp>
      <p:sp>
        <p:nvSpPr>
          <p:cNvPr id="21507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0"/>
            <a:fld id="{5961B8D1-CB28-554F-B44A-DC08A7037CEF}" type="slidenum">
              <a:rPr>
                <a:solidFill>
                  <a:srgbClr val="898989"/>
                </a:solidFill>
                <a:ea typeface="Helvetica" charset="0"/>
                <a:cs typeface="Helvetica" charset="0"/>
              </a:rPr>
              <a:pPr/>
              <a:t>9</a:t>
            </a:fld>
            <a:endParaRPr lang="it" altLang="fr-FR">
              <a:solidFill>
                <a:srgbClr val="898989"/>
              </a:solidFill>
              <a:ea typeface="Helvetica" charset="0"/>
              <a:cs typeface="Helvetica" charset="0"/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3"/>
          </p:nvPr>
        </p:nvSpPr>
        <p:spPr bwMode="auto">
          <a:xfrm>
            <a:off x="457200" y="6411913"/>
            <a:ext cx="5562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l" rtl="0"/>
            <a:r>
              <a:rPr lang="it" sz="1000" b="0" i="0" u="none" baseline="0">
                <a:ea typeface="Helvetica" charset="0"/>
                <a:cs typeface="Helvetica" charset="0"/>
              </a:rPr>
              <a:t>Kit di inserimento H3SE - Modulo TCNT 1.1 - Incidenti in ufficio – V2</a:t>
            </a:r>
            <a:endParaRPr lang="it" altLang="fr-FR" sz="1000" dirty="0">
              <a:ea typeface="Helvetica" charset="0"/>
              <a:cs typeface="Helvetic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r_total_modele_rouge_fonce">
  <a:themeElements>
    <a:clrScheme name="TOTAL CORPO">
      <a:dk1>
        <a:sysClr val="windowText" lastClr="000000"/>
      </a:dk1>
      <a:lt1>
        <a:sysClr val="window" lastClr="FFFFFF"/>
      </a:lt1>
      <a:dk2>
        <a:srgbClr val="707173"/>
      </a:dk2>
      <a:lt2>
        <a:srgbClr val="00A37F"/>
      </a:lt2>
      <a:accent1>
        <a:srgbClr val="4A96CD"/>
      </a:accent1>
      <a:accent2>
        <a:srgbClr val="F39800"/>
      </a:accent2>
      <a:accent3>
        <a:srgbClr val="E20031"/>
      </a:accent3>
      <a:accent4>
        <a:srgbClr val="004494"/>
      </a:accent4>
      <a:accent5>
        <a:srgbClr val="E8561E"/>
      </a:accent5>
      <a:accent6>
        <a:srgbClr val="97B2AD"/>
      </a:accent6>
      <a:hlink>
        <a:srgbClr val="175A99"/>
      </a:hlink>
      <a:folHlink>
        <a:srgbClr val="B12F87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fr_total_modele_rouge_fonce</Template>
  <TotalTime>518</TotalTime>
  <Words>572</Words>
  <Application>Microsoft Office PowerPoint</Application>
  <PresentationFormat>Affichage à l'écran (4:3)</PresentationFormat>
  <Paragraphs>132</Paragraphs>
  <Slides>12</Slides>
  <Notes>2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fr_total_modele_rouge_fonce</vt:lpstr>
      <vt:lpstr>Incidenti in ufficio</vt:lpstr>
      <vt:lpstr>Gli obiettivi del modulo</vt:lpstr>
      <vt:lpstr>Présentation PowerPoint</vt:lpstr>
      <vt:lpstr>I RISCHI IN UFFICIO</vt:lpstr>
      <vt:lpstr>Incidente in movimento</vt:lpstr>
      <vt:lpstr>Incidenti legati al lavoro d'ufficio</vt:lpstr>
      <vt:lpstr>Circolazione – Spostamento con veicolo </vt:lpstr>
      <vt:lpstr>Imprudenze</vt:lpstr>
      <vt:lpstr>I comportamenti giusti</vt:lpstr>
      <vt:lpstr>Regola d'oro n°2 - riepilogo</vt:lpstr>
      <vt:lpstr>Présentation PowerPoint</vt:lpstr>
      <vt:lpstr>Le regole d’oro in ufficio 02 – Circolazione - Spostamenti A PIEDI</vt:lpstr>
    </vt:vector>
  </TitlesOfParts>
  <Company>TOTAL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J0039122</dc:creator>
  <cp:lastModifiedBy>Manuela Uribesolis</cp:lastModifiedBy>
  <cp:revision>44</cp:revision>
  <dcterms:created xsi:type="dcterms:W3CDTF">2015-09-07T13:13:13Z</dcterms:created>
  <dcterms:modified xsi:type="dcterms:W3CDTF">2017-06-15T20:41:55Z</dcterms:modified>
</cp:coreProperties>
</file>