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78" r:id="rId2"/>
    <p:sldId id="265" r:id="rId3"/>
    <p:sldId id="266" r:id="rId4"/>
    <p:sldId id="267" r:id="rId5"/>
    <p:sldId id="269" r:id="rId6"/>
    <p:sldId id="270" r:id="rId7"/>
    <p:sldId id="277" r:id="rId8"/>
    <p:sldId id="271" r:id="rId9"/>
    <p:sldId id="268" r:id="rId10"/>
    <p:sldId id="272" r:id="rId11"/>
    <p:sldId id="273" r:id="rId12"/>
    <p:sldId id="276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0EF"/>
    <a:srgbClr val="E7851D"/>
    <a:srgbClr val="3876AF"/>
    <a:srgbClr val="133C75"/>
    <a:srgbClr val="BD2B0B"/>
    <a:srgbClr val="7ABFC0"/>
    <a:srgbClr val="CAEBEA"/>
    <a:srgbClr val="55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9" autoAdjust="0"/>
    <p:restoredTop sz="94692" autoAdjust="0"/>
  </p:normalViewPr>
  <p:slideViewPr>
    <p:cSldViewPr snapToObjects="1">
      <p:cViewPr>
        <p:scale>
          <a:sx n="70" d="100"/>
          <a:sy n="70" d="100"/>
        </p:scale>
        <p:origin x="-12" y="-93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5982104-556B-474C-AC60-C2B1CE274D0C}" type="datetimeFigureOut">
              <a:rPr lang="fr-FR" altLang="fr-FR"/>
              <a:pPr/>
              <a:t>19/06/2017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2E8B0B4-E596-434C-8A9D-CBE5EF8107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577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12C86C7-0413-A143-8354-A2C441D38C76}" type="datetimeFigureOut">
              <a:rPr lang="fr-FR" altLang="fr-FR"/>
              <a:pPr/>
              <a:t>19/06/2017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62E5EC4-4268-EE4E-B382-78C24A7E7E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8092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62E5EC4-4268-EE4E-B382-78C24A7E7EA4}" type="slidenum">
              <a:rPr/>
              <a:pPr/>
              <a:t>2</a:t>
            </a:fld>
            <a:endParaRPr lang="nl" altLang="fr-FR"/>
          </a:p>
        </p:txBody>
      </p:sp>
    </p:spTree>
    <p:extLst>
      <p:ext uri="{BB962C8B-B14F-4D97-AF65-F5344CB8AC3E}">
        <p14:creationId xmlns:p14="http://schemas.microsoft.com/office/powerpoint/2010/main" val="3243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62E5EC4-4268-EE4E-B382-78C24A7E7EA4}" type="slidenum">
              <a:rPr/>
              <a:pPr/>
              <a:t>12</a:t>
            </a:fld>
            <a:endParaRPr lang="nl" altLang="fr-FR"/>
          </a:p>
        </p:txBody>
      </p:sp>
    </p:spTree>
    <p:extLst>
      <p:ext uri="{BB962C8B-B14F-4D97-AF65-F5344CB8AC3E}">
        <p14:creationId xmlns:p14="http://schemas.microsoft.com/office/powerpoint/2010/main" val="37546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27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0CC622-09B5-B547-AFBA-6B485A41E0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467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660096-0193-234C-AC56-11CBD8A18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576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506D2-8EF7-C947-827E-ED2F102D602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207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C9D4F3-12B6-1149-864D-DA67CC4E0C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67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BD15F9-1E7A-D54F-9006-6DEAF4D025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6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7B67CB-5725-A048-AFD0-DC4E40DB9E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476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ACC4D0-8BAD-1D44-AD37-C73AA37F6F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B40C8F2-36C7-A74C-8442-FE7FE9EB50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129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27D83-5F54-4F4E-93F4-31DE0A78CE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507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25432CC6-BF35-9046-86E8-55110E70E08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nl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nl" b="1" i="0" u="none" baseline="0">
                <a:ea typeface="+mj-ea"/>
              </a:rPr>
              <a:t>Kantoorongevallen</a:t>
            </a:r>
            <a:endParaRPr lang="nl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nl" b="0" i="0" u="none" baseline="0">
                <a:cs typeface="Arial" charset="0"/>
              </a:rPr>
              <a:t>Integratieset H3SE</a:t>
            </a:r>
          </a:p>
          <a:p>
            <a:pPr algn="l" rtl="0" eaLnBrk="1" hangingPunct="1"/>
            <a:r>
              <a:rPr lang="nl" b="0" i="0" u="none" baseline="0">
                <a:cs typeface="Arial" charset="0"/>
              </a:rPr>
              <a:t>Module TCNT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3294DAD-8D88-ED44-9009-0120C032A5F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196975"/>
            <a:ext cx="69373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nl" b="1" i="0" u="none" baseline="0">
                <a:cs typeface="Arial" charset="0"/>
              </a:rPr>
              <a:t>Gouden regel nr. 2 – herinnering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sz="1000" b="0" i="0" u="none" baseline="0">
                <a:ea typeface="Helvetica" charset="0"/>
                <a:cs typeface="Helvetica" charset="0"/>
              </a:rPr>
              <a:t>Integratieset H3SE - Module TCNT 1.1 - Kantoorongevallen – V2</a:t>
            </a:r>
            <a:endParaRPr lang="nl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075BDE3-5E27-414D-9946-38768303F5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3554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9281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sz="1000" b="0" i="0" u="none" baseline="0">
                <a:ea typeface="Helvetica" charset="0"/>
                <a:cs typeface="Helvetica" charset="0"/>
              </a:rPr>
              <a:t>Integratieset H3SE - Module TCNT 1.1 - Kantoorongevallen – V2</a:t>
            </a:r>
            <a:endParaRPr lang="nl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nl" sz="1900" b="0" i="0" u="none" baseline="0" dirty="0">
                <a:cs typeface="Arial" charset="0"/>
              </a:rPr>
              <a:t>Struikelen of zich </a:t>
            </a:r>
            <a:r>
              <a:rPr lang="nl" sz="1900" b="0" i="0" u="none" baseline="0" dirty="0" smtClean="0">
                <a:cs typeface="Arial" charset="0"/>
              </a:rPr>
              <a:t>stoten...</a:t>
            </a:r>
            <a:endParaRPr lang="nl" sz="1900" b="0" i="0" u="none" baseline="0" dirty="0">
              <a:cs typeface="Arial" charset="0"/>
            </a:endParaRP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Houd het kantoor opgeruimd</a:t>
            </a:r>
          </a:p>
          <a:p>
            <a:pPr lvl="2" algn="l" rtl="0">
              <a:lnSpc>
                <a:spcPct val="80000"/>
              </a:lnSpc>
            </a:pPr>
            <a:r>
              <a:rPr lang="nl" sz="1500" b="0" i="0" u="none" baseline="0" dirty="0">
                <a:cs typeface="Arial" charset="0"/>
              </a:rPr>
              <a:t>Geen elektrische snoeren in de looppaden</a:t>
            </a:r>
          </a:p>
          <a:p>
            <a:pPr lvl="2" algn="l" rtl="0">
              <a:lnSpc>
                <a:spcPct val="80000"/>
              </a:lnSpc>
            </a:pPr>
            <a:r>
              <a:rPr lang="nl" sz="1500" b="0" i="0" u="none" baseline="0" dirty="0">
                <a:cs typeface="Arial" charset="0"/>
              </a:rPr>
              <a:t>Laat geen laden openstaan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Ren niet in de gangen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nl" sz="1900" b="0" i="0" u="none" baseline="0" dirty="0">
                <a:cs typeface="Arial" charset="0"/>
              </a:rPr>
              <a:t>Vallen van trappen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Gebruik zo mogelijk de lift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Houd de trapleuning vast als u naar boven en naar beneden gaat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Neem niet vier treden tegelijk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nl" sz="1900" b="0" i="0" u="none" baseline="0" dirty="0">
                <a:cs typeface="Arial" charset="0"/>
              </a:rPr>
              <a:t>Uitglijden 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Let op natte vloeren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Let op bij sneeuw of ijzel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nl" sz="1900" b="0" i="0" u="none" baseline="0" dirty="0">
                <a:cs typeface="Arial" charset="0"/>
              </a:rPr>
              <a:t>Botsingen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Let op de verkeerscirculatie (parkeerterrein)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Gebruik de voetgangerspaden</a:t>
            </a:r>
            <a:endParaRPr lang="nl" altLang="fr-FR" sz="1700" dirty="0">
              <a:cs typeface="Arial" charset="0"/>
            </a:endParaRP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Pas in industriële vestigingen op voor bewegende voertuigen</a:t>
            </a:r>
          </a:p>
          <a:p>
            <a:pPr lvl="2" algn="l" rtl="0">
              <a:lnSpc>
                <a:spcPct val="80000"/>
              </a:lnSpc>
            </a:pPr>
            <a:endParaRPr lang="nl" altLang="fr-FR" sz="1500" dirty="0">
              <a:cs typeface="Arial" charset="0"/>
            </a:endParaRPr>
          </a:p>
        </p:txBody>
      </p:sp>
      <p:pic>
        <p:nvPicPr>
          <p:cNvPr id="25603" name="Picture 5" descr="tenir ram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636838"/>
            <a:ext cx="12271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8" descr="Imag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125538"/>
            <a:ext cx="13922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9" descr="attention aux chariot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41900"/>
            <a:ext cx="11223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6206"/>
          <a:stretch>
            <a:fillRect/>
          </a:stretch>
        </p:blipFill>
        <p:spPr bwMode="auto">
          <a:xfrm>
            <a:off x="4602163" y="3571875"/>
            <a:ext cx="14176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\\DREY\1-Prod\Total\Securite_Mot-cles\Pictos\export\pieto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592638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BA65F1E-FEE7-E842-B8C9-D1E82D411F6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>
              <a:defRPr/>
            </a:pPr>
            <a:r>
              <a:rPr lang="nl" b="1" i="0" u="none" baseline="0"/>
              <a:t>De gouden regels op kantoor</a:t>
            </a:r>
            <a:r>
              <a:rPr lang="nl"/>
              <a:t/>
            </a:r>
            <a:br>
              <a:rPr lang="nl"/>
            </a:br>
            <a:r>
              <a:rPr lang="nl" b="1" i="0" u="none" baseline="0"/>
              <a:t>02 – Verkeer – Voetgangers</a:t>
            </a: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sz="1000" b="0" i="0" u="none" baseline="0">
                <a:ea typeface="Helvetica" charset="0"/>
                <a:cs typeface="Helvetica" charset="0"/>
              </a:rPr>
              <a:t>Integratieset H3SE - Module TCNT 1.1 - Kantoorongevallen – V2</a:t>
            </a:r>
            <a:endParaRPr lang="nl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nl" b="1" i="0" u="none" baseline="0"/>
              <a:t>Doelstellingen van de module</a:t>
            </a:r>
            <a:endParaRPr lang="nl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 eaLnBrk="1" hangingPunct="1">
              <a:buFont typeface="Lucida Grande" charset="0"/>
              <a:buNone/>
            </a:pPr>
            <a:r>
              <a:rPr lang="nl" b="0" i="0" u="none" baseline="0">
                <a:cs typeface="Arial" charset="0"/>
              </a:rPr>
              <a:t>Aan het einde van deze module:</a:t>
            </a:r>
            <a:endParaRPr lang="nl" altLang="fr-FR" dirty="0">
              <a:cs typeface="Arial" charset="0"/>
            </a:endParaRPr>
          </a:p>
          <a:p>
            <a:pPr marL="0" indent="0" algn="just" rtl="0" eaLnBrk="1" hangingPunct="1">
              <a:buFont typeface="Lucida Grande" charset="0"/>
              <a:buNone/>
            </a:pPr>
            <a:endParaRPr lang="nl" altLang="fr-FR" dirty="0">
              <a:cs typeface="Arial" charset="0"/>
            </a:endParaRPr>
          </a:p>
          <a:p>
            <a:pPr marL="276225" indent="-265113" algn="just" rtl="0"/>
            <a:r>
              <a:rPr lang="nl" b="0" i="0" u="none" baseline="0">
                <a:cs typeface="Arial" charset="0"/>
              </a:rPr>
              <a:t>kent u de voornaamste risico's in verband met uw dagelijkse activiteiten op kantoor en tijdens de trajecten;</a:t>
            </a:r>
          </a:p>
          <a:p>
            <a:pPr marL="276225" indent="-265113" algn="just" rtl="0"/>
            <a:r>
              <a:rPr lang="nl" b="0" i="0" u="none" baseline="0">
                <a:cs typeface="Arial" charset="0"/>
              </a:rPr>
              <a:t>bent u in staat om het verschil te maken tussen een goede en een slecht handelswijze in de kantoren en tijdens de trajecten;</a:t>
            </a:r>
          </a:p>
          <a:p>
            <a:pPr marL="276225" indent="-265113" algn="just" rtl="0"/>
            <a:r>
              <a:rPr lang="nl" b="0" i="0" u="none" baseline="0">
                <a:cs typeface="Arial" charset="0"/>
              </a:rPr>
              <a:t>kent u de gedragsregels als u voor Total een voertuig bestuurt.</a:t>
            </a:r>
          </a:p>
        </p:txBody>
      </p:sp>
      <p:sp>
        <p:nvSpPr>
          <p:cNvPr id="15363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sz="1000" b="0" i="0" u="none" baseline="0">
                <a:ea typeface="Helvetica" charset="0"/>
                <a:cs typeface="Helvetica" charset="0"/>
              </a:rPr>
              <a:t>Integratieset H3SE - Module TCNT 1.1 - Kantoorongevallen – V2</a:t>
            </a:r>
            <a:endParaRPr lang="nl" altLang="fr-FR" sz="1000" dirty="0">
              <a:ea typeface="Helvetica" charset="0"/>
              <a:cs typeface="Helvetica" charset="0"/>
            </a:endParaRPr>
          </a:p>
        </p:txBody>
      </p:sp>
      <p:sp>
        <p:nvSpPr>
          <p:cNvPr id="1536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D68A201-6638-5E43-83C0-B288EDCEE7F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ouée 3"/>
          <p:cNvSpPr/>
          <p:nvPr/>
        </p:nvSpPr>
        <p:spPr>
          <a:xfrm>
            <a:off x="1619672" y="148478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133164" y="277892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7" name="Bouée 6"/>
          <p:cNvSpPr/>
          <p:nvPr/>
        </p:nvSpPr>
        <p:spPr>
          <a:xfrm>
            <a:off x="1072639" y="370611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2771800" y="30580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3900086" y="41490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1043608" y="55892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14" name="Bouée 13"/>
          <p:cNvSpPr/>
          <p:nvPr/>
        </p:nvSpPr>
        <p:spPr>
          <a:xfrm>
            <a:off x="5076056" y="568287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15" name="Bouée 14"/>
          <p:cNvSpPr/>
          <p:nvPr/>
        </p:nvSpPr>
        <p:spPr>
          <a:xfrm>
            <a:off x="6019800" y="485609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16" name="Bouée 15"/>
          <p:cNvSpPr/>
          <p:nvPr/>
        </p:nvSpPr>
        <p:spPr>
          <a:xfrm>
            <a:off x="8316416" y="255788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7524328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19" name="Bouée 18"/>
          <p:cNvSpPr/>
          <p:nvPr/>
        </p:nvSpPr>
        <p:spPr>
          <a:xfrm>
            <a:off x="6487226" y="133660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4427984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5076056" y="8245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2790056" y="271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25" name="Bouée 24"/>
          <p:cNvSpPr/>
          <p:nvPr/>
        </p:nvSpPr>
        <p:spPr>
          <a:xfrm>
            <a:off x="3900086" y="2767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28" name="Bouée 27"/>
          <p:cNvSpPr/>
          <p:nvPr/>
        </p:nvSpPr>
        <p:spPr>
          <a:xfrm>
            <a:off x="6191672" y="23488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29" name="Bouée 28"/>
          <p:cNvSpPr/>
          <p:nvPr/>
        </p:nvSpPr>
        <p:spPr>
          <a:xfrm>
            <a:off x="4502714" y="4105691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30" name="Bouée 29"/>
          <p:cNvSpPr/>
          <p:nvPr/>
        </p:nvSpPr>
        <p:spPr>
          <a:xfrm>
            <a:off x="2471847" y="566270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32" name="Bouée 31"/>
          <p:cNvSpPr/>
          <p:nvPr/>
        </p:nvSpPr>
        <p:spPr>
          <a:xfrm>
            <a:off x="781236" y="27001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33" name="Bouée 32"/>
          <p:cNvSpPr/>
          <p:nvPr/>
        </p:nvSpPr>
        <p:spPr>
          <a:xfrm>
            <a:off x="3707904" y="90109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34" name="Bouée 33"/>
          <p:cNvSpPr/>
          <p:nvPr/>
        </p:nvSpPr>
        <p:spPr>
          <a:xfrm>
            <a:off x="2473063" y="91808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35" name="Bouée 34"/>
          <p:cNvSpPr/>
          <p:nvPr/>
        </p:nvSpPr>
        <p:spPr>
          <a:xfrm>
            <a:off x="3779912" y="6383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36" name="Bouée 35"/>
          <p:cNvSpPr/>
          <p:nvPr/>
        </p:nvSpPr>
        <p:spPr>
          <a:xfrm>
            <a:off x="8777102" y="341565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37" name="Bouée 36"/>
          <p:cNvSpPr/>
          <p:nvPr/>
        </p:nvSpPr>
        <p:spPr>
          <a:xfrm>
            <a:off x="3131840" y="72304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38" name="Bouée 37"/>
          <p:cNvSpPr/>
          <p:nvPr/>
        </p:nvSpPr>
        <p:spPr>
          <a:xfrm>
            <a:off x="4980532" y="1521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39" name="Bouée 38"/>
          <p:cNvSpPr/>
          <p:nvPr/>
        </p:nvSpPr>
        <p:spPr>
          <a:xfrm>
            <a:off x="1943708" y="5233083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nl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nl" b="0" i="0" u="none" baseline="0"/>
              <a:t>Integratieset H3SE - Module TCNT 1.1 - Kantoorongevallen – V1</a:t>
            </a:r>
            <a:endParaRPr lang="nl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6660096-0193-234C-AC56-11CBD8A18E2F}" type="slidenum">
              <a:rPr/>
              <a:pPr/>
              <a:t>3</a:t>
            </a:fld>
            <a:endParaRPr lang="nl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>
          <a:xfrm>
            <a:off x="457200" y="282575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nl" b="1" i="0" u="none" cap="none" baseline="0">
                <a:cs typeface="Arial" charset="0"/>
              </a:rPr>
              <a:t>DE RISICO'S OP KANTOOR</a:t>
            </a:r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381328"/>
            <a:ext cx="725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F8A99A7-AFAE-F043-95BE-404EA95A8E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nl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Picture 5" descr="2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909638"/>
            <a:ext cx="328295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57200" y="17526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7063" indent="-1698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nl" b="0" i="0" u="none" baseline="0"/>
              <a:t>TOP 5 van de ongevallen in 2015 (M&amp;S)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nl" b="0" i="0" u="none" baseline="0"/>
              <a:t>Vallen van trappen en in- en uitstappen bij voertuigen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nl" b="0" i="0" u="none" baseline="0"/>
              <a:t>Struikelen bij het lopen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nl" b="0" i="0" u="none" baseline="0"/>
              <a:t>Uitglijden bij het lopen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nl" b="0" i="0" u="none" baseline="0"/>
              <a:t>Vallen of kantelen van een voorwerp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nl" b="0" i="0" u="none" baseline="0"/>
              <a:t>Vrachtwagenongevallen</a:t>
            </a:r>
          </a:p>
          <a:p>
            <a:pPr lvl="1" algn="l" rtl="0">
              <a:buFont typeface="Arial" charset="0"/>
              <a:buChar char="•"/>
            </a:pPr>
            <a:endParaRPr lang="nl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nl" b="0" i="0" u="none" baseline="0"/>
              <a:t>Deze TOP 5 omvat 50% van de TRIR</a:t>
            </a:r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endParaRPr lang="nl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nl" b="0" i="0" u="none" baseline="0"/>
              <a:t>10% van de ongevallen betreft kantoorpersoneel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sz="1000" b="0" i="0" u="none" baseline="0">
                <a:ea typeface="Helvetica" charset="0"/>
                <a:cs typeface="Helvetica" charset="0"/>
              </a:rPr>
              <a:t>Integratieset H3SE - Module TCNT 1.1 - Kantoorongevallen – V2</a:t>
            </a:r>
            <a:endParaRPr lang="nl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B70A2E3-94CA-3343-83F5-744DC5F0827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nl" b="1" i="0" u="none" baseline="0"/>
              <a:t>Ongevallen bij het lopen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79488"/>
            <a:ext cx="8218488" cy="54737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nl" sz="1900" b="0" i="0" u="none" baseline="0" dirty="0">
                <a:cs typeface="Arial" charset="0"/>
              </a:rPr>
              <a:t>Vallen van trappen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Houd de trapleuning vast</a:t>
            </a:r>
          </a:p>
          <a:p>
            <a:pPr lvl="2" algn="l" rtl="0">
              <a:lnSpc>
                <a:spcPct val="80000"/>
              </a:lnSpc>
            </a:pPr>
            <a:r>
              <a:rPr lang="nl" sz="1500" b="0" i="0" u="none" baseline="0" dirty="0">
                <a:cs typeface="Arial" charset="0"/>
              </a:rPr>
              <a:t>als u naar boven en naar beneden gaat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Neem niet vier treden tegelijk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Gebruik de lift</a:t>
            </a:r>
          </a:p>
          <a:p>
            <a:pPr lvl="1" algn="l" rtl="0">
              <a:lnSpc>
                <a:spcPct val="80000"/>
              </a:lnSpc>
            </a:pPr>
            <a:endParaRPr lang="nl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nl" sz="1900" b="0" i="0" u="none" baseline="0" dirty="0">
                <a:cs typeface="Arial" charset="0"/>
              </a:rPr>
              <a:t>Struikelen of zich </a:t>
            </a:r>
            <a:r>
              <a:rPr lang="nl" sz="1900" b="0" i="0" u="none" baseline="0" dirty="0" smtClean="0">
                <a:cs typeface="Arial" charset="0"/>
              </a:rPr>
              <a:t>stoten...</a:t>
            </a:r>
            <a:endParaRPr lang="nl" sz="1900" b="0" i="0" u="none" baseline="0" dirty="0">
              <a:cs typeface="Arial" charset="0"/>
            </a:endParaRP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Geen elektrische snoeren in de looppaden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Laat geen laden openstaan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Ren niet in de gangen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Houd het kantoor opgeruimd</a:t>
            </a:r>
          </a:p>
          <a:p>
            <a:pPr lvl="1" algn="l" rtl="0">
              <a:lnSpc>
                <a:spcPct val="80000"/>
              </a:lnSpc>
            </a:pPr>
            <a:endParaRPr lang="nl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nl" sz="1900" b="0" i="0" u="none" baseline="0" dirty="0">
                <a:cs typeface="Arial" charset="0"/>
              </a:rPr>
              <a:t>Uitglijden 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Let op natte vloeren (schoonmaakwerk)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Meld lekkages</a:t>
            </a:r>
          </a:p>
          <a:p>
            <a:pPr lvl="1" algn="l" rtl="0">
              <a:lnSpc>
                <a:spcPct val="80000"/>
              </a:lnSpc>
            </a:pPr>
            <a:r>
              <a:rPr lang="nl" sz="1700" b="0" i="0" u="none" baseline="0" dirty="0">
                <a:cs typeface="Arial" charset="0"/>
              </a:rPr>
              <a:t>Let op bij sneeuw of ijzel: parkeerterreinen</a:t>
            </a:r>
          </a:p>
          <a:p>
            <a:pPr lvl="1" algn="l" rtl="0">
              <a:lnSpc>
                <a:spcPct val="80000"/>
              </a:lnSpc>
            </a:pPr>
            <a:endParaRPr lang="nl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nl" sz="1900" b="0" i="0" u="none" baseline="0" dirty="0">
                <a:cs typeface="Arial" charset="0"/>
              </a:rPr>
              <a:t>Let op de verkeerscirculatie op de parkeerterreinen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sz="1000" b="0" i="0" u="none" baseline="0">
                <a:ea typeface="Helvetica" charset="0"/>
                <a:cs typeface="Helvetica" charset="0"/>
              </a:rPr>
              <a:t>Integratieset H3SE - Module TCNT 1.1 - Kantoorongevallen – V2</a:t>
            </a:r>
            <a:endParaRPr lang="nl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E19BE43-2BD7-5044-8FA5-2190DB34573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nl" b="1" i="0" u="none" baseline="0"/>
              <a:t>Ongevallen in verband met kantoorwerk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4744"/>
            <a:ext cx="5410200" cy="50419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nl" b="0" i="0" u="none" baseline="0">
                <a:cs typeface="Arial" charset="0"/>
              </a:rPr>
              <a:t>Dragen van lasten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nl" b="0" i="0" u="none" baseline="0">
                <a:cs typeface="Arial" charset="0"/>
              </a:rPr>
              <a:t>Gebruik de beenspieren om een last op te tillen; nooit de rug of de armen, die recht moeten blijven.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nl" b="0" i="0" u="none" baseline="0">
                <a:cs typeface="Arial" charset="0"/>
              </a:rPr>
              <a:t>Cursus!</a:t>
            </a:r>
          </a:p>
          <a:p>
            <a:pPr lvl="2" algn="l" rtl="0" eaLnBrk="1" hangingPunct="1">
              <a:lnSpc>
                <a:spcPct val="80000"/>
              </a:lnSpc>
            </a:pPr>
            <a:endParaRPr lang="nl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nl" b="0" i="0" u="none" baseline="0">
                <a:cs typeface="Arial" charset="0"/>
              </a:rPr>
              <a:t>Pas op bij hoog geplaatste zware voorwerpen</a:t>
            </a:r>
          </a:p>
          <a:p>
            <a:pPr algn="l" rtl="0">
              <a:lnSpc>
                <a:spcPct val="80000"/>
              </a:lnSpc>
            </a:pPr>
            <a:endParaRPr lang="nl" altLang="fr-FR" dirty="0">
              <a:cs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nl" b="0" i="0" u="none" baseline="0">
                <a:cs typeface="Arial" charset="0"/>
              </a:rPr>
              <a:t>Zich snijden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nl" b="0" i="0" u="none" baseline="0">
                <a:cs typeface="Arial" charset="0"/>
              </a:rPr>
              <a:t>Gebruik bij voorkeur een schaar in plaats van een cutter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nl" b="0" i="0" u="none" baseline="0">
                <a:cs typeface="Arial" charset="0"/>
              </a:rPr>
              <a:t>Gebruik een goed veiligheidsmes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nl" b="0" i="0" u="none" baseline="0">
                <a:cs typeface="Arial" charset="0"/>
              </a:rPr>
              <a:t>Draag handschoenen</a:t>
            </a:r>
          </a:p>
          <a:p>
            <a:pPr lvl="1" algn="l" rtl="0" eaLnBrk="1" hangingPunct="1">
              <a:lnSpc>
                <a:spcPct val="80000"/>
              </a:lnSpc>
            </a:pPr>
            <a:endParaRPr lang="nl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nl" b="0" i="0" u="none" baseline="0">
                <a:cs typeface="Arial" charset="0"/>
              </a:rPr>
              <a:t>Neem de tijd om de gebruiksaanwijzing van de hulpmiddelen te lezen</a:t>
            </a:r>
          </a:p>
        </p:txBody>
      </p:sp>
      <p:pic>
        <p:nvPicPr>
          <p:cNvPr id="19460" name="Picture 4" descr="CSAF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952500"/>
            <a:ext cx="1828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SAFE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030288"/>
            <a:ext cx="1460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16" descr="imagesCALMN7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80695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er 19"/>
          <p:cNvGrpSpPr>
            <a:grpSpLocks/>
          </p:cNvGrpSpPr>
          <p:nvPr/>
        </p:nvGrpSpPr>
        <p:grpSpPr bwMode="auto">
          <a:xfrm>
            <a:off x="7477125" y="3590925"/>
            <a:ext cx="1219200" cy="1216025"/>
            <a:chOff x="5796136" y="3429000"/>
            <a:chExt cx="1383678" cy="1377582"/>
          </a:xfrm>
        </p:grpSpPr>
        <p:pic>
          <p:nvPicPr>
            <p:cNvPr id="19465" name="Image 18" descr="Image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429000"/>
              <a:ext cx="1383678" cy="1377582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6" name="Image 17" descr="erase-512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665" y="3578187"/>
              <a:ext cx="1137093" cy="1137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sz="1000" b="0" i="0" u="none" baseline="0">
                <a:ea typeface="Helvetica" charset="0"/>
                <a:cs typeface="Helvetica" charset="0"/>
              </a:rPr>
              <a:t>Integratieset H3SE - Module TCNT 1.1 - Kantoorongevallen – V2</a:t>
            </a:r>
            <a:endParaRPr lang="nl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 13" descr="temps de condu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10774" r="12428" b="15800"/>
          <a:stretch>
            <a:fillRect/>
          </a:stretch>
        </p:blipFill>
        <p:spPr bwMode="auto">
          <a:xfrm>
            <a:off x="6005513" y="4149725"/>
            <a:ext cx="10953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Image 8" descr="se garer en marche arriè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Verkeer – Autorijden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96975"/>
            <a:ext cx="8218488" cy="4968875"/>
          </a:xfrm>
        </p:spPr>
        <p:txBody>
          <a:bodyPr/>
          <a:lstStyle/>
          <a:p>
            <a:pPr algn="l" rtl="0" eaLnBrk="1" hangingPunct="1">
              <a:lnSpc>
                <a:spcPct val="70000"/>
              </a:lnSpc>
            </a:pPr>
            <a:r>
              <a:rPr lang="nl" sz="1900" b="0" i="0" u="none" baseline="0">
                <a:cs typeface="Arial" charset="0"/>
              </a:rPr>
              <a:t>Houd u aan de maximumsnelheid, </a:t>
            </a:r>
            <a:r>
              <a:rPr lang="nl" sz="1900">
                <a:cs typeface="Arial" charset="0"/>
              </a:rPr>
              <a:t/>
            </a:r>
            <a:br>
              <a:rPr lang="nl" sz="1900">
                <a:cs typeface="Arial" charset="0"/>
              </a:rPr>
            </a:br>
            <a:r>
              <a:rPr lang="nl" sz="1900" b="0" i="0" u="none" baseline="0">
                <a:cs typeface="Arial" charset="0"/>
              </a:rPr>
              <a:t>pas uw snelheid aan bij de omstandigheden</a:t>
            </a:r>
          </a:p>
          <a:p>
            <a:pPr lvl="1" algn="l" rtl="0" eaLnBrk="1" hangingPunct="1">
              <a:lnSpc>
                <a:spcPct val="60000"/>
              </a:lnSpc>
            </a:pPr>
            <a:endParaRPr lang="nl" altLang="fr-FR" sz="1700" dirty="0"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nl" sz="1900" b="0" i="0" u="none" baseline="0">
                <a:cs typeface="Arial" charset="0"/>
              </a:rPr>
              <a:t>Parkeer achteruit</a:t>
            </a:r>
          </a:p>
          <a:p>
            <a:pPr lvl="1" algn="l" rtl="0">
              <a:lnSpc>
                <a:spcPct val="70000"/>
              </a:lnSpc>
            </a:pPr>
            <a:r>
              <a:rPr lang="nl" sz="1700" b="0" i="0" u="none" baseline="0">
                <a:cs typeface="Arial" charset="0"/>
              </a:rPr>
              <a:t>Om veilig weg te kunnen rijden </a:t>
            </a:r>
            <a:r>
              <a:rPr lang="nl" sz="1700">
                <a:cs typeface="Arial" charset="0"/>
              </a:rPr>
              <a:t/>
            </a:r>
            <a:br>
              <a:rPr lang="nl" sz="1700">
                <a:cs typeface="Arial" charset="0"/>
              </a:rPr>
            </a:br>
            <a:r>
              <a:rPr lang="nl" sz="1700" b="0" i="0" u="none" baseline="0">
                <a:cs typeface="Arial" charset="0"/>
              </a:rPr>
              <a:t>(en niet om sneller te evacueren!)</a:t>
            </a:r>
          </a:p>
          <a:p>
            <a:pPr lvl="1" algn="l" rtl="0" eaLnBrk="1" hangingPunct="1">
              <a:lnSpc>
                <a:spcPct val="60000"/>
              </a:lnSpc>
            </a:pPr>
            <a:endParaRPr lang="nl" altLang="fr-FR" sz="1700" dirty="0"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nl" sz="1900" b="0" i="0" u="none" baseline="0">
                <a:cs typeface="Arial" charset="0"/>
              </a:rPr>
              <a:t>Doe de veiligheidsgordel vast</a:t>
            </a:r>
          </a:p>
          <a:p>
            <a:pPr lvl="1" algn="l" rtl="0" eaLnBrk="1" hangingPunct="1">
              <a:lnSpc>
                <a:spcPct val="60000"/>
              </a:lnSpc>
            </a:pPr>
            <a:r>
              <a:rPr lang="nl" sz="1700" b="0" i="0" u="none" baseline="0">
                <a:cs typeface="Arial" charset="0"/>
              </a:rPr>
              <a:t>Gordels voor en achter</a:t>
            </a:r>
            <a:endParaRPr lang="nl" altLang="fr-FR" sz="1700" dirty="0">
              <a:solidFill>
                <a:srgbClr val="FF0000"/>
              </a:solidFill>
              <a:cs typeface="Arial" charset="0"/>
            </a:endParaRPr>
          </a:p>
          <a:p>
            <a:pPr lvl="1" algn="l" rtl="0" eaLnBrk="1" hangingPunct="1">
              <a:lnSpc>
                <a:spcPct val="60000"/>
              </a:lnSpc>
            </a:pPr>
            <a:endParaRPr lang="nl" altLang="fr-FR" sz="1700" dirty="0">
              <a:solidFill>
                <a:srgbClr val="FF0000"/>
              </a:solidFill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nl" sz="1900" b="0" i="0" u="none" baseline="0">
                <a:cs typeface="Arial" charset="0"/>
              </a:rPr>
              <a:t>Telefoneer niet tijdens het rijden</a:t>
            </a:r>
          </a:p>
          <a:p>
            <a:pPr lvl="1" algn="l" rtl="0" eaLnBrk="1" hangingPunct="1"/>
            <a:r>
              <a:rPr lang="nl" sz="1700" b="0" i="0" u="none" baseline="0">
                <a:cs typeface="Arial" charset="0"/>
              </a:rPr>
              <a:t>Zelfs met een handsfree set of een oortelefoon </a:t>
            </a:r>
            <a:r>
              <a:rPr lang="nl" sz="1700">
                <a:cs typeface="Arial" charset="0"/>
              </a:rPr>
              <a:t/>
            </a:r>
            <a:br>
              <a:rPr lang="nl" sz="1700">
                <a:cs typeface="Arial" charset="0"/>
              </a:rPr>
            </a:br>
            <a:r>
              <a:rPr lang="nl" sz="1700" b="0" i="0" u="none" baseline="0">
                <a:cs typeface="Arial" charset="0"/>
              </a:rPr>
              <a:t>(voorschrift van de groep)</a:t>
            </a:r>
          </a:p>
          <a:p>
            <a:pPr algn="l" rtl="0">
              <a:lnSpc>
                <a:spcPct val="60000"/>
              </a:lnSpc>
            </a:pPr>
            <a:endParaRPr lang="nl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lang="nl" sz="1900" b="0" i="0" u="none" baseline="0">
                <a:cs typeface="Arial" charset="0"/>
              </a:rPr>
              <a:t>Neem de rijtijd in acht</a:t>
            </a:r>
          </a:p>
          <a:p>
            <a:pPr algn="l" rtl="0">
              <a:lnSpc>
                <a:spcPct val="60000"/>
              </a:lnSpc>
            </a:pPr>
            <a:endParaRPr lang="nl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lang="nl" sz="1900" b="0" i="0" u="none" baseline="0">
                <a:cs typeface="Arial" charset="0"/>
              </a:rPr>
              <a:t>Drink niet als u moet rijden!</a:t>
            </a:r>
          </a:p>
          <a:p>
            <a:pPr lvl="1" algn="l" rtl="0">
              <a:lnSpc>
                <a:spcPct val="60000"/>
              </a:lnSpc>
            </a:pPr>
            <a:r>
              <a:rPr lang="nl" sz="1700" b="0" i="0" u="none" baseline="0">
                <a:cs typeface="Arial" charset="0"/>
              </a:rPr>
              <a:t>Pas op bij afscheidsborrels, seminars, cocktails</a:t>
            </a:r>
          </a:p>
          <a:p>
            <a:pPr lvl="2" algn="l" rtl="0">
              <a:lnSpc>
                <a:spcPct val="60000"/>
              </a:lnSpc>
            </a:pPr>
            <a:r>
              <a:rPr lang="nl" sz="1500" b="0" i="0" u="none" baseline="0">
                <a:cs typeface="Arial" charset="0"/>
              </a:rPr>
              <a:t>Organiseer eventueel collectief vervoer</a:t>
            </a:r>
          </a:p>
        </p:txBody>
      </p:sp>
      <p:pic>
        <p:nvPicPr>
          <p:cNvPr id="24581" name="Picture 4" descr="ceinture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916238"/>
            <a:ext cx="8858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téléphone por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3357563"/>
            <a:ext cx="873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11" descr="interdiction alco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218113"/>
            <a:ext cx="9366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 12" descr="limitations vitess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/>
          <a:stretch>
            <a:fillRect/>
          </a:stretch>
        </p:blipFill>
        <p:spPr bwMode="auto">
          <a:xfrm>
            <a:off x="6537325" y="972071"/>
            <a:ext cx="12303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9B81C33-A518-5545-91D9-A5970EF56BC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sz="1000" b="0" i="0" u="none" baseline="0">
                <a:ea typeface="Helvetica" charset="0"/>
                <a:cs typeface="Helvetica" charset="0"/>
              </a:rPr>
              <a:t>Integratieset H3SE - Module TCNT 1.1 - Kantoorongevallen – V2</a:t>
            </a:r>
            <a:endParaRPr lang="nl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EE1F5D4-0585-D941-9686-6E9CCB00AAC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nl" b="1" i="0" u="none" baseline="0"/>
              <a:t>Onvoorzichtigheid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81075"/>
            <a:ext cx="8218488" cy="5184775"/>
          </a:xfrm>
        </p:spPr>
        <p:txBody>
          <a:bodyPr/>
          <a:lstStyle/>
          <a:p>
            <a:pPr algn="l" rtl="0" eaLnBrk="1" hangingPunct="1"/>
            <a:r>
              <a:rPr lang="nl" b="0" i="0" u="none" baseline="0">
                <a:cs typeface="Arial" charset="0"/>
              </a:rPr>
              <a:t>Valrisico</a:t>
            </a:r>
          </a:p>
          <a:p>
            <a:pPr lvl="1" algn="l" rtl="0" eaLnBrk="1" hangingPunct="1"/>
            <a:r>
              <a:rPr lang="nl" b="0" i="0" u="none" baseline="0">
                <a:cs typeface="Arial" charset="0"/>
              </a:rPr>
              <a:t>Klim niet op stoelen met wieltjes</a:t>
            </a:r>
          </a:p>
          <a:p>
            <a:pPr lvl="1" algn="l" rtl="0" eaLnBrk="1" hangingPunct="1"/>
            <a:r>
              <a:rPr lang="nl" b="0" i="0" u="none" baseline="0">
                <a:cs typeface="Arial" charset="0"/>
              </a:rPr>
              <a:t>Balanceer niet naar achteren op uw stoel</a:t>
            </a:r>
            <a:r>
              <a:rPr lang="nl">
                <a:cs typeface="Arial" charset="0"/>
              </a:rPr>
              <a:t/>
            </a:r>
            <a:br>
              <a:rPr lang="nl">
                <a:cs typeface="Arial" charset="0"/>
              </a:rPr>
            </a:br>
            <a:endParaRPr lang="nl">
              <a:cs typeface="Arial" charset="0"/>
            </a:endParaRPr>
          </a:p>
          <a:p>
            <a:pPr lvl="1" algn="l" rtl="0" eaLnBrk="1" hangingPunct="1"/>
            <a:r>
              <a:rPr lang="nl" b="0" i="0" u="none" baseline="0">
                <a:cs typeface="Arial" charset="0"/>
              </a:rPr>
              <a:t>Klim niet op de meubels</a:t>
            </a:r>
          </a:p>
          <a:p>
            <a:pPr lvl="1" algn="l" rtl="0" eaLnBrk="1" hangingPunct="1"/>
            <a:endParaRPr lang="nl" altLang="fr-FR">
              <a:cs typeface="Arial" charset="0"/>
            </a:endParaRPr>
          </a:p>
          <a:p>
            <a:pPr lvl="1" algn="l" rtl="0" eaLnBrk="1" hangingPunct="1"/>
            <a:endParaRPr lang="nl" altLang="fr-FR">
              <a:cs typeface="Arial" charset="0"/>
            </a:endParaRPr>
          </a:p>
          <a:p>
            <a:pPr lvl="1" algn="l" rtl="0" eaLnBrk="1" hangingPunct="1"/>
            <a:endParaRPr lang="nl" altLang="fr-FR">
              <a:cs typeface="Arial" charset="0"/>
            </a:endParaRPr>
          </a:p>
          <a:p>
            <a:pPr lvl="1" algn="l" rtl="0" eaLnBrk="1" hangingPunct="1"/>
            <a:endParaRPr lang="nl" altLang="fr-FR">
              <a:cs typeface="Arial" charset="0"/>
            </a:endParaRPr>
          </a:p>
          <a:p>
            <a:pPr algn="l" rtl="0" eaLnBrk="1" hangingPunct="1"/>
            <a:endParaRPr lang="nl" altLang="fr-FR">
              <a:cs typeface="Arial" charset="0"/>
            </a:endParaRPr>
          </a:p>
          <a:p>
            <a:pPr algn="l" rtl="0" eaLnBrk="1" hangingPunct="1"/>
            <a:r>
              <a:rPr lang="nl" b="0" i="0" u="none" baseline="0">
                <a:cs typeface="Arial" charset="0"/>
              </a:rPr>
              <a:t>Elektrocutiegevaar</a:t>
            </a:r>
          </a:p>
          <a:p>
            <a:pPr lvl="1" algn="l" rtl="0" eaLnBrk="1" hangingPunct="1"/>
            <a:r>
              <a:rPr lang="nl" b="0" i="0" u="none" baseline="0">
                <a:cs typeface="Arial" charset="0"/>
              </a:rPr>
              <a:t>Knutsel niet met elektriciteit</a:t>
            </a:r>
          </a:p>
          <a:p>
            <a:pPr lvl="1" algn="l" rtl="0" eaLnBrk="1" hangingPunct="1"/>
            <a:r>
              <a:rPr lang="nl" b="0" i="0" u="none" baseline="0">
                <a:cs typeface="Arial" charset="0"/>
              </a:rPr>
              <a:t>Schakel de stroom uit voor elke interventie</a:t>
            </a:r>
          </a:p>
          <a:p>
            <a:pPr lvl="1" algn="l" rtl="0" eaLnBrk="1" hangingPunct="1"/>
            <a:r>
              <a:rPr lang="nl" b="0" i="0" u="none" baseline="0">
                <a:cs typeface="Arial" charset="0"/>
              </a:rPr>
              <a:t>Meld elk probleem</a:t>
            </a:r>
          </a:p>
          <a:p>
            <a:pPr lvl="1" algn="l" rtl="0" eaLnBrk="1" hangingPunct="1"/>
            <a:endParaRPr lang="nl" altLang="fr-FR">
              <a:cs typeface="Arial" charset="0"/>
            </a:endParaRPr>
          </a:p>
        </p:txBody>
      </p:sp>
      <p:pic>
        <p:nvPicPr>
          <p:cNvPr id="20484" name="Picture 5" descr="CSAF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05263"/>
            <a:ext cx="2035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016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1052513"/>
            <a:ext cx="1460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2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052513"/>
            <a:ext cx="1382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10" descr="débrancher pri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508500"/>
            <a:ext cx="11620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sz="1000" b="0" i="0" u="none" baseline="0">
                <a:ea typeface="Helvetica" charset="0"/>
                <a:cs typeface="Helvetica" charset="0"/>
              </a:rPr>
              <a:t>Integratieset H3SE - Module TCNT 1.1 - Kantoorongevallen – V2</a:t>
            </a:r>
            <a:endParaRPr lang="nl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nl" b="1" i="0" u="none" baseline="0"/>
              <a:t>Goede handelswijzen</a:t>
            </a:r>
            <a:endParaRPr lang="nl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/>
            <a:r>
              <a:rPr lang="nl" b="0" i="0" u="none" baseline="0" dirty="0">
                <a:cs typeface="Arial" charset="0"/>
              </a:rPr>
              <a:t>Niet rennen</a:t>
            </a:r>
          </a:p>
          <a:p>
            <a:pPr algn="l" rtl="0"/>
            <a:r>
              <a:rPr lang="nl" b="0" i="0" u="none" baseline="0" dirty="0">
                <a:cs typeface="Arial" charset="0"/>
              </a:rPr>
              <a:t>Niet balanceren op de stoel</a:t>
            </a:r>
          </a:p>
          <a:p>
            <a:pPr algn="l" rtl="0"/>
            <a:r>
              <a:rPr lang="nl" b="0" i="0" u="none" baseline="0" dirty="0">
                <a:cs typeface="Arial" charset="0"/>
              </a:rPr>
              <a:t>Vermijd elke onvoorzichtigheid</a:t>
            </a:r>
          </a:p>
          <a:p>
            <a:pPr algn="l" rtl="0"/>
            <a:r>
              <a:rPr lang="nl" b="0" i="0" u="none" baseline="0" dirty="0">
                <a:cs typeface="Arial" charset="0"/>
              </a:rPr>
              <a:t>Houd de trapleuning vast</a:t>
            </a:r>
          </a:p>
          <a:p>
            <a:pPr algn="l" rtl="0"/>
            <a:r>
              <a:rPr lang="nl" b="0" i="0" u="none" baseline="0" dirty="0">
                <a:cs typeface="Arial" charset="0"/>
              </a:rPr>
              <a:t>Evacueer in geval van alarm (beveiliging/aanslag, gewonde, vuur)</a:t>
            </a:r>
          </a:p>
          <a:p>
            <a:pPr algn="l" rtl="0"/>
            <a:r>
              <a:rPr lang="nl" b="0" i="0" u="none" baseline="0" dirty="0">
                <a:cs typeface="Arial" charset="0"/>
              </a:rPr>
              <a:t>Neem de verbodsbepalingen in acht  (niet </a:t>
            </a:r>
            <a:r>
              <a:rPr lang="nl" b="0" i="0" u="none" baseline="0" dirty="0" smtClean="0">
                <a:cs typeface="Arial" charset="0"/>
              </a:rPr>
              <a:t>roken…)</a:t>
            </a:r>
            <a:endParaRPr lang="nl" b="0" i="0" u="none" baseline="0" dirty="0">
              <a:cs typeface="Arial" charset="0"/>
            </a:endParaRP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961B8D1-CB28-554F-B44A-DC08A7037CE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nl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nl" sz="1000" b="0" i="0" u="none" baseline="0">
                <a:ea typeface="Helvetica" charset="0"/>
                <a:cs typeface="Helvetica" charset="0"/>
              </a:rPr>
              <a:t>Integratieset H3SE - Module TCNT 1.1 - Kantoorongevallen – V2</a:t>
            </a:r>
            <a:endParaRPr lang="nl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517</TotalTime>
  <Words>544</Words>
  <Application>Microsoft Office PowerPoint</Application>
  <PresentationFormat>Affichage à l'écran (4:3)</PresentationFormat>
  <Paragraphs>132</Paragraphs>
  <Slides>12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Kantoorongevallen</vt:lpstr>
      <vt:lpstr>Doelstellingen van de module</vt:lpstr>
      <vt:lpstr>Présentation PowerPoint</vt:lpstr>
      <vt:lpstr>DE RISICO'S OP KANTOOR</vt:lpstr>
      <vt:lpstr>Ongevallen bij het lopen</vt:lpstr>
      <vt:lpstr>Ongevallen in verband met kantoorwerk</vt:lpstr>
      <vt:lpstr>Verkeer – Autorijden </vt:lpstr>
      <vt:lpstr>Onvoorzichtigheid</vt:lpstr>
      <vt:lpstr>Goede handelswijzen</vt:lpstr>
      <vt:lpstr>Gouden regel nr. 2 – herinnering</vt:lpstr>
      <vt:lpstr>Présentation PowerPoint</vt:lpstr>
      <vt:lpstr>De gouden regels op kantoor 02 – Verkeer – Voetgangers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Manuela Uribesolis</cp:lastModifiedBy>
  <cp:revision>44</cp:revision>
  <dcterms:created xsi:type="dcterms:W3CDTF">2015-09-07T13:13:13Z</dcterms:created>
  <dcterms:modified xsi:type="dcterms:W3CDTF">2017-06-19T19:33:31Z</dcterms:modified>
</cp:coreProperties>
</file>