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2718" y="-103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26/06/2017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26/06/2017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Acidentes de trabalho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Módulo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pt" b="1" i="0" u="none" baseline="0">
                <a:cs typeface="Arial" charset="0"/>
              </a:rPr>
              <a:t>Regra de ouro nº 2 - recordar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pt" sz="1900" b="0" i="0" u="none" baseline="0">
                <a:cs typeface="Arial" charset="0"/>
              </a:rPr>
              <a:t>Tropeçar ou bater...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Organização e arrumação do escritório</a:t>
            </a:r>
          </a:p>
          <a:p>
            <a:pPr lvl="2" algn="l" rtl="0">
              <a:lnSpc>
                <a:spcPct val="80000"/>
              </a:lnSpc>
            </a:pPr>
            <a:r>
              <a:rPr lang="pt" sz="1500" b="0" i="0" u="none" baseline="0">
                <a:cs typeface="Arial" charset="0"/>
              </a:rPr>
              <a:t>Sem cabos elétricos nas passagens</a:t>
            </a:r>
          </a:p>
          <a:p>
            <a:pPr lvl="2" algn="l" rtl="0">
              <a:lnSpc>
                <a:spcPct val="80000"/>
              </a:lnSpc>
            </a:pPr>
            <a:r>
              <a:rPr lang="pt" sz="1500" b="0" i="0" u="none" baseline="0">
                <a:cs typeface="Arial" charset="0"/>
              </a:rPr>
              <a:t>Não deixe as suas gavetas abertas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Não corra nos corredores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pt" sz="1900" b="0" i="0" u="none" baseline="0">
                <a:cs typeface="Arial" charset="0"/>
              </a:rPr>
              <a:t>Cair nas escadas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Utilize o elevador sempre que possível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Nas escadas, use o corrimão a descer e a subir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Não desça as escadas de 4 em 4 degraus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pt" sz="1900" b="0" i="0" u="none" baseline="0">
                <a:cs typeface="Arial" charset="0"/>
              </a:rPr>
              <a:t>Escorregar 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Cuidado com o piso molhado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Cuidado com a neve e o gelo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pt" sz="1900" b="0" i="0" u="none" baseline="0">
                <a:cs typeface="Arial" charset="0"/>
              </a:rPr>
              <a:t>Ficar entalado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Atenção à circulação interna (estacionamento)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Utilizar os caminhos pedestres</a:t>
            </a:r>
            <a:endParaRPr lang="pt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Em missão num sítio industrial, cuidado com os equipamentos e veículos</a:t>
            </a:r>
          </a:p>
          <a:p>
            <a:pPr lvl="2" algn="l" rtl="0">
              <a:lnSpc>
                <a:spcPct val="80000"/>
              </a:lnSpc>
            </a:pPr>
            <a:endParaRPr lang="pt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pt" b="1" i="0" u="none" baseline="0"/>
              <a:t>As regras de ouro no trabalho</a:t>
            </a:r>
            <a:r>
              <a:rPr lang="pt"/>
              <a:t/>
            </a:r>
            <a:br>
              <a:rPr lang="pt"/>
            </a:br>
            <a:r>
              <a:rPr lang="pt" b="1" i="0" u="none" baseline="0"/>
              <a:t>02 - Circulação - Deslocação A PÉ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Os objetivos do módulo</a:t>
            </a:r>
            <a:endParaRPr lang="p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No final deste módulo:</a:t>
            </a:r>
            <a:endParaRPr lang="pt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276225" indent="-265113" algn="just" rtl="0"/>
            <a:r>
              <a:rPr lang="pt" b="0" i="0" u="none" baseline="0">
                <a:cs typeface="Arial" charset="0"/>
              </a:rPr>
              <a:t>Conhecerá os principais riscos ligados às suas atividades quotidianas nos escritórios e nos trajetos.</a:t>
            </a:r>
          </a:p>
          <a:p>
            <a:pPr marL="276225" indent="-265113" algn="just" rtl="0"/>
            <a:r>
              <a:rPr lang="pt" b="0" i="0" u="none" baseline="0">
                <a:cs typeface="Arial" charset="0"/>
              </a:rPr>
              <a:t>Serão capazes de diferenciar os bons dos maus comportamentos nos escritórios e nos trajetos.</a:t>
            </a:r>
          </a:p>
          <a:p>
            <a:pPr marL="276225" indent="-265113" algn="just" rtl="0"/>
            <a:r>
              <a:rPr lang="pt" b="0" i="0" u="none" baseline="0">
                <a:cs typeface="Arial" charset="0"/>
              </a:rPr>
              <a:t>Conhecerá as regras de condução se conduz um veículo para a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pt" b="0" i="0" u="none" baseline="0"/>
              <a:t>Kit de Integração de H3SA - Módulo TCNT 1.1 - Acidentes de trabalho – V1</a:t>
            </a:r>
            <a:endParaRPr lang="p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pt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OS RISCOS NO TRABALHO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pt" b="0" i="0" u="none" baseline="0"/>
              <a:t>TOP 5 dos acidentes em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pt" b="0" i="0" u="none" baseline="0"/>
              <a:t>Queda de escadas ou subida descida de veículos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pt" b="0" i="0" u="none" baseline="0"/>
              <a:t>Tropeçar ao andar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pt" b="0" i="0" u="none" baseline="0"/>
              <a:t>Esbarrar ao andar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pt" b="0" i="0" u="none" baseline="0"/>
              <a:t>Queda/oscilação de objetos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pt" b="0" i="0" u="none" baseline="0"/>
              <a:t>Acidentes de camião</a:t>
            </a:r>
          </a:p>
          <a:p>
            <a:pPr lvl="1" algn="l" rtl="0">
              <a:buFont typeface="Arial" charset="0"/>
              <a:buChar char="•"/>
            </a:pPr>
            <a:endParaRPr lang="pt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pt" b="0" i="0" u="none" baseline="0"/>
              <a:t>Este TOP 5 representa um total de 50% dos TRIR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pt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pt" b="0" i="0" u="none" baseline="0"/>
              <a:t>10% dos acidentes acontecem ao pessoal do escritório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pt" b="1" i="0" u="none" baseline="0"/>
              <a:t>Acidentes de deslocação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pt" sz="1900" b="0" i="0" u="none" baseline="0">
                <a:cs typeface="Arial" charset="0"/>
              </a:rPr>
              <a:t>Cair nas escadas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Utilizar o corrimão</a:t>
            </a:r>
          </a:p>
          <a:p>
            <a:pPr lvl="2" algn="l" rtl="0">
              <a:lnSpc>
                <a:spcPct val="80000"/>
              </a:lnSpc>
            </a:pPr>
            <a:r>
              <a:rPr lang="pt" sz="1500" b="0" i="0" u="none" baseline="0">
                <a:cs typeface="Arial" charset="0"/>
              </a:rPr>
              <a:t>A descer e a subir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Não desça as escadas de 4 em 4 degraus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Utilize o elevador</a:t>
            </a:r>
          </a:p>
          <a:p>
            <a:pPr lvl="1" algn="l" rtl="0">
              <a:lnSpc>
                <a:spcPct val="80000"/>
              </a:lnSpc>
            </a:pPr>
            <a:endParaRPr lang="p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pt" sz="1900" b="0" i="0" u="none" baseline="0">
                <a:cs typeface="Arial" charset="0"/>
              </a:rPr>
              <a:t>Tropeçar ou bater...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Sem cabos elétricos nas passagens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Não deixe as suas gavetas abertas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Não corra nos corredores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Organização e arrumação do escritório</a:t>
            </a:r>
          </a:p>
          <a:p>
            <a:pPr lvl="1" algn="l" rtl="0">
              <a:lnSpc>
                <a:spcPct val="80000"/>
              </a:lnSpc>
            </a:pPr>
            <a:endParaRPr lang="p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pt" sz="1900" b="0" i="0" u="none" baseline="0">
                <a:cs typeface="Arial" charset="0"/>
              </a:rPr>
              <a:t>Escorregar 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Cuidado com o piso molhado (operação de limpeza)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Assinale as fugas</a:t>
            </a:r>
          </a:p>
          <a:p>
            <a:pPr lvl="1" algn="l" rtl="0">
              <a:lnSpc>
                <a:spcPct val="80000"/>
              </a:lnSpc>
            </a:pPr>
            <a:r>
              <a:rPr lang="pt" sz="1700" b="0" i="0" u="none" baseline="0">
                <a:cs typeface="Arial" charset="0"/>
              </a:rPr>
              <a:t>Cuidado com a neve e o gelo: estacionamento</a:t>
            </a:r>
          </a:p>
          <a:p>
            <a:pPr lvl="1" algn="l" rtl="0">
              <a:lnSpc>
                <a:spcPct val="80000"/>
              </a:lnSpc>
            </a:pPr>
            <a:endParaRPr lang="p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pt" sz="1900" b="0" i="0" u="none" baseline="0">
                <a:cs typeface="Arial" charset="0"/>
              </a:rPr>
              <a:t>Atenção à circulação interna no estacionamento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pt" b="1" i="0" u="none" baseline="0"/>
              <a:t>Acidentes associados ao trabalho de escritório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pt" b="0" i="0" u="none" baseline="0">
                <a:cs typeface="Arial" charset="0"/>
              </a:rPr>
              <a:t>Usar cargas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Utilize os músculos das pernas e nunca as costas ou os braços, que devem estar direitos, para levantar uma carga.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Formação!</a:t>
            </a:r>
          </a:p>
          <a:p>
            <a:pPr lvl="2" algn="l" rtl="0" eaLnBrk="1" hangingPunct="1">
              <a:lnSpc>
                <a:spcPct val="80000"/>
              </a:lnSpc>
            </a:pPr>
            <a:endParaRPr lang="pt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Cuidado com os objetos pesados fixados em altura</a:t>
            </a:r>
          </a:p>
          <a:p>
            <a:pPr algn="l" rtl="0">
              <a:lnSpc>
                <a:spcPct val="80000"/>
              </a:lnSpc>
            </a:pPr>
            <a:endParaRPr lang="pt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pt" b="0" i="0" u="none" baseline="0">
                <a:cs typeface="Arial" charset="0"/>
              </a:rPr>
              <a:t>Cortar-se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Utilizar tesouras em vez de um x-ato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Utilizar um x-ato de segurança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Usar luvas</a:t>
            </a:r>
          </a:p>
          <a:p>
            <a:pPr lvl="1" algn="l" rtl="0" eaLnBrk="1" hangingPunct="1">
              <a:lnSpc>
                <a:spcPct val="80000"/>
              </a:lnSpc>
            </a:pPr>
            <a:endParaRPr lang="pt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pt" b="0" i="0" u="none" baseline="0">
                <a:cs typeface="Arial" charset="0"/>
              </a:rPr>
              <a:t>Leia com tempo as instruções dos equipamentos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284937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Circulação - deslocação em veículo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pt" sz="1900" b="0" i="0" u="none" baseline="0">
                <a:cs typeface="Arial" charset="0"/>
              </a:rPr>
              <a:t>Respeite os limites de velocidade, </a:t>
            </a:r>
            <a:r>
              <a:rPr lang="pt" sz="1900">
                <a:cs typeface="Arial" charset="0"/>
              </a:rPr>
              <a:t/>
            </a:r>
            <a:br>
              <a:rPr lang="pt" sz="1900">
                <a:cs typeface="Arial" charset="0"/>
              </a:rPr>
            </a:br>
            <a:r>
              <a:rPr lang="pt" sz="1900" b="0" i="0" u="none" baseline="0">
                <a:cs typeface="Arial" charset="0"/>
              </a:rPr>
              <a:t>adapte a velocidade às condições de circulação</a:t>
            </a:r>
          </a:p>
          <a:p>
            <a:pPr lvl="1" algn="l" rtl="0" eaLnBrk="1" hangingPunct="1">
              <a:lnSpc>
                <a:spcPct val="60000"/>
              </a:lnSpc>
            </a:pPr>
            <a:endParaRPr lang="pt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pt" sz="1900" b="0" i="0" u="none" baseline="0">
                <a:cs typeface="Arial" charset="0"/>
              </a:rPr>
              <a:t>Estacione de marcha-atrás</a:t>
            </a:r>
          </a:p>
          <a:p>
            <a:pPr lvl="1" algn="l" rtl="0">
              <a:lnSpc>
                <a:spcPct val="70000"/>
              </a:lnSpc>
            </a:pPr>
            <a:r>
              <a:rPr lang="pt" sz="1700" b="0" i="0" u="none" baseline="0">
                <a:cs typeface="Arial" charset="0"/>
              </a:rPr>
              <a:t>Para partir com toda a segurança </a:t>
            </a:r>
            <a:r>
              <a:rPr lang="pt" sz="1700">
                <a:cs typeface="Arial" charset="0"/>
              </a:rPr>
              <a:t/>
            </a:r>
            <a:br>
              <a:rPr lang="pt" sz="1700">
                <a:cs typeface="Arial" charset="0"/>
              </a:rPr>
            </a:br>
            <a:r>
              <a:rPr lang="pt" sz="1700" b="0" i="0" u="none" baseline="0">
                <a:cs typeface="Arial" charset="0"/>
              </a:rPr>
              <a:t>(e não para sair mais rápido!)</a:t>
            </a:r>
          </a:p>
          <a:p>
            <a:pPr lvl="1" algn="l" rtl="0" eaLnBrk="1" hangingPunct="1">
              <a:lnSpc>
                <a:spcPct val="60000"/>
              </a:lnSpc>
            </a:pPr>
            <a:endParaRPr lang="pt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pt" sz="1900" b="0" i="0" u="none" baseline="0">
                <a:cs typeface="Arial" charset="0"/>
              </a:rPr>
              <a:t>Ponha o cinto de segurança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pt" sz="1700" b="0" i="0" u="none" baseline="0">
                <a:cs typeface="Arial" charset="0"/>
              </a:rPr>
              <a:t>Cinto à frente e atrás</a:t>
            </a:r>
            <a:endParaRPr lang="pt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pt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pt" sz="1900" b="0" i="0" u="none" baseline="0">
                <a:cs typeface="Arial" charset="0"/>
              </a:rPr>
              <a:t>Não telefone ao volante</a:t>
            </a:r>
          </a:p>
          <a:p>
            <a:pPr lvl="1" algn="l" rtl="0" eaLnBrk="1" hangingPunct="1"/>
            <a:r>
              <a:rPr lang="pt" sz="1700" b="0" i="0" u="none" baseline="0">
                <a:cs typeface="Arial" charset="0"/>
              </a:rPr>
              <a:t>Mesmo com um kit de mãos livres ou um auricular</a:t>
            </a:r>
            <a:r>
              <a:rPr lang="pt" sz="1700">
                <a:cs typeface="Arial" charset="0"/>
              </a:rPr>
              <a:t/>
            </a:r>
            <a:br>
              <a:rPr lang="pt" sz="1700">
                <a:cs typeface="Arial" charset="0"/>
              </a:rPr>
            </a:br>
            <a:r>
              <a:rPr lang="pt" sz="1700" b="0" i="0" u="none" baseline="0">
                <a:cs typeface="Arial" charset="0"/>
              </a:rPr>
              <a:t> (regra do Grupo)</a:t>
            </a:r>
          </a:p>
          <a:p>
            <a:pPr algn="l" rtl="0">
              <a:lnSpc>
                <a:spcPct val="60000"/>
              </a:lnSpc>
            </a:pPr>
            <a:endParaRPr lang="pt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pt" sz="1900" b="0" i="0" u="none" baseline="0">
                <a:cs typeface="Arial" charset="0"/>
              </a:rPr>
              <a:t>Respeite os tempos de condução</a:t>
            </a:r>
          </a:p>
          <a:p>
            <a:pPr algn="l" rtl="0">
              <a:lnSpc>
                <a:spcPct val="60000"/>
              </a:lnSpc>
            </a:pPr>
            <a:endParaRPr lang="pt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pt" sz="1900" b="0" i="0" u="none" baseline="0">
                <a:cs typeface="Arial" charset="0"/>
              </a:rPr>
              <a:t>Não beba antes de conduzir!</a:t>
            </a:r>
          </a:p>
          <a:p>
            <a:pPr lvl="1" algn="l" rtl="0">
              <a:lnSpc>
                <a:spcPct val="60000"/>
              </a:lnSpc>
            </a:pPr>
            <a:r>
              <a:rPr lang="pt" sz="1700" b="0" i="0" u="none" baseline="0">
                <a:cs typeface="Arial" charset="0"/>
              </a:rPr>
              <a:t>Esteja atento aos pontos de partida, seminários, cocktails</a:t>
            </a:r>
          </a:p>
          <a:p>
            <a:pPr lvl="2" algn="l" rtl="0">
              <a:lnSpc>
                <a:spcPct val="60000"/>
              </a:lnSpc>
            </a:pPr>
            <a:r>
              <a:rPr lang="pt" sz="1500" b="0" i="0" u="none" baseline="0">
                <a:cs typeface="Arial" charset="0"/>
              </a:rPr>
              <a:t>Prever eventualmente transportes públicos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4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6537325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Imprudências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charset="0"/>
              </a:rPr>
              <a:t>Risco de queda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Não suba para uma cadeira de rodas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Não se balance para trás na sua</a:t>
            </a:r>
            <a:r>
              <a:rPr lang="pt">
                <a:cs typeface="Arial" charset="0"/>
              </a:rPr>
              <a:t/>
            </a:r>
            <a:br>
              <a:rPr lang="pt">
                <a:cs typeface="Arial" charset="0"/>
              </a:rPr>
            </a:br>
            <a:r>
              <a:rPr lang="pt" b="0" i="0" u="none" baseline="0">
                <a:cs typeface="Arial" charset="0"/>
              </a:rPr>
              <a:t>cadeira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Não suba para cima dos móveis</a:t>
            </a:r>
          </a:p>
          <a:p>
            <a:pPr lvl="1" algn="l" rtl="0" eaLnBrk="1" hangingPunct="1"/>
            <a:endParaRPr lang="pt" altLang="fr-FR">
              <a:cs typeface="Arial" charset="0"/>
            </a:endParaRPr>
          </a:p>
          <a:p>
            <a:pPr lvl="1" algn="l" rtl="0" eaLnBrk="1" hangingPunct="1"/>
            <a:endParaRPr lang="pt" altLang="fr-FR">
              <a:cs typeface="Arial" charset="0"/>
            </a:endParaRPr>
          </a:p>
          <a:p>
            <a:pPr lvl="1" algn="l" rtl="0" eaLnBrk="1" hangingPunct="1"/>
            <a:endParaRPr lang="pt" altLang="fr-FR">
              <a:cs typeface="Arial" charset="0"/>
            </a:endParaRPr>
          </a:p>
          <a:p>
            <a:pPr lvl="1" algn="l" rtl="0" eaLnBrk="1" hangingPunct="1"/>
            <a:endParaRPr lang="pt" altLang="fr-FR">
              <a:cs typeface="Arial" charset="0"/>
            </a:endParaRPr>
          </a:p>
          <a:p>
            <a:pPr algn="l" rtl="0" eaLnBrk="1" hangingPunct="1"/>
            <a:endParaRPr lang="pt" altLang="fr-FR">
              <a:cs typeface="Arial" charset="0"/>
            </a:endParaRP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Risco de eletrocussão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Não intervenha na eletricidade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Desligue antes de intervir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Assinale todos os problemas</a:t>
            </a:r>
          </a:p>
          <a:p>
            <a:pPr lvl="1" algn="l" rtl="0" eaLnBrk="1" hangingPunct="1"/>
            <a:endParaRPr lang="pt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Os bons comportamentos</a:t>
            </a:r>
            <a:endParaRPr lang="p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pt" b="0" i="0" u="none" baseline="0">
                <a:cs typeface="Arial" charset="0"/>
              </a:rPr>
              <a:t>Não correr</a:t>
            </a:r>
          </a:p>
          <a:p>
            <a:pPr algn="l" rtl="0"/>
            <a:r>
              <a:rPr lang="pt" b="0" i="0" u="none" baseline="0">
                <a:cs typeface="Arial" charset="0"/>
              </a:rPr>
              <a:t>Não balançar na cadeira</a:t>
            </a:r>
          </a:p>
          <a:p>
            <a:pPr algn="l" rtl="0"/>
            <a:r>
              <a:rPr lang="pt" b="0" i="0" u="none" baseline="0">
                <a:cs typeface="Arial" charset="0"/>
              </a:rPr>
              <a:t>Evitar as imprudências</a:t>
            </a:r>
          </a:p>
          <a:p>
            <a:pPr algn="l" rtl="0"/>
            <a:r>
              <a:rPr lang="pt" b="0" i="0" u="none" baseline="0">
                <a:cs typeface="Arial" charset="0"/>
              </a:rPr>
              <a:t>Utilizar o corrimão</a:t>
            </a:r>
          </a:p>
          <a:p>
            <a:pPr algn="l" rtl="0"/>
            <a:r>
              <a:rPr lang="pt" b="0" i="0" u="none" baseline="0">
                <a:cs typeface="Arial" charset="0"/>
              </a:rPr>
              <a:t>Evacuar em caso de alarme (segurança/ataque, ferido, fogo)</a:t>
            </a:r>
          </a:p>
          <a:p>
            <a:pPr algn="l" rtl="0"/>
            <a:r>
              <a:rPr lang="pt" b="0" i="0" u="none" baseline="0">
                <a:cs typeface="Arial" charset="0"/>
              </a:rPr>
              <a:t>Respeitar as principais proibições (não fumar...)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000" b="0" i="0" u="none" baseline="0">
                <a:ea typeface="Helvetica" charset="0"/>
                <a:cs typeface="Helvetica" charset="0"/>
              </a:rPr>
              <a:t>Kit de Integração de H3SA - Módulo TCNT 1.1 - Acidentes de trabalho – V2</a:t>
            </a:r>
            <a:endParaRPr lang="p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517</TotalTime>
  <Words>604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Acidentes de trabalho</vt:lpstr>
      <vt:lpstr>Os objetivos do módulo</vt:lpstr>
      <vt:lpstr>Présentation PowerPoint</vt:lpstr>
      <vt:lpstr>OS RISCOS NO TRABALHO</vt:lpstr>
      <vt:lpstr>Acidentes de deslocação</vt:lpstr>
      <vt:lpstr>Acidentes associados ao trabalho de escritório</vt:lpstr>
      <vt:lpstr>Circulação - deslocação em veículo </vt:lpstr>
      <vt:lpstr>Imprudências</vt:lpstr>
      <vt:lpstr>Os bons comportamentos</vt:lpstr>
      <vt:lpstr>Regra de ouro nº 2 - recordar</vt:lpstr>
      <vt:lpstr>Présentation PowerPoint</vt:lpstr>
      <vt:lpstr>As regras de ouro no trabalho 02 - Circulação - Deslocação A PÉ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44</cp:revision>
  <dcterms:created xsi:type="dcterms:W3CDTF">2015-09-07T13:13:13Z</dcterms:created>
  <dcterms:modified xsi:type="dcterms:W3CDTF">2017-06-26T16:37:58Z</dcterms:modified>
</cp:coreProperties>
</file>