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86" y="-96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04/07/2017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04/07/2017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12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Несчастные случаи в офисах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Модуль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ru-RU" b="1" i="0" u="none" baseline="0">
                <a:cs typeface="Arial" charset="0"/>
              </a:rPr>
              <a:t>Золотое правило №2 - напоминание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ru-RU" sz="1900" b="0" i="0" u="none" baseline="0">
                <a:cs typeface="Arial" charset="0"/>
              </a:rPr>
              <a:t>Споткнуться или натолкнуться....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Порядок на столе</a:t>
            </a:r>
          </a:p>
          <a:p>
            <a:pPr lvl="2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Отсутствие электрических кабелей в проходах</a:t>
            </a:r>
          </a:p>
          <a:p>
            <a:pPr lvl="2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Не оставляйте ящики открытыми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Не бегите по коридорам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ru-RU" sz="1900" b="0" i="0" u="none" baseline="0">
                <a:cs typeface="Arial" charset="0"/>
              </a:rPr>
              <a:t>Упасть вниз по лестнице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Пользоваться лифтом, когда это возможно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На лестнице держаться за перила при спуске и подъеме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Не спускайтесь по лестнице очень быстро, перепрыгивая через ступеньки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ru-RU" sz="1900" b="0" i="0" u="none" baseline="0">
                <a:cs typeface="Arial" charset="0"/>
              </a:rPr>
              <a:t>Поскользнуться 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Осторожно на влажной почве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Остерегайтесь снега и льда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ru-RU" sz="1900" b="0" i="0" u="none" baseline="0">
                <a:cs typeface="Arial" charset="0"/>
              </a:rPr>
              <a:t>Наезд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Остерегайтесь внутреннего движения (автостоянки)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Используйте пешеходные дорожки</a:t>
            </a:r>
            <a:endParaRPr lang="ru-RU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При работе на промплощадке, остерегайтесь работы машин и транспортных средств</a:t>
            </a:r>
          </a:p>
          <a:p>
            <a:pPr lvl="2" algn="l" rtl="0">
              <a:lnSpc>
                <a:spcPct val="80000"/>
              </a:lnSpc>
            </a:pPr>
            <a:endParaRPr lang="ru-RU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51" y="2204864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1900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789040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lang="ru-RU" b="1" i="0" u="none" baseline="0"/>
              <a:t>Золотые правила в офисе</a:t>
            </a:r>
            <a:r>
              <a:rPr lang="ru-RU"/>
              <a:t/>
            </a:r>
            <a:br>
              <a:rPr lang="ru-RU"/>
            </a:br>
            <a:r>
              <a:rPr lang="ru-RU" b="1" i="0" u="none" baseline="0"/>
              <a:t>02 – Движение – Перемещение ПЕШКОМ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Цели модуля</a:t>
            </a:r>
            <a:endParaRPr lang="ru-RU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ru-RU" b="0" i="0" u="none" baseline="0">
                <a:cs typeface="Arial" charset="0"/>
              </a:rPr>
              <a:t>В конце модуля вы должны:</a:t>
            </a:r>
            <a:endParaRPr lang="ru-RU" altLang="fr-FR" dirty="0">
              <a:cs typeface="Arial" charset="0"/>
            </a:endParaRPr>
          </a:p>
          <a:p>
            <a:pPr marL="0" indent="0" algn="just" rtl="0" eaLnBrk="1" hangingPunct="1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276225" indent="-265113" algn="just" rtl="0"/>
            <a:r>
              <a:rPr lang="ru-RU" b="0" i="0" u="none" baseline="0">
                <a:cs typeface="Arial" charset="0"/>
              </a:rPr>
              <a:t>Знать основные риски, связанные с вашей повседневной деятельностью, в офисе и во время поездок.</a:t>
            </a:r>
          </a:p>
          <a:p>
            <a:pPr marL="276225" indent="-265113" algn="just" rtl="0"/>
            <a:r>
              <a:rPr lang="ru-RU" b="0" i="0" u="none" baseline="0">
                <a:cs typeface="Arial" charset="0"/>
              </a:rPr>
              <a:t>Уметь различать правильное и неправильное поведение в офисе и во время поездок.</a:t>
            </a:r>
          </a:p>
          <a:p>
            <a:pPr marL="276225" indent="-265113" algn="just" rtl="0"/>
            <a:r>
              <a:rPr lang="ru-RU" b="0" i="0" u="none" baseline="0">
                <a:cs typeface="Arial" charset="0"/>
              </a:rPr>
              <a:t>Знать правила поведения, если вы управляете транспортным средством для Total.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Общий пакет H3SE - Модуль TCNT 1.1 - Несчастные случаи в офисах – V1</a:t>
            </a:r>
            <a:endParaRPr lang="ru-RU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6660096-0193-234C-AC56-11CBD8A18E2F}" type="slidenum">
              <a:rPr/>
              <a:pPr/>
              <a:t>3</a:t>
            </a:fld>
            <a:endParaRPr lang="ru-RU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ОФИСНЫЕ РИСКИ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ru-RU" b="0" i="0" u="none" baseline="0"/>
              <a:t>5 САМЫХ ИЗВЕСТНЫХ несчастных случаев в 2015 году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ru-RU" b="0" i="0" u="none" baseline="0"/>
              <a:t>Упасть вниз по лестнице или упасть при входе- выходе из транспортного средства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ru-RU" b="0" i="0" u="none" baseline="0"/>
              <a:t>Споткнуться при ходьбе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ru-RU" b="0" i="0" u="none" baseline="0"/>
              <a:t>Поскользнуться при ходьбе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ru-RU" b="0" i="0" u="none" baseline="0"/>
              <a:t>Падение / наклон предмета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ru-RU" b="0" i="0" u="none" baseline="0"/>
              <a:t>Авария грузовика</a:t>
            </a:r>
          </a:p>
          <a:p>
            <a:pPr lvl="1" algn="l" rtl="0">
              <a:buFont typeface="Arial" charset="0"/>
              <a:buChar char="•"/>
            </a:pPr>
            <a:endParaRPr lang="ru-RU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ru-RU" b="0" i="0" u="none" baseline="0"/>
              <a:t>Эти 5 САМЫХ ИЗВЕСТНЫХ случаев составляют 50% TRIR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ru-RU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ru-RU" b="0" i="0" u="none" baseline="0"/>
              <a:t>10 % несчастные случаев происходят с офисными работниками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ru-RU" b="1" i="0" u="none" baseline="0"/>
              <a:t>Несчастный случай при перемещении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ru-RU" sz="1900" b="0" i="0" u="none" baseline="0">
                <a:cs typeface="Arial" charset="0"/>
              </a:rPr>
              <a:t>Упасть вниз по лестнице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Держитесь за перила</a:t>
            </a:r>
          </a:p>
          <a:p>
            <a:pPr lvl="2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При спуске и при подъеме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Не спускайтесь по лестнице очень быстро, перепрыгивая через ступеньки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Возьмите лифт</a:t>
            </a:r>
          </a:p>
          <a:p>
            <a:pPr lvl="1" algn="l" rtl="0">
              <a:lnSpc>
                <a:spcPct val="80000"/>
              </a:lnSpc>
            </a:pPr>
            <a:endParaRPr lang="ru-RU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sz="1900" b="0" i="0" u="none" baseline="0">
                <a:cs typeface="Arial" charset="0"/>
              </a:rPr>
              <a:t>Споткнуться или натолкнуться....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Отсутствие электрических кабелей в проходах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Не оставляйте ящики открытыми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Не бегите по коридорам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Порядок на столе</a:t>
            </a:r>
          </a:p>
          <a:p>
            <a:pPr lvl="1" algn="l" rtl="0">
              <a:lnSpc>
                <a:spcPct val="80000"/>
              </a:lnSpc>
            </a:pPr>
            <a:endParaRPr lang="ru-RU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sz="1900" b="0" i="0" u="none" baseline="0">
                <a:cs typeface="Arial" charset="0"/>
              </a:rPr>
              <a:t>Поскользнуться 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Осторожно на влажной почве (операции очистки)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Сообщайте об утечках</a:t>
            </a:r>
          </a:p>
          <a:p>
            <a:pPr lvl="1" algn="l" rtl="0">
              <a:lnSpc>
                <a:spcPct val="80000"/>
              </a:lnSpc>
            </a:pPr>
            <a:r>
              <a:rPr lang="ru-RU" sz="1700" b="0" i="0" u="none" baseline="0">
                <a:cs typeface="Arial" charset="0"/>
              </a:rPr>
              <a:t>Остерегайтесь снега и льда: автостоянка</a:t>
            </a:r>
          </a:p>
          <a:p>
            <a:pPr lvl="1" algn="l" rtl="0">
              <a:lnSpc>
                <a:spcPct val="80000"/>
              </a:lnSpc>
            </a:pPr>
            <a:endParaRPr lang="ru-RU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sz="1900" b="0" i="0" u="none" baseline="0">
                <a:cs typeface="Arial" charset="0"/>
              </a:rPr>
              <a:t>Остерегайтесь внутреннего движения на автостоянках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ru-RU" b="1" i="0" u="none" baseline="0"/>
              <a:t>Несчастные случаи, связанные с офисной работой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ru-RU" b="0" i="0" u="none" baseline="0">
                <a:cs typeface="Arial" charset="0"/>
              </a:rPr>
              <a:t>Переносить грузы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Используйте мышцы ног, чтобы поднять груз, никогда не нагружайте спину или руки, которые должны оставаться прямыми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Обучение!</a:t>
            </a:r>
          </a:p>
          <a:p>
            <a:pPr lvl="2" algn="l" rtl="0" eaLnBrk="1" hangingPunct="1">
              <a:lnSpc>
                <a:spcPct val="80000"/>
              </a:lnSpc>
            </a:pPr>
            <a:endParaRPr lang="ru-RU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Остерегайтесь высоко размещенных тяжелых предметов </a:t>
            </a:r>
          </a:p>
          <a:p>
            <a:pPr algn="l" rtl="0">
              <a:lnSpc>
                <a:spcPct val="80000"/>
              </a:lnSpc>
            </a:pPr>
            <a:endParaRPr lang="ru-RU" altLang="fr-FR" dirty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ru-RU" b="0" i="0" u="none" baseline="0">
                <a:cs typeface="Arial" charset="0"/>
              </a:rPr>
              <a:t>Порезаться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Используйте ножницы, а не нож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Используйте безопасный резак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Надевайте перчатки</a:t>
            </a:r>
          </a:p>
          <a:p>
            <a:pPr lvl="1" algn="l" rtl="0" eaLnBrk="1" hangingPunct="1">
              <a:lnSpc>
                <a:spcPct val="80000"/>
              </a:lnSpc>
            </a:pPr>
            <a:endParaRPr lang="ru-RU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Уделите время, чтобы прочитать руководство по использованию оборудования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005513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Движение – Перемещение транспортного средства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268437"/>
            <a:ext cx="8218488" cy="4968875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ru-RU" sz="1900" b="0" i="0" u="none" baseline="0" dirty="0">
                <a:cs typeface="Arial" charset="0"/>
              </a:rPr>
              <a:t>Соблюдайте ограничение скорости, </a:t>
            </a:r>
            <a:r>
              <a:rPr lang="ru-RU" sz="1900" dirty="0">
                <a:cs typeface="Arial" charset="0"/>
              </a:rPr>
              <a:t/>
            </a:r>
            <a:br>
              <a:rPr lang="ru-RU" sz="1900" dirty="0">
                <a:cs typeface="Arial" charset="0"/>
              </a:rPr>
            </a:br>
            <a:r>
              <a:rPr lang="ru-RU" sz="1900" b="0" i="0" u="none" baseline="0" dirty="0">
                <a:cs typeface="Arial" charset="0"/>
              </a:rPr>
              <a:t>скорость должна соответствовать условиям дорожного движения</a:t>
            </a:r>
          </a:p>
          <a:p>
            <a:pPr lvl="1" algn="l" rtl="0" eaLnBrk="1" hangingPunct="1">
              <a:lnSpc>
                <a:spcPct val="60000"/>
              </a:lnSpc>
            </a:pPr>
            <a:endParaRPr lang="ru-RU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ru-RU" sz="1900" b="0" i="0" u="none" baseline="0" dirty="0">
                <a:cs typeface="Arial" charset="0"/>
              </a:rPr>
              <a:t>Паркуйтесь задним ходом</a:t>
            </a:r>
          </a:p>
          <a:p>
            <a:pPr lvl="1" algn="l" rtl="0">
              <a:lnSpc>
                <a:spcPct val="70000"/>
              </a:lnSpc>
            </a:pPr>
            <a:r>
              <a:rPr lang="ru-RU" sz="1700" b="0" i="0" u="none" baseline="0" dirty="0">
                <a:cs typeface="Arial" charset="0"/>
              </a:rPr>
              <a:t>Чтобы можно было безопасно выехать </a:t>
            </a:r>
            <a:r>
              <a:rPr lang="ru-RU" sz="1700" dirty="0">
                <a:cs typeface="Arial" charset="0"/>
              </a:rPr>
              <a:t/>
            </a:r>
            <a:br>
              <a:rPr lang="ru-RU" sz="1700" dirty="0">
                <a:cs typeface="Arial" charset="0"/>
              </a:rPr>
            </a:br>
            <a:r>
              <a:rPr lang="ru-RU" sz="1700" b="0" i="0" u="none" baseline="0" dirty="0">
                <a:cs typeface="Arial" charset="0"/>
              </a:rPr>
              <a:t>(а не чтобы быстрее эвакуироваться!)</a:t>
            </a:r>
          </a:p>
          <a:p>
            <a:pPr lvl="1" algn="l" rtl="0" eaLnBrk="1" hangingPunct="1">
              <a:lnSpc>
                <a:spcPct val="60000"/>
              </a:lnSpc>
            </a:pPr>
            <a:endParaRPr lang="ru-RU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ru-RU" sz="1900" b="0" i="0" u="none" baseline="0" dirty="0">
                <a:cs typeface="Arial" charset="0"/>
              </a:rPr>
              <a:t>Застегивайтесь ремнем</a:t>
            </a:r>
          </a:p>
          <a:p>
            <a:pPr lvl="1" algn="l" rtl="0" eaLnBrk="1" hangingPunct="1">
              <a:lnSpc>
                <a:spcPct val="60000"/>
              </a:lnSpc>
            </a:pPr>
            <a:r>
              <a:rPr lang="ru-RU" sz="1700" b="0" i="0" u="none" baseline="0" dirty="0">
                <a:cs typeface="Arial" charset="0"/>
              </a:rPr>
              <a:t>Ремень спереди и сзади</a:t>
            </a:r>
            <a:endParaRPr lang="ru-RU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ru-RU" altLang="fr-FR" sz="1700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ru-RU" sz="1900" b="0" i="0" u="none" baseline="0" dirty="0">
                <a:cs typeface="Arial" charset="0"/>
              </a:rPr>
              <a:t>Не разговаривайте по телефону во время вождения</a:t>
            </a:r>
          </a:p>
          <a:p>
            <a:pPr lvl="1" algn="l" rtl="0" eaLnBrk="1" hangingPunct="1"/>
            <a:r>
              <a:rPr lang="ru-RU" sz="1700" b="0" i="0" u="none" baseline="0" dirty="0">
                <a:cs typeface="Arial" charset="0"/>
              </a:rPr>
              <a:t>Даже с гарнитурой </a:t>
            </a:r>
            <a:r>
              <a:rPr lang="ru-RU" sz="1700" dirty="0">
                <a:cs typeface="Arial" charset="0"/>
              </a:rPr>
              <a:t/>
            </a:r>
            <a:br>
              <a:rPr lang="ru-RU" sz="1700" dirty="0">
                <a:cs typeface="Arial" charset="0"/>
              </a:rPr>
            </a:br>
            <a:r>
              <a:rPr lang="ru-RU" sz="1700" b="0" i="0" u="none" baseline="0" dirty="0">
                <a:cs typeface="Arial" charset="0"/>
              </a:rPr>
              <a:t>(правило Группы)</a:t>
            </a:r>
          </a:p>
          <a:p>
            <a:pPr algn="l" rtl="0">
              <a:lnSpc>
                <a:spcPct val="60000"/>
              </a:lnSpc>
            </a:pPr>
            <a:endParaRPr lang="ru-RU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ru-RU" sz="1900" b="0" i="0" u="none" baseline="0" dirty="0">
                <a:cs typeface="Arial" charset="0"/>
              </a:rPr>
              <a:t>Учитывайте время вождения</a:t>
            </a:r>
          </a:p>
          <a:p>
            <a:pPr algn="l" rtl="0">
              <a:lnSpc>
                <a:spcPct val="60000"/>
              </a:lnSpc>
            </a:pPr>
            <a:endParaRPr lang="ru-RU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ru-RU" sz="1900" b="0" i="0" u="none" baseline="0" dirty="0">
                <a:cs typeface="Arial" charset="0"/>
              </a:rPr>
              <a:t>Не пейте перед вождением!</a:t>
            </a:r>
          </a:p>
          <a:p>
            <a:pPr lvl="1" algn="l" rtl="0">
              <a:lnSpc>
                <a:spcPct val="60000"/>
              </a:lnSpc>
            </a:pPr>
            <a:r>
              <a:rPr lang="ru-RU" sz="1700" b="0" i="0" u="none" baseline="0" dirty="0">
                <a:cs typeface="Arial" charset="0"/>
              </a:rPr>
              <a:t>Осторожно с выпивкой "на посошок", с коктейлями</a:t>
            </a:r>
          </a:p>
          <a:p>
            <a:pPr lvl="2" algn="l" rtl="0">
              <a:lnSpc>
                <a:spcPct val="60000"/>
              </a:lnSpc>
            </a:pPr>
            <a:r>
              <a:rPr lang="ru-RU" sz="1500" b="0" i="0" u="none" baseline="0" dirty="0">
                <a:cs typeface="Arial" charset="0"/>
              </a:rPr>
              <a:t>Предусмотреть при необходимости общественный транспорт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79" y="2708920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83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7734175" y="908720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Неосмотрительность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Риск падения</a:t>
            </a:r>
          </a:p>
          <a:p>
            <a:pPr lvl="1" algn="l" rtl="0" eaLnBrk="1" hangingPunct="1"/>
            <a:r>
              <a:rPr lang="ru-RU" b="0" i="0" u="none" baseline="0">
                <a:cs typeface="Arial" charset="0"/>
              </a:rPr>
              <a:t>Не поднимайтесь на кресле с колесиками</a:t>
            </a:r>
          </a:p>
          <a:p>
            <a:pPr lvl="1" algn="l" rtl="0" eaLnBrk="1" hangingPunct="1"/>
            <a:r>
              <a:rPr lang="ru-RU" b="0" i="0" u="none" baseline="0">
                <a:cs typeface="Arial" charset="0"/>
              </a:rPr>
              <a:t>Не качайтесь назад на </a:t>
            </a:r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r>
              <a:rPr lang="ru-RU" b="0" i="0" u="none" baseline="0">
                <a:cs typeface="Arial" charset="0"/>
              </a:rPr>
              <a:t>спинку кресла</a:t>
            </a:r>
          </a:p>
          <a:p>
            <a:pPr lvl="1" algn="l" rtl="0" eaLnBrk="1" hangingPunct="1"/>
            <a:r>
              <a:rPr lang="ru-RU" b="0" i="0" u="none" baseline="0">
                <a:cs typeface="Arial" charset="0"/>
              </a:rPr>
              <a:t>Не залезайте на мебель</a:t>
            </a:r>
          </a:p>
          <a:p>
            <a:pPr lvl="1" algn="l" rtl="0" eaLnBrk="1" hangingPunct="1"/>
            <a:endParaRPr lang="ru-RU" altLang="fr-FR">
              <a:cs typeface="Arial" charset="0"/>
            </a:endParaRPr>
          </a:p>
          <a:p>
            <a:pPr lvl="1" algn="l" rtl="0" eaLnBrk="1" hangingPunct="1"/>
            <a:endParaRPr lang="ru-RU" altLang="fr-FR">
              <a:cs typeface="Arial" charset="0"/>
            </a:endParaRPr>
          </a:p>
          <a:p>
            <a:pPr lvl="1" algn="l" rtl="0" eaLnBrk="1" hangingPunct="1"/>
            <a:endParaRPr lang="ru-RU" altLang="fr-FR">
              <a:cs typeface="Arial" charset="0"/>
            </a:endParaRPr>
          </a:p>
          <a:p>
            <a:pPr lvl="1" algn="l" rtl="0" eaLnBrk="1" hangingPunct="1"/>
            <a:endParaRPr lang="ru-RU" altLang="fr-FR">
              <a:cs typeface="Arial" charset="0"/>
            </a:endParaRPr>
          </a:p>
          <a:p>
            <a:pPr algn="l" rtl="0" eaLnBrk="1" hangingPunct="1"/>
            <a:endParaRPr lang="ru-RU" altLang="fr-FR">
              <a:cs typeface="Arial" charset="0"/>
            </a:endParaRP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Опасность поражения электрическим током</a:t>
            </a:r>
          </a:p>
          <a:p>
            <a:pPr lvl="1" algn="l" rtl="0" eaLnBrk="1" hangingPunct="1"/>
            <a:r>
              <a:rPr lang="ru-RU" b="0" i="0" u="none" baseline="0">
                <a:cs typeface="Arial" charset="0"/>
              </a:rPr>
              <a:t>Не беритесь чинить все, связанное с электричеством</a:t>
            </a:r>
          </a:p>
          <a:p>
            <a:pPr lvl="1" algn="l" rtl="0" eaLnBrk="1" hangingPunct="1"/>
            <a:r>
              <a:rPr lang="ru-RU" b="0" i="0" u="none" baseline="0">
                <a:cs typeface="Arial" charset="0"/>
              </a:rPr>
              <a:t>Отключите от сети перед любыми работами</a:t>
            </a:r>
          </a:p>
          <a:p>
            <a:pPr lvl="1" algn="l" rtl="0" eaLnBrk="1" hangingPunct="1"/>
            <a:r>
              <a:rPr lang="ru-RU" b="0" i="0" u="none" baseline="0">
                <a:cs typeface="Arial" charset="0"/>
              </a:rPr>
              <a:t>Сообщайте о любых проблемах</a:t>
            </a:r>
          </a:p>
          <a:p>
            <a:pPr lvl="1" algn="l" rtl="0" eaLnBrk="1" hangingPunct="1"/>
            <a:endParaRPr lang="ru-RU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49" y="3717032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54" y="485765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Правильное поведение</a:t>
            </a:r>
            <a:endParaRPr lang="ru-RU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ru-RU" b="0" i="0" u="none" baseline="0">
                <a:cs typeface="Arial" charset="0"/>
              </a:rPr>
              <a:t>Не бегать</a:t>
            </a:r>
          </a:p>
          <a:p>
            <a:pPr algn="l" rtl="0"/>
            <a:r>
              <a:rPr lang="ru-RU" b="0" i="0" u="none" baseline="0">
                <a:cs typeface="Arial" charset="0"/>
              </a:rPr>
              <a:t>Не качаться на стуле</a:t>
            </a:r>
          </a:p>
          <a:p>
            <a:pPr algn="l" rtl="0"/>
            <a:r>
              <a:rPr lang="ru-RU" b="0" i="0" u="none" baseline="0">
                <a:cs typeface="Arial" charset="0"/>
              </a:rPr>
              <a:t>Избегать небрежности</a:t>
            </a:r>
          </a:p>
          <a:p>
            <a:pPr algn="l" rtl="0"/>
            <a:r>
              <a:rPr lang="ru-RU" b="0" i="0" u="none" baseline="0">
                <a:cs typeface="Arial" charset="0"/>
              </a:rPr>
              <a:t>Держаться за поручни</a:t>
            </a:r>
          </a:p>
          <a:p>
            <a:pPr algn="l" rtl="0"/>
            <a:r>
              <a:rPr lang="ru-RU" b="0" i="0" u="none" baseline="0">
                <a:cs typeface="Arial" charset="0"/>
              </a:rPr>
              <a:t>Эвакуироваться в случае тревоги (защита/ нападение, ранение, пожар)</a:t>
            </a:r>
          </a:p>
          <a:p>
            <a:pPr algn="l" rtl="0"/>
            <a:r>
              <a:rPr lang="ru-RU" b="0" i="0" u="none" baseline="0">
                <a:cs typeface="Arial" charset="0"/>
              </a:rPr>
              <a:t>Соблюдать основные запреты (не курить ...)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>
                <a:ea typeface="Helvetica" charset="0"/>
                <a:cs typeface="Helvetica" charset="0"/>
              </a:rPr>
              <a:t>Общий пакет H3SE - Модуль TCNT 1.1 - Несчастные случаи в офисах – V2</a:t>
            </a:r>
            <a:endParaRPr lang="ru-RU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518</TotalTime>
  <Words>552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Несчастные случаи в офисах</vt:lpstr>
      <vt:lpstr>Цели модуля</vt:lpstr>
      <vt:lpstr>Présentation PowerPoint</vt:lpstr>
      <vt:lpstr>ОФИСНЫЕ РИСКИ</vt:lpstr>
      <vt:lpstr>Несчастный случай при перемещении</vt:lpstr>
      <vt:lpstr>Несчастные случаи, связанные с офисной работой</vt:lpstr>
      <vt:lpstr>Движение – Перемещение транспортного средства </vt:lpstr>
      <vt:lpstr>Неосмотрительность</vt:lpstr>
      <vt:lpstr>Правильное поведение</vt:lpstr>
      <vt:lpstr>Золотое правило №2 - напоминание</vt:lpstr>
      <vt:lpstr>Présentation PowerPoint</vt:lpstr>
      <vt:lpstr>Золотые правила в офисе 02 – Движение – Перемещение ПЕШКОМ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44</cp:revision>
  <dcterms:created xsi:type="dcterms:W3CDTF">2015-09-07T13:13:13Z</dcterms:created>
  <dcterms:modified xsi:type="dcterms:W3CDTF">2017-07-04T18:32:23Z</dcterms:modified>
</cp:coreProperties>
</file>