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 xmlns:p15="http://schemas.microsoft.com/office/powerpoint/2012/main">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0EF"/>
    <a:srgbClr val="E7851D"/>
    <a:srgbClr val="3876AF"/>
    <a:srgbClr val="133C75"/>
    <a:srgbClr val="BD2B0B"/>
    <a:srgbClr val="7ABFC0"/>
    <a:srgbClr val="CAEBEA"/>
    <a:srgbClr val="55DD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92" autoAdjust="0"/>
  </p:normalViewPr>
  <p:slideViewPr>
    <p:cSldViewPr snapToObjects="1">
      <p:cViewPr>
        <p:scale>
          <a:sx n="71" d="100"/>
          <a:sy n="71" d="100"/>
        </p:scale>
        <p:origin x="-120" y="-180"/>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41AB0EA-3B25-454E-AB1F-44037223A6D5}" type="datetimeFigureOut">
              <a:rPr lang="fr-FR" altLang="fr-FR"/>
              <a:pPr/>
              <a:t>07/07/2017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2CFA9713-223F-334C-BB90-9AD6D12DBB39}" type="slidenum">
              <a:rPr lang="fr-FR" altLang="fr-FR"/>
              <a:pPr/>
              <a:t>‹N°›</a:t>
            </a:fld>
            <a:endParaRPr lang="fr-FR" altLang="fr-FR"/>
          </a:p>
        </p:txBody>
      </p:sp>
    </p:spTree>
    <p:extLst>
      <p:ext uri="{BB962C8B-B14F-4D97-AF65-F5344CB8AC3E}">
        <p14:creationId xmlns:p14="http://schemas.microsoft.com/office/powerpoint/2010/main" val="936278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20E687D1-98C4-7743-A7CE-755A7B8E3FD3}" type="datetimeFigureOut">
              <a:rPr lang="fr-FR" altLang="fr-FR"/>
              <a:pPr/>
              <a:t>07/07/2017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3C711F9B-5BFF-B548-9097-C91B14612682}" type="slidenum">
              <a:rPr lang="fr-FR" altLang="fr-FR"/>
              <a:pPr/>
              <a:t>‹N°›</a:t>
            </a:fld>
            <a:endParaRPr lang="fr-FR" altLang="fr-FR"/>
          </a:p>
        </p:txBody>
      </p:sp>
    </p:spTree>
    <p:extLst>
      <p:ext uri="{BB962C8B-B14F-4D97-AF65-F5344CB8AC3E}">
        <p14:creationId xmlns:p14="http://schemas.microsoft.com/office/powerpoint/2010/main" val="166545118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
          </a:p>
        </p:txBody>
      </p:sp>
      <p:sp>
        <p:nvSpPr>
          <p:cNvPr id="4" name="Espace réservé du numéro de diapositive 3"/>
          <p:cNvSpPr>
            <a:spLocks noGrp="1"/>
          </p:cNvSpPr>
          <p:nvPr>
            <p:ph type="sldNum" sz="quarter" idx="10"/>
          </p:nvPr>
        </p:nvSpPr>
        <p:spPr/>
        <p:txBody>
          <a:bodyPr/>
          <a:lstStyle/>
          <a:p>
            <a:pPr algn="r" rtl="1"/>
            <a:fld id="{3C711F9B-5BFF-B548-9097-C91B14612682}" type="slidenum">
              <a:rPr/>
              <a:pPr/>
              <a:t>2</a:t>
            </a:fld>
            <a:endParaRPr lang="ar" altLang="fr-FR"/>
          </a:p>
        </p:txBody>
      </p:sp>
    </p:spTree>
    <p:extLst>
      <p:ext uri="{BB962C8B-B14F-4D97-AF65-F5344CB8AC3E}">
        <p14:creationId xmlns:p14="http://schemas.microsoft.com/office/powerpoint/2010/main" val="3428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
          </a:p>
        </p:txBody>
      </p:sp>
      <p:sp>
        <p:nvSpPr>
          <p:cNvPr id="4" name="Espace réservé du numéro de diapositive 3"/>
          <p:cNvSpPr>
            <a:spLocks noGrp="1"/>
          </p:cNvSpPr>
          <p:nvPr>
            <p:ph type="sldNum" sz="quarter" idx="10"/>
          </p:nvPr>
        </p:nvSpPr>
        <p:spPr/>
        <p:txBody>
          <a:bodyPr/>
          <a:lstStyle/>
          <a:p>
            <a:pPr algn="r" rtl="1"/>
            <a:fld id="{3C711F9B-5BFF-B548-9097-C91B14612682}" type="slidenum">
              <a:rPr/>
              <a:pPr/>
              <a:t>5</a:t>
            </a:fld>
            <a:endParaRPr lang="ar" altLang="fr-FR"/>
          </a:p>
        </p:txBody>
      </p:sp>
    </p:spTree>
    <p:extLst>
      <p:ext uri="{BB962C8B-B14F-4D97-AF65-F5344CB8AC3E}">
        <p14:creationId xmlns:p14="http://schemas.microsoft.com/office/powerpoint/2010/main" val="1151439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4650"/>
            <a:ext cx="59785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p14="http://schemas.microsoft.com/office/powerpoint/2010/main" val="142048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BE28CFF6-6C1C-7842-A8CA-E8EC18111C5A}" type="slidenum">
              <a:rPr lang="fr-FR" altLang="fr-FR"/>
              <a:pPr/>
              <a:t>‹N°›</a:t>
            </a:fld>
            <a:endParaRPr lang="fr-FR" altLang="fr-FR"/>
          </a:p>
        </p:txBody>
      </p:sp>
    </p:spTree>
    <p:extLst>
      <p:ext uri="{BB962C8B-B14F-4D97-AF65-F5344CB8AC3E}">
        <p14:creationId xmlns:p14="http://schemas.microsoft.com/office/powerpoint/2010/main" val="201746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pied de page 2"/>
          <p:cNvSpPr>
            <a:spLocks noGrp="1"/>
          </p:cNvSpPr>
          <p:nvPr>
            <p:ph type="ftr" sz="quarter" idx="13"/>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5" name="Espace réservé du numéro de diapositive 3"/>
          <p:cNvSpPr>
            <a:spLocks noGrp="1"/>
          </p:cNvSpPr>
          <p:nvPr>
            <p:ph type="sldNum" sz="quarter" idx="14"/>
          </p:nvPr>
        </p:nvSpPr>
        <p:spPr/>
        <p:txBody>
          <a:bodyPr/>
          <a:lstStyle>
            <a:lvl1pPr>
              <a:defRPr/>
            </a:lvl1pPr>
          </a:lstStyle>
          <a:p>
            <a:fld id="{37FB88EF-54BA-FE47-A25C-43A5772B8CB7}" type="slidenum">
              <a:rPr lang="fr-FR" altLang="fr-FR"/>
              <a:pPr/>
              <a:t>‹N°›</a:t>
            </a:fld>
            <a:endParaRPr lang="fr-FR" altLang="fr-FR"/>
          </a:p>
        </p:txBody>
      </p:sp>
    </p:spTree>
    <p:extLst>
      <p:ext uri="{BB962C8B-B14F-4D97-AF65-F5344CB8AC3E}">
        <p14:creationId xmlns:p14="http://schemas.microsoft.com/office/powerpoint/2010/main" val="56789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0E9EC154-8299-184A-8D0C-091B517EBF10}" type="slidenum">
              <a:rPr lang="fr-FR" altLang="fr-FR"/>
              <a:pPr/>
              <a:t>‹N°›</a:t>
            </a:fld>
            <a:endParaRPr lang="fr-FR" altLang="fr-FR"/>
          </a:p>
        </p:txBody>
      </p:sp>
    </p:spTree>
    <p:extLst>
      <p:ext uri="{BB962C8B-B14F-4D97-AF65-F5344CB8AC3E}">
        <p14:creationId xmlns:p14="http://schemas.microsoft.com/office/powerpoint/2010/main" val="117449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7A49331D-E79F-4346-B160-3663E97850C0}" type="slidenum">
              <a:rPr lang="fr-FR" altLang="fr-FR"/>
              <a:pPr/>
              <a:t>‹N°›</a:t>
            </a:fld>
            <a:endParaRPr lang="fr-FR" altLang="fr-FR"/>
          </a:p>
        </p:txBody>
      </p:sp>
    </p:spTree>
    <p:extLst>
      <p:ext uri="{BB962C8B-B14F-4D97-AF65-F5344CB8AC3E}">
        <p14:creationId xmlns:p14="http://schemas.microsoft.com/office/powerpoint/2010/main" val="1791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AB5B9883-4D36-E349-A464-E73808983AFD}" type="slidenum">
              <a:rPr lang="fr-FR" altLang="fr-FR"/>
              <a:pPr/>
              <a:t>‹N°›</a:t>
            </a:fld>
            <a:endParaRPr lang="fr-FR" altLang="fr-FR"/>
          </a:p>
        </p:txBody>
      </p:sp>
    </p:spTree>
    <p:extLst>
      <p:ext uri="{BB962C8B-B14F-4D97-AF65-F5344CB8AC3E}">
        <p14:creationId xmlns:p14="http://schemas.microsoft.com/office/powerpoint/2010/main" val="45653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1480447A-F528-E14D-9FC9-15696A9E2FA1}" type="slidenum">
              <a:rPr lang="fr-FR" altLang="fr-FR"/>
              <a:pPr/>
              <a:t>‹N°›</a:t>
            </a:fld>
            <a:endParaRPr lang="fr-FR" altLang="fr-FR"/>
          </a:p>
        </p:txBody>
      </p:sp>
    </p:spTree>
    <p:extLst>
      <p:ext uri="{BB962C8B-B14F-4D97-AF65-F5344CB8AC3E}">
        <p14:creationId xmlns:p14="http://schemas.microsoft.com/office/powerpoint/2010/main" val="2247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6A4FF252-A8EE-AB4F-8ABF-1398DAB5160F}" type="slidenum">
              <a:rPr lang="fr-FR" altLang="fr-FR"/>
              <a:pPr/>
              <a:t>‹N°›</a:t>
            </a:fld>
            <a:endParaRPr lang="fr-FR" altLang="fr-FR"/>
          </a:p>
        </p:txBody>
      </p:sp>
    </p:spTree>
    <p:extLst>
      <p:ext uri="{BB962C8B-B14F-4D97-AF65-F5344CB8AC3E}">
        <p14:creationId xmlns:p14="http://schemas.microsoft.com/office/powerpoint/2010/main" val="188654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FBA68525-2E81-1940-BB08-C43B8E4C94DD}" type="slidenum">
              <a:rPr lang="fr-FR" altLang="fr-FR"/>
              <a:pPr/>
              <a:t>‹N°›</a:t>
            </a:fld>
            <a:endParaRPr lang="fr-FR" altLang="fr-FR"/>
          </a:p>
        </p:txBody>
      </p:sp>
    </p:spTree>
    <p:extLst>
      <p:ext uri="{BB962C8B-B14F-4D97-AF65-F5344CB8AC3E}">
        <p14:creationId xmlns:p14="http://schemas.microsoft.com/office/powerpoint/2010/main" val="16836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A8B157F0-B9C9-C442-A59A-1C865B25E8BA}" type="slidenum">
              <a:rPr lang="fr-FR" altLang="fr-FR"/>
              <a:pPr/>
              <a:t>‹N°›</a:t>
            </a:fld>
            <a:endParaRPr lang="fr-FR" altLang="fr-FR"/>
          </a:p>
        </p:txBody>
      </p:sp>
    </p:spTree>
    <p:extLst>
      <p:ext uri="{BB962C8B-B14F-4D97-AF65-F5344CB8AC3E}">
        <p14:creationId xmlns:p14="http://schemas.microsoft.com/office/powerpoint/2010/main" val="192093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wrap="square" lIns="0" tIns="45720" rIns="91440" bIns="45720" numCol="1" anchor="ctr" anchorCtr="0" compatLnSpc="1">
            <a:prstTxWarp prst="textNoShape">
              <a:avLst/>
            </a:prstTxWarp>
          </a:bodyPr>
          <a:lstStyle>
            <a:lvl1pPr eaLnBrk="1" hangingPunct="1">
              <a:defRPr sz="900">
                <a:solidFill>
                  <a:srgbClr val="000000"/>
                </a:solidFill>
                <a:ea typeface="Helvetica" charset="0"/>
                <a:cs typeface="Helvetica" charset="0"/>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ADCE1AAE-FA99-4749-88FE-419C9BB16F32}"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685088" y="6375400"/>
            <a:ext cx="100806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1" eaLnBrk="1" hangingPunct="1"/>
            <a:endParaRPr lang="ar" altLang="fr-FR"/>
          </a:p>
        </p:txBody>
      </p:sp>
      <p:sp>
        <p:nvSpPr>
          <p:cNvPr id="3" name="Titre 2"/>
          <p:cNvSpPr>
            <a:spLocks noGrp="1"/>
          </p:cNvSpPr>
          <p:nvPr>
            <p:ph type="title"/>
          </p:nvPr>
        </p:nvSpPr>
        <p:spPr>
          <a:xfrm>
            <a:off x="1187450" y="2106613"/>
            <a:ext cx="7277100" cy="1487487"/>
          </a:xfrm>
        </p:spPr>
        <p:txBody>
          <a:bodyPr/>
          <a:lstStyle/>
          <a:p>
            <a:pPr algn="r" rtl="1">
              <a:defRPr/>
            </a:pPr>
            <a:r>
              <a:rPr lang="ar" b="1" i="0" u="none" baseline="0"/>
              <a:t>أمن المعلومات وأمن الانتقالات</a:t>
            </a:r>
          </a:p>
        </p:txBody>
      </p:sp>
      <p:sp>
        <p:nvSpPr>
          <p:cNvPr id="14339" name="Espace réservé du texte 5"/>
          <p:cNvSpPr>
            <a:spLocks noGrp="1"/>
          </p:cNvSpPr>
          <p:nvPr>
            <p:ph type="body" sz="quarter" idx="10"/>
          </p:nvPr>
        </p:nvSpPr>
        <p:spPr>
          <a:xfrm>
            <a:off x="1187450" y="3640138"/>
            <a:ext cx="7277100" cy="1778000"/>
          </a:xfrm>
        </p:spPr>
        <p:txBody>
          <a:bodyPr/>
          <a:lstStyle/>
          <a:p>
            <a:pPr algn="r" rtl="1" eaLnBrk="1" hangingPunct="1"/>
            <a:r>
              <a:rPr lang="ar" b="0" i="0" u="none" baseline="0" dirty="0">
                <a:cs typeface="Arial" charset="0"/>
              </a:rPr>
              <a:t>مجموعة دمج الصحة والسلامة والأمن والمجتمع والبيئة </a:t>
            </a:r>
            <a:r>
              <a:rPr lang="fr-FR" altLang="fr-FR" dirty="0">
                <a:cs typeface="Arial" charset="0"/>
              </a:rPr>
              <a:t>H3SE</a:t>
            </a:r>
          </a:p>
          <a:p>
            <a:pPr algn="r" rtl="1" eaLnBrk="1" hangingPunct="1"/>
            <a:endParaRPr lang="ar" b="0" i="0" u="none" baseline="0" dirty="0">
              <a:cs typeface="Arial" charset="0"/>
            </a:endParaRPr>
          </a:p>
          <a:p>
            <a:pPr algn="r" rtl="1" eaLnBrk="1" hangingPunct="1"/>
            <a:r>
              <a:rPr lang="ar" b="0" i="0" u="none" baseline="0" dirty="0">
                <a:cs typeface="Arial" charset="0"/>
              </a:rPr>
              <a:t>وحدة TCNT 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defRPr/>
            </a:pPr>
            <a:r>
              <a:rPr lang="ar" b="1" i="0" u="none" baseline="0"/>
              <a:t>أهداف الوحدة</a:t>
            </a:r>
            <a:endParaRPr lang="ar" dirty="0"/>
          </a:p>
        </p:txBody>
      </p:sp>
      <p:sp>
        <p:nvSpPr>
          <p:cNvPr id="15362" name="Espace réservé du texte 2"/>
          <p:cNvSpPr>
            <a:spLocks noGrp="1"/>
          </p:cNvSpPr>
          <p:nvPr>
            <p:ph type="body" sz="quarter" idx="12"/>
          </p:nvPr>
        </p:nvSpPr>
        <p:spPr>
          <a:xfrm>
            <a:off x="457200" y="1125538"/>
            <a:ext cx="8218488" cy="5040312"/>
          </a:xfrm>
        </p:spPr>
        <p:txBody>
          <a:bodyPr/>
          <a:lstStyle/>
          <a:p>
            <a:pPr marL="0" indent="0" algn="r" rtl="1">
              <a:buFont typeface="Lucida Grande" charset="0"/>
              <a:buNone/>
            </a:pPr>
            <a:r>
              <a:rPr lang="ar" b="0" i="0" u="none" baseline="0">
                <a:cs typeface="Arial" charset="0"/>
              </a:rPr>
              <a:t>بعد الانتهاء من هذه الوحدة، سوف تكون قادرًا على:</a:t>
            </a:r>
          </a:p>
          <a:p>
            <a:pPr marL="0" indent="0" algn="r" rtl="1">
              <a:buFont typeface="Lucida Grande" charset="0"/>
              <a:buNone/>
            </a:pPr>
            <a:endParaRPr lang="ar" altLang="fr-FR" dirty="0">
              <a:cs typeface="Arial" charset="0"/>
            </a:endParaRPr>
          </a:p>
          <a:p>
            <a:pPr algn="r" rtl="1"/>
            <a:r>
              <a:rPr lang="ar" b="0" i="0" u="none" baseline="0">
                <a:cs typeface="Arial" charset="0"/>
              </a:rPr>
              <a:t>معرفة المخاطر الرئيسية للأمن في أنشطة المكتب</a:t>
            </a:r>
          </a:p>
          <a:p>
            <a:pPr algn="r" rtl="1"/>
            <a:r>
              <a:rPr lang="ar" b="0" i="0" u="none" baseline="0">
                <a:cs typeface="Arial" charset="0"/>
              </a:rPr>
              <a:t>معرفة المخاطر الرئيسية للأمن ذات الصلة بالسفر والبعثات الخارجية</a:t>
            </a:r>
          </a:p>
          <a:p>
            <a:pPr algn="r" rtl="1"/>
            <a:r>
              <a:rPr lang="ar" b="0" i="0" u="none" baseline="0">
                <a:cs typeface="Arial" charset="0"/>
              </a:rPr>
              <a:t>القدرة على الحصول على معلومات حول الترتيبات المحددة التي يجب تنفيذها اعتمادًا على وجهة السفر. </a:t>
            </a:r>
          </a:p>
        </p:txBody>
      </p:sp>
      <p:sp>
        <p:nvSpPr>
          <p:cNvPr id="15363" name="Espace réservé du pied de page 3"/>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1"/>
            <a:r>
              <a:rPr lang="ar" b="0" i="0" u="none" baseline="0" dirty="0"/>
              <a:t>مجموعة دمج الصحة والسلامة والأمن والمجتمع والبيئة </a:t>
            </a:r>
            <a:r>
              <a:rPr lang="ar" b="0" i="0" u="none" baseline="0" dirty="0" smtClean="0"/>
              <a:t>(</a:t>
            </a:r>
            <a:r>
              <a:rPr lang="fr-FR" altLang="fr-FR" dirty="0"/>
              <a:t>H3SE</a:t>
            </a:r>
            <a:r>
              <a:rPr lang="ar" b="0" i="0" u="none" baseline="0" dirty="0" smtClean="0"/>
              <a:t>) </a:t>
            </a:r>
            <a:r>
              <a:rPr lang="ar" b="0" i="0" u="none" baseline="0" dirty="0"/>
              <a:t>- وحدة TCNT 1.2 - أمن المعلومات وأمن الانتقالات – الإصدار الثاني</a:t>
            </a:r>
            <a:endParaRPr lang="ar" altLang="fr-FR" dirty="0" smtClean="0">
              <a:ea typeface="Helvetica" charset="0"/>
              <a:cs typeface="Helvetica" charset="0"/>
            </a:endParaRPr>
          </a:p>
        </p:txBody>
      </p:sp>
      <p:sp>
        <p:nvSpPr>
          <p:cNvPr id="15364"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1"/>
            <a:fld id="{1E4416A0-04E2-1947-8695-62EB0C61A7C0}" type="slidenum">
              <a:rPr>
                <a:solidFill>
                  <a:srgbClr val="898989"/>
                </a:solidFill>
                <a:ea typeface="Helvetica" charset="0"/>
                <a:cs typeface="Helvetica" charset="0"/>
              </a:rPr>
              <a:pPr/>
              <a:t>2</a:t>
            </a:fld>
            <a:endParaRPr lang="ar" altLang="fr-FR">
              <a:solidFill>
                <a:srgbClr val="898989"/>
              </a:solidFill>
              <a:ea typeface="Helvetica" charset="0"/>
              <a:cs typeface="Helvetica"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defRPr/>
            </a:pPr>
            <a:r>
              <a:rPr lang="ar" sz="2000" b="1" i="0" u="none" baseline="0"/>
              <a:t>بعض الأرقام المتعلقة بالثروة المعلوماتية</a:t>
            </a:r>
            <a:endParaRPr lang="ar" sz="2000" dirty="0"/>
          </a:p>
        </p:txBody>
      </p:sp>
      <p:sp>
        <p:nvSpPr>
          <p:cNvPr id="16386" name="Espace réservé du texte 2"/>
          <p:cNvSpPr>
            <a:spLocks noGrp="1"/>
          </p:cNvSpPr>
          <p:nvPr>
            <p:ph type="body" sz="quarter" idx="12"/>
          </p:nvPr>
        </p:nvSpPr>
        <p:spPr>
          <a:xfrm>
            <a:off x="450760" y="1988840"/>
            <a:ext cx="8218488" cy="4246563"/>
          </a:xfrm>
        </p:spPr>
        <p:txBody>
          <a:bodyPr/>
          <a:lstStyle/>
          <a:p>
            <a:pPr algn="just" rtl="1"/>
            <a:r>
              <a:rPr lang="ar" b="0" i="0" u="none" baseline="0">
                <a:cs typeface="Arial" charset="0"/>
              </a:rPr>
              <a:t>2014: كشف إدوارد سنودن أن وكالة الاستخبارات الأمريكية استهدفت مجموعة توتال "Total" وشركات صناعية أخرى (تاليس، سيمنز، إلخ...).</a:t>
            </a:r>
          </a:p>
          <a:p>
            <a:pPr algn="just" rtl="1"/>
            <a:r>
              <a:rPr lang="ar" b="0" i="0" u="none" baseline="0">
                <a:cs typeface="Arial" charset="0"/>
              </a:rPr>
              <a:t>30% سنويًا: هذه هي الزيادة بين عامي 2006 و2014، فقد تم الكشف عن سرقات استهدفت أجهزة الكمبيوتر المحمولة التي تحتوي على معلومات حساسة. </a:t>
            </a:r>
          </a:p>
          <a:p>
            <a:pPr algn="just" rtl="1"/>
            <a:r>
              <a:rPr lang="ar" b="0" i="0" u="none" baseline="0">
                <a:cs typeface="Arial" charset="0"/>
              </a:rPr>
              <a:t>3: بدون اتخاذ تدابير احترازية، من الممكن الحصول على معلومات حساسة من خلال المرور عبر شبكة مكونة من ثلاثة أشخاص فقط. </a:t>
            </a:r>
          </a:p>
          <a:p>
            <a:pPr algn="just" rtl="1"/>
            <a:r>
              <a:rPr lang="ar" b="0" i="0" u="none" baseline="0">
                <a:cs typeface="Arial" charset="0"/>
              </a:rPr>
              <a:t>20%: النسبة المئوية للهجمات التي تستهدف معلومات إستراتيجية خاصة بأشخاص ليسوا من موظفي الشركة، ولكنهم يحضرون إلى مقراتها.</a:t>
            </a:r>
          </a:p>
          <a:p>
            <a:pPr algn="just" rtl="1"/>
            <a:endParaRPr lang="ar" altLang="fr-FR" dirty="0">
              <a:cs typeface="Arial" charset="0"/>
            </a:endParaRPr>
          </a:p>
        </p:txBody>
      </p:sp>
      <p:sp>
        <p:nvSpPr>
          <p:cNvPr id="16387"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1"/>
            <a:fld id="{EA505A5E-D3BA-BC4A-B900-3213786B8499}" type="slidenum">
              <a:rPr>
                <a:solidFill>
                  <a:srgbClr val="898989"/>
                </a:solidFill>
                <a:ea typeface="Helvetica" charset="0"/>
                <a:cs typeface="Helvetica" charset="0"/>
              </a:rPr>
              <a:pPr/>
              <a:t>3</a:t>
            </a:fld>
            <a:endParaRPr lang="ar" altLang="fr-FR">
              <a:solidFill>
                <a:srgbClr val="898989"/>
              </a:solidFill>
              <a:ea typeface="Helvetica" charset="0"/>
              <a:cs typeface="Helvetica"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3920" y="864025"/>
            <a:ext cx="1512168" cy="1124815"/>
          </a:xfrm>
          <a:prstGeom prst="rect">
            <a:avLst/>
          </a:prstGeom>
        </p:spPr>
      </p:pic>
      <p:sp>
        <p:nvSpPr>
          <p:cNvPr id="7"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1"/>
            <a:r>
              <a:rPr lang="ar" b="0" i="0" u="none" baseline="0" dirty="0"/>
              <a:t>مجموعة دمج الصحة والسلامة والأمن والمجتمع والبيئة </a:t>
            </a:r>
            <a:r>
              <a:rPr lang="ar" b="0" i="0" u="none" baseline="0" dirty="0" smtClean="0"/>
              <a:t>(</a:t>
            </a:r>
            <a:r>
              <a:rPr lang="fr-FR" altLang="fr-FR" dirty="0"/>
              <a:t>H3SE</a:t>
            </a:r>
            <a:r>
              <a:rPr lang="ar" b="0" i="0" u="none" baseline="0" dirty="0" smtClean="0"/>
              <a:t>) </a:t>
            </a:r>
            <a:r>
              <a:rPr lang="ar" b="0" i="0" u="none" baseline="0" dirty="0"/>
              <a:t>- وحدة TCNT 1.2 - أمن المعلومات وأمن الانتقالات – الإصدار الثاني</a:t>
            </a:r>
            <a:endParaRPr lang="ar"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bwMode="auto"/>
        <p:txBody>
          <a:bodyPr wrap="square" numCol="1" anchorCtr="0" compatLnSpc="1">
            <a:prstTxWarp prst="textNoShape">
              <a:avLst/>
            </a:prstTxWarp>
          </a:bodyPr>
          <a:lstStyle/>
          <a:p>
            <a:pPr algn="r" rtl="1"/>
            <a:r>
              <a:rPr lang="ar" sz="1800" b="1" i="0" u="none" cap="none" baseline="0">
                <a:cs typeface="Arial" charset="0"/>
              </a:rPr>
              <a:t>الحماية من عمليات التسلل (المادية والمعلوماتية)</a:t>
            </a:r>
            <a:r>
              <a:rPr lang="ar" sz="1800" cap="none">
                <a:cs typeface="Arial" charset="0"/>
              </a:rPr>
              <a:t/>
            </a:r>
            <a:br>
              <a:rPr lang="ar" sz="1800" cap="none">
                <a:cs typeface="Arial" charset="0"/>
              </a:rPr>
            </a:br>
            <a:endParaRPr lang="ar" altLang="fr-FR" sz="1800" cap="none" dirty="0">
              <a:cs typeface="Arial" charset="0"/>
            </a:endParaRPr>
          </a:p>
        </p:txBody>
      </p:sp>
      <p:sp>
        <p:nvSpPr>
          <p:cNvPr id="17410" name="Espace réservé du texte 2"/>
          <p:cNvSpPr>
            <a:spLocks noGrp="1"/>
          </p:cNvSpPr>
          <p:nvPr>
            <p:ph type="body" sz="quarter" idx="12"/>
          </p:nvPr>
        </p:nvSpPr>
        <p:spPr>
          <a:xfrm>
            <a:off x="457200" y="1196975"/>
            <a:ext cx="8218488" cy="4608289"/>
          </a:xfrm>
        </p:spPr>
        <p:txBody>
          <a:bodyPr/>
          <a:lstStyle/>
          <a:p>
            <a:pPr algn="just" rtl="1">
              <a:spcBef>
                <a:spcPts val="600"/>
              </a:spcBef>
              <a:spcAft>
                <a:spcPts val="600"/>
              </a:spcAft>
            </a:pPr>
            <a:r>
              <a:rPr lang="ar" sz="1800" b="0" i="0" u="none" baseline="0" dirty="0">
                <a:cs typeface="Arial" charset="0"/>
              </a:rPr>
              <a:t>قُم بحماية الوصول إلى مقرات الشركة، وارتد الشارة التعريفية بشكل دائم، ولا تفتح الأبواب لشخص غريب.</a:t>
            </a:r>
          </a:p>
          <a:p>
            <a:pPr algn="just" rtl="1">
              <a:spcBef>
                <a:spcPts val="600"/>
              </a:spcBef>
              <a:spcAft>
                <a:spcPts val="600"/>
              </a:spcAft>
            </a:pPr>
            <a:r>
              <a:rPr lang="ar" sz="1800" b="0" i="0" u="none" baseline="0" dirty="0">
                <a:cs typeface="Arial" charset="0"/>
              </a:rPr>
              <a:t>احتفظ بالبيانات والوثائق الحساسة في مكان مقفول بمفتاح، وضع قفلاً مضادًا للسرقة على جهاز الكمبيوتر الخاص بك.</a:t>
            </a:r>
          </a:p>
          <a:p>
            <a:pPr algn="just" rtl="1">
              <a:spcBef>
                <a:spcPts val="600"/>
              </a:spcBef>
              <a:spcAft>
                <a:spcPts val="600"/>
              </a:spcAft>
            </a:pPr>
            <a:r>
              <a:rPr lang="ar" sz="1800" b="0" i="0" u="none" baseline="0" dirty="0">
                <a:cs typeface="Arial" charset="0"/>
              </a:rPr>
              <a:t>تذكر كلمة المرور ولا تكتبها على أوراق لاصقة!</a:t>
            </a:r>
          </a:p>
          <a:p>
            <a:pPr algn="just" rtl="1">
              <a:spcBef>
                <a:spcPts val="600"/>
              </a:spcBef>
              <a:spcAft>
                <a:spcPts val="600"/>
              </a:spcAft>
            </a:pPr>
            <a:r>
              <a:rPr lang="ar" sz="1800" b="0" i="0" u="none" baseline="0" dirty="0">
                <a:cs typeface="Arial" charset="0"/>
              </a:rPr>
              <a:t>لا تستخدم البريد الإلكتروني من أجل تبادل رسائل ليس لها علاقة بالأنشطة المهنية.</a:t>
            </a:r>
          </a:p>
          <a:p>
            <a:pPr algn="just" rtl="1">
              <a:spcBef>
                <a:spcPts val="600"/>
              </a:spcBef>
              <a:spcAft>
                <a:spcPts val="600"/>
              </a:spcAft>
            </a:pPr>
            <a:r>
              <a:rPr lang="ar" sz="1800" b="0" i="0" u="none" baseline="0" dirty="0">
                <a:cs typeface="Arial" charset="0"/>
              </a:rPr>
              <a:t>لا تعطِ معلومات حساسة عبر الهاتف.  </a:t>
            </a:r>
          </a:p>
          <a:p>
            <a:pPr algn="just" rtl="1">
              <a:spcBef>
                <a:spcPts val="600"/>
              </a:spcBef>
              <a:spcAft>
                <a:spcPts val="600"/>
              </a:spcAft>
            </a:pPr>
            <a:r>
              <a:rPr lang="ar" sz="1800" b="0" i="0" u="none" baseline="0" dirty="0">
                <a:cs typeface="Arial" charset="0"/>
              </a:rPr>
              <a:t>لا تثق في أي بريد إلكتروني مشبوه، وخاصة إذا كان هدفه طلب معلومات حساسة - لا تنقر فوق الروابط أو المرفقات. </a:t>
            </a:r>
          </a:p>
          <a:p>
            <a:pPr algn="just" rtl="1">
              <a:spcBef>
                <a:spcPts val="600"/>
              </a:spcBef>
              <a:spcAft>
                <a:spcPts val="600"/>
              </a:spcAft>
            </a:pPr>
            <a:r>
              <a:rPr lang="ar" sz="1800" b="0" i="0" u="none" baseline="0" dirty="0">
                <a:cs typeface="Arial" charset="0"/>
              </a:rPr>
              <a:t>كُن حذرًا في المحادثات العامة. </a:t>
            </a:r>
          </a:p>
          <a:p>
            <a:pPr algn="just" rtl="1">
              <a:spcBef>
                <a:spcPts val="600"/>
              </a:spcBef>
              <a:spcAft>
                <a:spcPts val="600"/>
              </a:spcAft>
            </a:pPr>
            <a:r>
              <a:rPr lang="ar" sz="1800" b="0" i="0" u="none" baseline="0" dirty="0">
                <a:cs typeface="Arial" charset="0"/>
              </a:rPr>
              <a:t>لا يوجد برنامج أمن فعال دون مشاركة الجميع. </a:t>
            </a:r>
            <a:endParaRPr lang="ar" altLang="fr-FR" sz="1800" dirty="0">
              <a:cs typeface="Arial" charset="0"/>
            </a:endParaRPr>
          </a:p>
        </p:txBody>
      </p:sp>
      <p:sp>
        <p:nvSpPr>
          <p:cNvPr id="17411"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1"/>
            <a:fld id="{DEF13C68-CD68-F642-A63F-C095CA16A931}" type="slidenum">
              <a:rPr>
                <a:solidFill>
                  <a:srgbClr val="898989"/>
                </a:solidFill>
                <a:ea typeface="Helvetica" charset="0"/>
                <a:cs typeface="Helvetica" charset="0"/>
              </a:rPr>
              <a:pPr/>
              <a:t>4</a:t>
            </a:fld>
            <a:endParaRPr lang="ar" altLang="fr-FR">
              <a:solidFill>
                <a:srgbClr val="898989"/>
              </a:solidFill>
              <a:ea typeface="Helvetica" charset="0"/>
              <a:cs typeface="Helvetica" charset="0"/>
            </a:endParaRPr>
          </a:p>
        </p:txBody>
      </p:sp>
      <p:sp>
        <p:nvSpPr>
          <p:cNvPr id="6"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1"/>
            <a:r>
              <a:rPr lang="ar" b="0" i="0" u="none" baseline="0" dirty="0"/>
              <a:t>مجموعة دمج الصحة والسلامة والأمن والمجتمع والبيئة </a:t>
            </a:r>
            <a:r>
              <a:rPr lang="ar" b="0" i="0" u="none" baseline="0" dirty="0" smtClean="0"/>
              <a:t>(</a:t>
            </a:r>
            <a:r>
              <a:rPr lang="fr-FR" altLang="fr-FR" dirty="0"/>
              <a:t>H3SE</a:t>
            </a:r>
            <a:r>
              <a:rPr lang="ar" b="0" i="0" u="none" baseline="0" dirty="0" smtClean="0"/>
              <a:t>) </a:t>
            </a:r>
            <a:r>
              <a:rPr lang="ar" b="0" i="0" u="none" baseline="0" dirty="0"/>
              <a:t>- وحدة TCNT 1.2 - أمن المعلومات وأمن الانتقالات – الإصدار الثاني</a:t>
            </a:r>
            <a:endParaRPr lang="ar"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1"/>
            <a:fld id="{D96F9957-8289-6849-BE4F-9F271BF92755}" type="slidenum">
              <a:rPr>
                <a:solidFill>
                  <a:srgbClr val="898989"/>
                </a:solidFill>
                <a:ea typeface="Helvetica" charset="0"/>
                <a:cs typeface="Helvetica" charset="0"/>
              </a:rPr>
              <a:pPr/>
              <a:t>5</a:t>
            </a:fld>
            <a:endParaRPr lang="ar" altLang="fr-FR">
              <a:solidFill>
                <a:srgbClr val="898989"/>
              </a:solidFill>
              <a:ea typeface="Helvetica" charset="0"/>
              <a:cs typeface="Helvetica" charset="0"/>
            </a:endParaRPr>
          </a:p>
        </p:txBody>
      </p:sp>
      <p:sp>
        <p:nvSpPr>
          <p:cNvPr id="18434" name="Titre 1"/>
          <p:cNvSpPr>
            <a:spLocks noGrp="1"/>
          </p:cNvSpPr>
          <p:nvPr>
            <p:ph type="title"/>
          </p:nvPr>
        </p:nvSpPr>
        <p:spPr bwMode="auto"/>
        <p:txBody>
          <a:bodyPr wrap="square" numCol="1" anchorCtr="0" compatLnSpc="1">
            <a:prstTxWarp prst="textNoShape">
              <a:avLst/>
            </a:prstTxWarp>
          </a:bodyPr>
          <a:lstStyle/>
          <a:p>
            <a:pPr algn="r" rtl="1"/>
            <a:r>
              <a:rPr lang="ar" b="1" i="0" u="none" cap="none" baseline="0">
                <a:cs typeface="Arial" charset="0"/>
              </a:rPr>
              <a:t>مستويات السرية</a:t>
            </a:r>
          </a:p>
        </p:txBody>
      </p:sp>
      <p:sp>
        <p:nvSpPr>
          <p:cNvPr id="18435" name="Espace réservé du texte 2"/>
          <p:cNvSpPr>
            <a:spLocks noGrp="1"/>
          </p:cNvSpPr>
          <p:nvPr>
            <p:ph type="body" sz="quarter" idx="12"/>
          </p:nvPr>
        </p:nvSpPr>
        <p:spPr>
          <a:xfrm>
            <a:off x="457200" y="1916113"/>
            <a:ext cx="8362950" cy="3311525"/>
          </a:xfrm>
        </p:spPr>
        <p:txBody>
          <a:bodyPr/>
          <a:lstStyle/>
          <a:p>
            <a:pPr marL="342900" indent="-342900" algn="r" rtl="1">
              <a:spcAft>
                <a:spcPct val="0"/>
              </a:spcAft>
              <a:buFont typeface="Symbol" charset="2"/>
              <a:buChar char=""/>
            </a:pPr>
            <a:r>
              <a:rPr lang="ar" b="0" i="0" u="none" baseline="0">
                <a:solidFill>
                  <a:srgbClr val="000000"/>
                </a:solidFill>
                <a:ea typeface="Helvetica" charset="0"/>
                <a:cs typeface="Helvetica" charset="0"/>
              </a:rPr>
              <a:t>المستوى رقم صفر: عام، مثل البيانات الصحفية.</a:t>
            </a:r>
          </a:p>
          <a:p>
            <a:pPr marL="342900" indent="-342900" algn="r" rtl="1">
              <a:spcAft>
                <a:spcPct val="0"/>
              </a:spcAft>
              <a:buFont typeface="Symbol" charset="2"/>
              <a:buChar char=""/>
            </a:pPr>
            <a:endParaRPr lang="ar" altLang="fr-FR" sz="1200" dirty="0">
              <a:solidFill>
                <a:srgbClr val="000000"/>
              </a:solidFill>
              <a:latin typeface="Helvetica" charset="0"/>
              <a:ea typeface="Helvetica" charset="0"/>
              <a:cs typeface="Helvetica" charset="0"/>
            </a:endParaRPr>
          </a:p>
          <a:p>
            <a:pPr marL="342900" indent="-342900" algn="r" rtl="1">
              <a:spcAft>
                <a:spcPct val="0"/>
              </a:spcAft>
              <a:buFont typeface="Symbol" charset="2"/>
              <a:buChar char=""/>
            </a:pPr>
            <a:r>
              <a:rPr lang="ar" b="0" i="0" u="none" baseline="0">
                <a:solidFill>
                  <a:srgbClr val="000000"/>
                </a:solidFill>
                <a:ea typeface="Helvetica" charset="0"/>
                <a:cs typeface="Helvetica" charset="0"/>
              </a:rPr>
              <a:t>المستوى رقم 1: الداخل، مثل الشبكات الداخلية "إنترانت" أو نظام المراجع. </a:t>
            </a:r>
          </a:p>
          <a:p>
            <a:pPr marL="342900" indent="-342900" algn="r" rtl="1">
              <a:spcAft>
                <a:spcPct val="0"/>
              </a:spcAft>
              <a:buFont typeface="Symbol" charset="2"/>
              <a:buChar char=""/>
            </a:pPr>
            <a:endParaRPr lang="ar" altLang="fr-FR" sz="1200" dirty="0">
              <a:solidFill>
                <a:srgbClr val="000000"/>
              </a:solidFill>
              <a:latin typeface="Helvetica" charset="0"/>
              <a:ea typeface="Helvetica" charset="0"/>
              <a:cs typeface="Helvetica" charset="0"/>
            </a:endParaRPr>
          </a:p>
          <a:p>
            <a:pPr marL="342900" indent="-342900" algn="r" rtl="1">
              <a:spcAft>
                <a:spcPct val="0"/>
              </a:spcAft>
              <a:buFont typeface="Symbol" charset="2"/>
              <a:buChar char=""/>
            </a:pPr>
            <a:r>
              <a:rPr lang="ar" b="0" i="0" u="none" baseline="0">
                <a:solidFill>
                  <a:srgbClr val="000000"/>
                </a:solidFill>
                <a:ea typeface="Helvetica" charset="0"/>
                <a:cs typeface="Helvetica" charset="0"/>
              </a:rPr>
              <a:t>المستوى رقم 2: قاصر على بعض الموظفين المؤهلين (الوثائق المتعلقة بالتنقيب أو بالمشروع أو بالخطط الإستراتيجية)</a:t>
            </a:r>
          </a:p>
          <a:p>
            <a:pPr marL="342900" indent="-342900" algn="r" rtl="1">
              <a:spcAft>
                <a:spcPct val="0"/>
              </a:spcAft>
              <a:buFont typeface="Symbol" charset="2"/>
              <a:buChar char=""/>
            </a:pPr>
            <a:endParaRPr lang="ar" altLang="fr-FR" sz="1200" dirty="0">
              <a:solidFill>
                <a:srgbClr val="000000"/>
              </a:solidFill>
              <a:latin typeface="Helvetica" charset="0"/>
              <a:ea typeface="Helvetica" charset="0"/>
              <a:cs typeface="Helvetica" charset="0"/>
            </a:endParaRPr>
          </a:p>
          <a:p>
            <a:pPr marL="342900" indent="-342900" algn="r" rtl="1">
              <a:spcAft>
                <a:spcPct val="0"/>
              </a:spcAft>
              <a:buFont typeface="Symbol" charset="2"/>
              <a:buChar char=""/>
            </a:pPr>
            <a:r>
              <a:rPr lang="ar" b="0" i="0" u="none" baseline="0">
                <a:solidFill>
                  <a:srgbClr val="000000"/>
                </a:solidFill>
                <a:ea typeface="Helvetica" charset="0"/>
                <a:cs typeface="Helvetica" charset="0"/>
              </a:rPr>
              <a:t>المستويان 3 و4: لا يوجد مثال محدد، فالأمر يتعلق بالسرية (3) (مبالغ تقديم العطاءات في المناقصات) أو بسر (4)!</a:t>
            </a:r>
            <a:endParaRPr lang="ar" altLang="fr-FR" sz="3200" dirty="0">
              <a:solidFill>
                <a:srgbClr val="000000"/>
              </a:solidFill>
              <a:latin typeface="Helvetica" charset="0"/>
              <a:ea typeface="Helvetica" charset="0"/>
              <a:cs typeface="Helvetica" charset="0"/>
            </a:endParaRPr>
          </a:p>
          <a:p>
            <a:pPr marL="342900" indent="-342900" algn="r" rtl="1"/>
            <a:endParaRPr lang="ar" altLang="fr-FR" dirty="0">
              <a:cs typeface="Arial" charset="0"/>
            </a:endParaRPr>
          </a:p>
        </p:txBody>
      </p:sp>
      <p:sp>
        <p:nvSpPr>
          <p:cNvPr id="6"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1"/>
            <a:r>
              <a:rPr lang="ar" b="0" i="0" u="none" baseline="0" dirty="0"/>
              <a:t>مجموعة دمج الصحة والسلامة والأمن والمجتمع والبيئة </a:t>
            </a:r>
            <a:r>
              <a:rPr lang="ar" b="0" i="0" u="none" baseline="0" dirty="0" smtClean="0"/>
              <a:t>(</a:t>
            </a:r>
            <a:r>
              <a:rPr lang="fr-FR" altLang="fr-FR" dirty="0"/>
              <a:t>H3SE</a:t>
            </a:r>
            <a:r>
              <a:rPr lang="ar" b="0" i="0" u="none" baseline="0" dirty="0" smtClean="0"/>
              <a:t>) </a:t>
            </a:r>
            <a:r>
              <a:rPr lang="ar" b="0" i="0" u="none" baseline="0" dirty="0"/>
              <a:t>- وحدة TCNT 1.2 - أمن المعلومات وأمن الانتقالات – الإصدار الثاني</a:t>
            </a:r>
            <a:endParaRPr lang="ar"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bwMode="auto"/>
        <p:txBody>
          <a:bodyPr wrap="square" numCol="1" anchorCtr="0" compatLnSpc="1">
            <a:prstTxWarp prst="textNoShape">
              <a:avLst/>
            </a:prstTxWarp>
          </a:bodyPr>
          <a:lstStyle/>
          <a:p>
            <a:pPr algn="r" rtl="1"/>
            <a:r>
              <a:rPr lang="ar" b="1" i="0" u="none" cap="none" baseline="0">
                <a:cs typeface="Arial" charset="0"/>
              </a:rPr>
              <a:t>القواعد المعلوماتية (1/2)</a:t>
            </a:r>
          </a:p>
        </p:txBody>
      </p:sp>
      <p:sp>
        <p:nvSpPr>
          <p:cNvPr id="19458"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1"/>
            <a:fld id="{CBABBFB6-2A68-8E44-AFF5-7DED8D11C96E}" type="slidenum">
              <a:rPr>
                <a:solidFill>
                  <a:srgbClr val="898989"/>
                </a:solidFill>
                <a:ea typeface="Helvetica" charset="0"/>
                <a:cs typeface="Helvetica" charset="0"/>
              </a:rPr>
              <a:pPr/>
              <a:t>6</a:t>
            </a:fld>
            <a:endParaRPr lang="ar" altLang="fr-FR">
              <a:solidFill>
                <a:srgbClr val="898989"/>
              </a:solidFill>
              <a:ea typeface="Helvetica" charset="0"/>
              <a:cs typeface="Helvetica" charset="0"/>
            </a:endParaRPr>
          </a:p>
        </p:txBody>
      </p:sp>
      <p:sp>
        <p:nvSpPr>
          <p:cNvPr id="19459" name="Espace réservé du texte 5"/>
          <p:cNvSpPr>
            <a:spLocks noGrp="1"/>
          </p:cNvSpPr>
          <p:nvPr>
            <p:ph type="body" sz="quarter" idx="12"/>
          </p:nvPr>
        </p:nvSpPr>
        <p:spPr>
          <a:xfrm>
            <a:off x="457200" y="1197000"/>
            <a:ext cx="6347048" cy="5040312"/>
          </a:xfrm>
        </p:spPr>
        <p:txBody>
          <a:bodyPr/>
          <a:lstStyle/>
          <a:p>
            <a:pPr algn="just" rtl="1">
              <a:spcAft>
                <a:spcPts val="1200"/>
              </a:spcAft>
            </a:pPr>
            <a:r>
              <a:rPr lang="ar" b="0" i="0" u="none" baseline="0">
                <a:cs typeface="Arial" charset="0"/>
              </a:rPr>
              <a:t>لا تسمح أبدًا للغير بالاتصال بجهاز الكمبيوتر الخاص بك أو حتى الاتصال به من خلال وسائط قابلة للإزالة. احصل دائما على كل الوثائق المقدمة من قبل الغير باستخدام مفتاح USB الخاص بك. </a:t>
            </a:r>
            <a:endParaRPr lang="ar" altLang="fr-FR" sz="3200" dirty="0">
              <a:cs typeface="Arial" charset="0"/>
            </a:endParaRPr>
          </a:p>
          <a:p>
            <a:pPr algn="just" rtl="1">
              <a:spcAft>
                <a:spcPts val="1200"/>
              </a:spcAft>
            </a:pPr>
            <a:r>
              <a:rPr lang="ar" b="0" i="0" u="none" baseline="0">
                <a:cs typeface="Arial" charset="0"/>
              </a:rPr>
              <a:t>تأكد من وضع المعلومات الحساسة الخاصة بك في خزنة إلكترونية (باستخدام صندوق الأمن Security Box على سبيل المثال). </a:t>
            </a:r>
            <a:endParaRPr lang="ar" altLang="fr-FR" sz="3200" dirty="0">
              <a:cs typeface="Arial" charset="0"/>
            </a:endParaRPr>
          </a:p>
          <a:p>
            <a:pPr algn="just" rtl="1">
              <a:spcAft>
                <a:spcPts val="1200"/>
              </a:spcAft>
            </a:pPr>
            <a:r>
              <a:rPr lang="ar" b="0" i="0" u="none" baseline="0">
                <a:cs typeface="Arial" charset="0"/>
              </a:rPr>
              <a:t>تأكد من عدم قدرة أي طرف ثالث على عرض شاشة الكمبيوتر المحمول الخاص بك عن طريق تركيب فلتر الخصوصية على شاشتك.</a:t>
            </a:r>
            <a:endParaRPr lang="ar" altLang="fr-FR" sz="3200" dirty="0">
              <a:cs typeface="Arial" charset="0"/>
            </a:endParaRPr>
          </a:p>
          <a:p>
            <a:pPr algn="just" rtl="1">
              <a:spcAft>
                <a:spcPts val="1200"/>
              </a:spcAft>
            </a:pPr>
            <a:r>
              <a:rPr lang="ar" b="0" i="0" u="none" baseline="0">
                <a:cs typeface="Arial" charset="0"/>
              </a:rPr>
              <a:t>طباعة المستندات: احرص على عدم ترك الوثائق في الطابعة. وللمستندات الحساسة، استخدم طابعة USB في مكتبك.</a:t>
            </a:r>
            <a:endParaRPr lang="ar" altLang="fr-FR" sz="3200" dirty="0">
              <a:cs typeface="Arial" charset="0"/>
            </a:endParaRPr>
          </a:p>
          <a:p>
            <a:pPr algn="just" rtl="1">
              <a:spcAft>
                <a:spcPts val="1200"/>
              </a:spcAft>
            </a:pPr>
            <a:endParaRPr lang="ar" altLang="fr-FR" dirty="0">
              <a:cs typeface="Arial" charset="0"/>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1383293"/>
            <a:ext cx="1890387" cy="957083"/>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5556" y="2583822"/>
            <a:ext cx="1067497" cy="118599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2005" y="3717156"/>
            <a:ext cx="1061048" cy="1061048"/>
          </a:xfrm>
          <a:prstGeom prst="rect">
            <a:avLst/>
          </a:prstGeom>
        </p:spPr>
      </p:pic>
      <p:pic>
        <p:nvPicPr>
          <p:cNvPr id="5" name="Imag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7393" y="4924965"/>
            <a:ext cx="1727594" cy="1146309"/>
          </a:xfrm>
          <a:prstGeom prst="rect">
            <a:avLst/>
          </a:prstGeom>
        </p:spPr>
      </p:pic>
      <p:sp>
        <p:nvSpPr>
          <p:cNvPr id="10"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1"/>
            <a:r>
              <a:rPr lang="ar" b="0" i="0" u="none" baseline="0" dirty="0"/>
              <a:t>مجموعة دمج الصحة والسلامة والأمن والمجتمع والبيئة </a:t>
            </a:r>
            <a:r>
              <a:rPr lang="ar" b="0" i="0" u="none" baseline="0" dirty="0" smtClean="0"/>
              <a:t>(</a:t>
            </a:r>
            <a:r>
              <a:rPr lang="fr-FR" altLang="fr-FR" dirty="0"/>
              <a:t>H3SE</a:t>
            </a:r>
            <a:r>
              <a:rPr lang="ar" b="0" i="0" u="none" baseline="0" dirty="0" smtClean="0"/>
              <a:t>) </a:t>
            </a:r>
            <a:r>
              <a:rPr lang="ar" b="0" i="0" u="none" baseline="0" dirty="0"/>
              <a:t>- وحدة TCNT 1.2 - أمن المعلومات وأمن الانتقالات – الإصدار الثاني</a:t>
            </a:r>
            <a:endParaRPr lang="ar"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bwMode="auto"/>
        <p:txBody>
          <a:bodyPr wrap="square" numCol="1" anchorCtr="0" compatLnSpc="1">
            <a:prstTxWarp prst="textNoShape">
              <a:avLst/>
            </a:prstTxWarp>
          </a:bodyPr>
          <a:lstStyle/>
          <a:p>
            <a:pPr algn="r" rtl="1"/>
            <a:r>
              <a:rPr lang="ar" b="1" i="0" u="none" cap="none" baseline="0">
                <a:cs typeface="Arial" charset="0"/>
              </a:rPr>
              <a:t>القواعد المعلوماتية (2/2)</a:t>
            </a:r>
          </a:p>
        </p:txBody>
      </p:sp>
      <p:sp>
        <p:nvSpPr>
          <p:cNvPr id="20482"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1"/>
            <a:fld id="{F5199DDC-7DD2-2A47-8E8A-217A27A257C7}" type="slidenum">
              <a:rPr>
                <a:solidFill>
                  <a:srgbClr val="898989"/>
                </a:solidFill>
                <a:ea typeface="Helvetica" charset="0"/>
                <a:cs typeface="Helvetica" charset="0"/>
              </a:rPr>
              <a:pPr/>
              <a:t>7</a:t>
            </a:fld>
            <a:endParaRPr lang="ar" altLang="fr-FR">
              <a:solidFill>
                <a:srgbClr val="898989"/>
              </a:solidFill>
              <a:ea typeface="Helvetica" charset="0"/>
              <a:cs typeface="Helvetica" charset="0"/>
            </a:endParaRPr>
          </a:p>
        </p:txBody>
      </p:sp>
      <p:sp>
        <p:nvSpPr>
          <p:cNvPr id="20483" name="Espace réservé du texte 5"/>
          <p:cNvSpPr>
            <a:spLocks noGrp="1"/>
          </p:cNvSpPr>
          <p:nvPr>
            <p:ph type="body" sz="quarter" idx="12"/>
          </p:nvPr>
        </p:nvSpPr>
        <p:spPr>
          <a:xfrm>
            <a:off x="457200" y="1341438"/>
            <a:ext cx="6635080" cy="4608512"/>
          </a:xfrm>
        </p:spPr>
        <p:txBody>
          <a:bodyPr/>
          <a:lstStyle/>
          <a:p>
            <a:pPr algn="just" rtl="1"/>
            <a:r>
              <a:rPr lang="ar" b="0" i="0" u="none" baseline="0">
                <a:cs typeface="Arial" charset="0"/>
              </a:rPr>
              <a:t>الشبكات الاجتماعية (الفيسبوك وتويتر، وغيرها): </a:t>
            </a:r>
            <a:endParaRPr lang="ar" altLang="fr-FR" sz="3200" dirty="0">
              <a:cs typeface="Arial" charset="0"/>
            </a:endParaRPr>
          </a:p>
          <a:p>
            <a:pPr lvl="1" algn="just" rtl="1"/>
            <a:r>
              <a:rPr lang="ar" b="1" i="0" u="none" baseline="0">
                <a:cs typeface="Arial" charset="0"/>
              </a:rPr>
              <a:t>لا تتبادل المعلومات المهنية </a:t>
            </a:r>
            <a:r>
              <a:rPr lang="ar" b="0" i="0" u="none" baseline="0">
                <a:cs typeface="Arial" charset="0"/>
              </a:rPr>
              <a:t>التي يمكن أن تستخدم للإضرار بالمجموعة.</a:t>
            </a:r>
            <a:r>
              <a:rPr lang="ar" b="1" i="0" u="none" baseline="0">
                <a:cs typeface="Arial" charset="0"/>
              </a:rPr>
              <a:t>  </a:t>
            </a:r>
          </a:p>
          <a:p>
            <a:pPr lvl="1" algn="just" rtl="1"/>
            <a:r>
              <a:rPr lang="ar" b="1" i="0" u="none" baseline="0">
                <a:cs typeface="Arial" charset="0"/>
              </a:rPr>
              <a:t>استخدام الحس السليم لديك ولا تنشر المعلومات </a:t>
            </a:r>
            <a:r>
              <a:rPr lang="ar" b="0" i="0" u="none" baseline="0">
                <a:cs typeface="Arial" charset="0"/>
              </a:rPr>
              <a:t>التي ربما لا تتخيل أنك تعهد بها إلى شخص غريب في الشارع ... </a:t>
            </a:r>
          </a:p>
          <a:p>
            <a:pPr lvl="1" algn="just" rtl="1">
              <a:buFont typeface="Lucida Grande" charset="0"/>
              <a:buNone/>
            </a:pPr>
            <a:r>
              <a:rPr lang="ar" b="0" i="0" u="none" baseline="0">
                <a:cs typeface="Arial" charset="0"/>
              </a:rPr>
              <a:t> </a:t>
            </a:r>
            <a:endParaRPr lang="ar" altLang="fr-FR" sz="2800" dirty="0">
              <a:cs typeface="Arial" charset="0"/>
            </a:endParaRPr>
          </a:p>
          <a:p>
            <a:pPr algn="just" rtl="1"/>
            <a:r>
              <a:rPr lang="ar" b="0" i="0" u="none" baseline="0">
                <a:cs typeface="Arial" charset="0"/>
              </a:rPr>
              <a:t>عند التنقل من أجل السفر، تجنب حمل بيانات حساسة: قُم بزيادة المساحة المشفرة على شبكة توتال "Total"، أو بدلا من ذلك، استخدم مفتاح USB مشفرًا للاحتفاظ به معك في كل الأوقات: فهو يقلل من خطر سرقة جهاز الكمبيوتر أو سرقة نسخة من الأقراص الصلبة، بما في ذلك في الجمارك (قانوني في الولايات المتحدة الأمريكية والصين وإسرائيل، إلخ.).</a:t>
            </a:r>
            <a:endParaRPr lang="ar" altLang="fr-FR" sz="3200" dirty="0">
              <a:cs typeface="Arial" charset="0"/>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8688" y="1988840"/>
            <a:ext cx="691038" cy="691038"/>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4400" y="1999634"/>
            <a:ext cx="839450" cy="680244"/>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0326" y="3933056"/>
            <a:ext cx="1803524" cy="1803524"/>
          </a:xfrm>
          <a:prstGeom prst="rect">
            <a:avLst/>
          </a:prstGeom>
        </p:spPr>
      </p:pic>
      <p:sp>
        <p:nvSpPr>
          <p:cNvPr id="9"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1"/>
            <a:r>
              <a:rPr lang="ar" b="0" i="0" u="none" baseline="0" dirty="0"/>
              <a:t>مجموعة دمج الصحة والسلامة والأمن والمجتمع والبيئة </a:t>
            </a:r>
            <a:r>
              <a:rPr lang="ar" b="0" i="0" u="none" baseline="0" dirty="0" smtClean="0"/>
              <a:t>(</a:t>
            </a:r>
            <a:r>
              <a:rPr lang="fr-FR" altLang="fr-FR"/>
              <a:t>H3SE</a:t>
            </a:r>
            <a:r>
              <a:rPr lang="ar" b="0" i="0" u="none" baseline="0" smtClean="0"/>
              <a:t>) </a:t>
            </a:r>
            <a:r>
              <a:rPr lang="ar" b="0" i="0" u="none" baseline="0" dirty="0"/>
              <a:t>- وحدة TCNT 1.2 - أمن المعلومات وأمن الانتقالات – الإصدار الثاني</a:t>
            </a:r>
            <a:endParaRPr lang="ar"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642</TotalTime>
  <Words>577</Words>
  <Application>Microsoft Office PowerPoint</Application>
  <PresentationFormat>Affichage à l'écran (4:3)</PresentationFormat>
  <Paragraphs>57</Paragraphs>
  <Slides>7</Slides>
  <Notes>2</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fr_total_modele_rouge_fonce</vt:lpstr>
      <vt:lpstr>أمن المعلومات وأمن الانتقالات</vt:lpstr>
      <vt:lpstr>أهداف الوحدة</vt:lpstr>
      <vt:lpstr>بعض الأرقام المتعلقة بالثروة المعلوماتية</vt:lpstr>
      <vt:lpstr>الحماية من عمليات التسلل (المادية والمعلوماتية) </vt:lpstr>
      <vt:lpstr>مستويات السرية</vt:lpstr>
      <vt:lpstr>القواعد المعلوماتية (1/2)</vt:lpstr>
      <vt:lpstr>القواعد المعلوماتية (2/2)</vt:lpstr>
    </vt:vector>
  </TitlesOfParts>
  <Company>TOTAL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Denise Bedouret</cp:lastModifiedBy>
  <cp:revision>50</cp:revision>
  <dcterms:created xsi:type="dcterms:W3CDTF">2015-09-07T13:13:13Z</dcterms:created>
  <dcterms:modified xsi:type="dcterms:W3CDTF">2017-07-07T14:33:32Z</dcterms:modified>
</cp:coreProperties>
</file>