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0EF"/>
    <a:srgbClr val="E7851D"/>
    <a:srgbClr val="3876AF"/>
    <a:srgbClr val="133C75"/>
    <a:srgbClr val="BD2B0B"/>
    <a:srgbClr val="7ABFC0"/>
    <a:srgbClr val="CAEBEA"/>
    <a:srgbClr val="55DD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92" autoAdjust="0"/>
  </p:normalViewPr>
  <p:slideViewPr>
    <p:cSldViewPr snapToObjects="1">
      <p:cViewPr>
        <p:scale>
          <a:sx n="70" d="100"/>
          <a:sy n="70" d="100"/>
        </p:scale>
        <p:origin x="-42" y="-930"/>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41AB0EA-3B25-454E-AB1F-44037223A6D5}" type="datetimeFigureOut">
              <a:rPr lang="fr-FR" altLang="fr-FR"/>
              <a:pPr/>
              <a:t>22/06/2017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2CFA9713-223F-334C-BB90-9AD6D12DBB39}" type="slidenum">
              <a:rPr lang="fr-FR" altLang="fr-FR"/>
              <a:pPr/>
              <a:t>‹N°›</a:t>
            </a:fld>
            <a:endParaRPr lang="fr-FR" altLang="fr-FR"/>
          </a:p>
        </p:txBody>
      </p:sp>
    </p:spTree>
    <p:extLst>
      <p:ext uri="{BB962C8B-B14F-4D97-AF65-F5344CB8AC3E}">
        <p14:creationId xmlns:p14="http://schemas.microsoft.com/office/powerpoint/2010/main" val="936278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20E687D1-98C4-7743-A7CE-755A7B8E3FD3}" type="datetimeFigureOut">
              <a:rPr lang="fr-FR" altLang="fr-FR"/>
              <a:pPr/>
              <a:t>22/06/2017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3C711F9B-5BFF-B548-9097-C91B14612682}" type="slidenum">
              <a:rPr lang="fr-FR" altLang="fr-FR"/>
              <a:pPr/>
              <a:t>‹N°›</a:t>
            </a:fld>
            <a:endParaRPr lang="fr-FR" altLang="fr-FR"/>
          </a:p>
        </p:txBody>
      </p:sp>
    </p:spTree>
    <p:extLst>
      <p:ext uri="{BB962C8B-B14F-4D97-AF65-F5344CB8AC3E}">
        <p14:creationId xmlns:p14="http://schemas.microsoft.com/office/powerpoint/2010/main" val="166545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
          </a:p>
        </p:txBody>
      </p:sp>
      <p:sp>
        <p:nvSpPr>
          <p:cNvPr id="4" name="Espace réservé du numéro de diapositive 3"/>
          <p:cNvSpPr>
            <a:spLocks noGrp="1"/>
          </p:cNvSpPr>
          <p:nvPr>
            <p:ph type="sldNum" sz="quarter" idx="10"/>
          </p:nvPr>
        </p:nvSpPr>
        <p:spPr/>
        <p:txBody>
          <a:bodyPr/>
          <a:lstStyle/>
          <a:p>
            <a:pPr algn="l" rtl="0"/>
            <a:fld id="{3C711F9B-5BFF-B548-9097-C91B14612682}" type="slidenum">
              <a:rPr/>
              <a:pPr/>
              <a:t>2</a:t>
            </a:fld>
            <a:endParaRPr lang="de" altLang="fr-FR"/>
          </a:p>
        </p:txBody>
      </p:sp>
    </p:spTree>
    <p:extLst>
      <p:ext uri="{BB962C8B-B14F-4D97-AF65-F5344CB8AC3E}">
        <p14:creationId xmlns:p14="http://schemas.microsoft.com/office/powerpoint/2010/main" val="3428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
          </a:p>
        </p:txBody>
      </p:sp>
      <p:sp>
        <p:nvSpPr>
          <p:cNvPr id="4" name="Espace réservé du numéro de diapositive 3"/>
          <p:cNvSpPr>
            <a:spLocks noGrp="1"/>
          </p:cNvSpPr>
          <p:nvPr>
            <p:ph type="sldNum" sz="quarter" idx="10"/>
          </p:nvPr>
        </p:nvSpPr>
        <p:spPr/>
        <p:txBody>
          <a:bodyPr/>
          <a:lstStyle/>
          <a:p>
            <a:pPr algn="l" rtl="0"/>
            <a:fld id="{3C711F9B-5BFF-B548-9097-C91B14612682}" type="slidenum">
              <a:rPr/>
              <a:pPr/>
              <a:t>5</a:t>
            </a:fld>
            <a:endParaRPr lang="de" altLang="fr-FR"/>
          </a:p>
        </p:txBody>
      </p:sp>
    </p:spTree>
    <p:extLst>
      <p:ext uri="{BB962C8B-B14F-4D97-AF65-F5344CB8AC3E}">
        <p14:creationId xmlns:p14="http://schemas.microsoft.com/office/powerpoint/2010/main" val="1151439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val="142048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BE28CFF6-6C1C-7842-A8CA-E8EC18111C5A}" type="slidenum">
              <a:rPr lang="fr-FR" altLang="fr-FR"/>
              <a:pPr/>
              <a:t>‹N°›</a:t>
            </a:fld>
            <a:endParaRPr lang="fr-FR" altLang="fr-FR"/>
          </a:p>
        </p:txBody>
      </p:sp>
    </p:spTree>
    <p:extLst>
      <p:ext uri="{BB962C8B-B14F-4D97-AF65-F5344CB8AC3E}">
        <p14:creationId xmlns:p14="http://schemas.microsoft.com/office/powerpoint/2010/main" val="201746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3"/>
          <p:cNvSpPr>
            <a:spLocks noGrp="1"/>
          </p:cNvSpPr>
          <p:nvPr>
            <p:ph type="sldNum" sz="quarter" idx="14"/>
          </p:nvPr>
        </p:nvSpPr>
        <p:spPr/>
        <p:txBody>
          <a:bodyPr/>
          <a:lstStyle>
            <a:lvl1pPr>
              <a:defRPr/>
            </a:lvl1pPr>
          </a:lstStyle>
          <a:p>
            <a:fld id="{37FB88EF-54BA-FE47-A25C-43A5772B8CB7}" type="slidenum">
              <a:rPr lang="fr-FR" altLang="fr-FR"/>
              <a:pPr/>
              <a:t>‹N°›</a:t>
            </a:fld>
            <a:endParaRPr lang="fr-FR" altLang="fr-FR"/>
          </a:p>
        </p:txBody>
      </p:sp>
    </p:spTree>
    <p:extLst>
      <p:ext uri="{BB962C8B-B14F-4D97-AF65-F5344CB8AC3E}">
        <p14:creationId xmlns:p14="http://schemas.microsoft.com/office/powerpoint/2010/main" val="56789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0E9EC154-8299-184A-8D0C-091B517EBF10}" type="slidenum">
              <a:rPr lang="fr-FR" altLang="fr-FR"/>
              <a:pPr/>
              <a:t>‹N°›</a:t>
            </a:fld>
            <a:endParaRPr lang="fr-FR" altLang="fr-FR"/>
          </a:p>
        </p:txBody>
      </p:sp>
    </p:spTree>
    <p:extLst>
      <p:ext uri="{BB962C8B-B14F-4D97-AF65-F5344CB8AC3E}">
        <p14:creationId xmlns:p14="http://schemas.microsoft.com/office/powerpoint/2010/main" val="117449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7A49331D-E79F-4346-B160-3663E97850C0}" type="slidenum">
              <a:rPr lang="fr-FR" altLang="fr-FR"/>
              <a:pPr/>
              <a:t>‹N°›</a:t>
            </a:fld>
            <a:endParaRPr lang="fr-FR" altLang="fr-FR"/>
          </a:p>
        </p:txBody>
      </p:sp>
    </p:spTree>
    <p:extLst>
      <p:ext uri="{BB962C8B-B14F-4D97-AF65-F5344CB8AC3E}">
        <p14:creationId xmlns:p14="http://schemas.microsoft.com/office/powerpoint/2010/main" val="1791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B5B9883-4D36-E349-A464-E73808983AFD}" type="slidenum">
              <a:rPr lang="fr-FR" altLang="fr-FR"/>
              <a:pPr/>
              <a:t>‹N°›</a:t>
            </a:fld>
            <a:endParaRPr lang="fr-FR" altLang="fr-FR"/>
          </a:p>
        </p:txBody>
      </p:sp>
    </p:spTree>
    <p:extLst>
      <p:ext uri="{BB962C8B-B14F-4D97-AF65-F5344CB8AC3E}">
        <p14:creationId xmlns:p14="http://schemas.microsoft.com/office/powerpoint/2010/main" val="4565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1480447A-F528-E14D-9FC9-15696A9E2FA1}" type="slidenum">
              <a:rPr lang="fr-FR" altLang="fr-FR"/>
              <a:pPr/>
              <a:t>‹N°›</a:t>
            </a:fld>
            <a:endParaRPr lang="fr-FR" altLang="fr-FR"/>
          </a:p>
        </p:txBody>
      </p:sp>
    </p:spTree>
    <p:extLst>
      <p:ext uri="{BB962C8B-B14F-4D97-AF65-F5344CB8AC3E}">
        <p14:creationId xmlns:p14="http://schemas.microsoft.com/office/powerpoint/2010/main" val="2247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6A4FF252-A8EE-AB4F-8ABF-1398DAB5160F}" type="slidenum">
              <a:rPr lang="fr-FR" altLang="fr-FR"/>
              <a:pPr/>
              <a:t>‹N°›</a:t>
            </a:fld>
            <a:endParaRPr lang="fr-FR" altLang="fr-FR"/>
          </a:p>
        </p:txBody>
      </p:sp>
    </p:spTree>
    <p:extLst>
      <p:ext uri="{BB962C8B-B14F-4D97-AF65-F5344CB8AC3E}">
        <p14:creationId xmlns:p14="http://schemas.microsoft.com/office/powerpoint/2010/main" val="188654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FBA68525-2E81-1940-BB08-C43B8E4C94DD}" type="slidenum">
              <a:rPr lang="fr-FR" altLang="fr-FR"/>
              <a:pPr/>
              <a:t>‹N°›</a:t>
            </a:fld>
            <a:endParaRPr lang="fr-FR" altLang="fr-FR"/>
          </a:p>
        </p:txBody>
      </p:sp>
    </p:spTree>
    <p:extLst>
      <p:ext uri="{BB962C8B-B14F-4D97-AF65-F5344CB8AC3E}">
        <p14:creationId xmlns:p14="http://schemas.microsoft.com/office/powerpoint/2010/main" val="16836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A8B157F0-B9C9-C442-A59A-1C865B25E8BA}" type="slidenum">
              <a:rPr lang="fr-FR" altLang="fr-FR"/>
              <a:pPr/>
              <a:t>‹N°›</a:t>
            </a:fld>
            <a:endParaRPr lang="fr-FR" altLang="fr-FR"/>
          </a:p>
        </p:txBody>
      </p:sp>
    </p:spTree>
    <p:extLst>
      <p:ext uri="{BB962C8B-B14F-4D97-AF65-F5344CB8AC3E}">
        <p14:creationId xmlns:p14="http://schemas.microsoft.com/office/powerpoint/2010/main" val="192093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ea typeface="Helvetica" charset="0"/>
                <a:cs typeface="Helvetica" charset="0"/>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ADCE1AAE-FA99-4749-88FE-419C9BB16F32}"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eaLnBrk="1" hangingPunct="1"/>
            <a:endParaRPr lang="de" altLang="fr-FR"/>
          </a:p>
        </p:txBody>
      </p:sp>
      <p:sp>
        <p:nvSpPr>
          <p:cNvPr id="3" name="Titre 2"/>
          <p:cNvSpPr>
            <a:spLocks noGrp="1"/>
          </p:cNvSpPr>
          <p:nvPr>
            <p:ph type="title"/>
          </p:nvPr>
        </p:nvSpPr>
        <p:spPr>
          <a:xfrm>
            <a:off x="1187450" y="2106613"/>
            <a:ext cx="7277100" cy="1487487"/>
          </a:xfrm>
        </p:spPr>
        <p:txBody>
          <a:bodyPr/>
          <a:lstStyle/>
          <a:p>
            <a:pPr algn="l" rtl="0">
              <a:defRPr/>
            </a:pPr>
            <a:r>
              <a:rPr lang="de" b="1" i="0" u="none" baseline="0"/>
              <a:t>Informationssicherheit und Reisesicherheit</a:t>
            </a:r>
          </a:p>
        </p:txBody>
      </p:sp>
      <p:sp>
        <p:nvSpPr>
          <p:cNvPr id="14339" name="Espace réservé du texte 5"/>
          <p:cNvSpPr>
            <a:spLocks noGrp="1"/>
          </p:cNvSpPr>
          <p:nvPr>
            <p:ph type="body" sz="quarter" idx="10"/>
          </p:nvPr>
        </p:nvSpPr>
        <p:spPr>
          <a:xfrm>
            <a:off x="1187450" y="3640138"/>
            <a:ext cx="7277100" cy="1778000"/>
          </a:xfrm>
        </p:spPr>
        <p:txBody>
          <a:bodyPr/>
          <a:lstStyle/>
          <a:p>
            <a:pPr algn="l" rtl="0" eaLnBrk="1" hangingPunct="1"/>
            <a:r>
              <a:rPr lang="de" b="0" i="0" u="none" baseline="0">
                <a:cs typeface="Arial" charset="0"/>
              </a:rPr>
              <a:t>H3SE-Integrationskit</a:t>
            </a:r>
          </a:p>
          <a:p>
            <a:pPr algn="l" rtl="0" eaLnBrk="1" hangingPunct="1"/>
            <a:r>
              <a:rPr lang="de" b="0" i="0" u="none" baseline="0">
                <a:cs typeface="Arial" charset="0"/>
              </a:rPr>
              <a:t>Modul TCNT 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lang="de" b="1" i="0" u="none" baseline="0"/>
              <a:t>Ziele des Moduls</a:t>
            </a:r>
            <a:endParaRPr lang="de" dirty="0"/>
          </a:p>
        </p:txBody>
      </p:sp>
      <p:sp>
        <p:nvSpPr>
          <p:cNvPr id="15362" name="Espace réservé du texte 2"/>
          <p:cNvSpPr>
            <a:spLocks noGrp="1"/>
          </p:cNvSpPr>
          <p:nvPr>
            <p:ph type="body" sz="quarter" idx="12"/>
          </p:nvPr>
        </p:nvSpPr>
        <p:spPr>
          <a:xfrm>
            <a:off x="457200" y="1125538"/>
            <a:ext cx="8218488" cy="5040312"/>
          </a:xfrm>
        </p:spPr>
        <p:txBody>
          <a:bodyPr/>
          <a:lstStyle/>
          <a:p>
            <a:pPr marL="0" indent="0" algn="l" rtl="0">
              <a:buFont typeface="Lucida Grande" charset="0"/>
              <a:buNone/>
            </a:pPr>
            <a:r>
              <a:rPr lang="de" b="0" i="0" u="none" baseline="0">
                <a:cs typeface="Arial" charset="0"/>
              </a:rPr>
              <a:t>Am Ende dieses Moduls:</a:t>
            </a:r>
          </a:p>
          <a:p>
            <a:pPr marL="0" indent="0" algn="l" rtl="0">
              <a:buFont typeface="Lucida Grande" charset="0"/>
              <a:buNone/>
            </a:pPr>
            <a:endParaRPr lang="de" altLang="fr-FR" dirty="0">
              <a:cs typeface="Arial" charset="0"/>
            </a:endParaRPr>
          </a:p>
          <a:p>
            <a:pPr algn="l" rtl="0"/>
            <a:r>
              <a:rPr lang="de" b="0" i="0" u="none" baseline="0">
                <a:cs typeface="Arial" charset="0"/>
              </a:rPr>
              <a:t>Werden Sie die Hauptsicherheitsrisiken bei Büroaktivitäten kennen</a:t>
            </a:r>
          </a:p>
          <a:p>
            <a:pPr algn="l" rtl="0"/>
            <a:r>
              <a:rPr lang="de" b="0" i="0" u="none" baseline="0">
                <a:cs typeface="Arial" charset="0"/>
              </a:rPr>
              <a:t>Werden Sie die Hauptsicherheitsrisiken kennen, die mit Reisen und Aufträgen im Ausland zusammenhängen.</a:t>
            </a:r>
          </a:p>
          <a:p>
            <a:pPr algn="l" rtl="0"/>
            <a:r>
              <a:rPr lang="de" b="0" i="0" u="none" baseline="0">
                <a:cs typeface="Arial" charset="0"/>
              </a:rPr>
              <a:t>Werden Sie fähig sein, sich über die gemäß den Reisezielen zu treffenden spezifischen Vorkehrungen zu informieren. </a:t>
            </a:r>
          </a:p>
        </p:txBody>
      </p:sp>
      <p:sp>
        <p:nvSpPr>
          <p:cNvPr id="15363" name="Espace réservé du pied de page 3"/>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lang="de" b="0" i="0" u="none" baseline="0"/>
              <a:t>H3SE-Integrationskit – Modul TCNT 1.2 – Informationssicherheit und Reisesicherheit – V2</a:t>
            </a:r>
            <a:endParaRPr lang="de" altLang="fr-FR" dirty="0" smtClean="0">
              <a:ea typeface="Helvetica" charset="0"/>
              <a:cs typeface="Helvetica" charset="0"/>
            </a:endParaRPr>
          </a:p>
        </p:txBody>
      </p:sp>
      <p:sp>
        <p:nvSpPr>
          <p:cNvPr id="15364"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fld id="{1E4416A0-04E2-1947-8695-62EB0C61A7C0}" type="slidenum">
              <a:rPr>
                <a:solidFill>
                  <a:srgbClr val="898989"/>
                </a:solidFill>
                <a:ea typeface="Helvetica" charset="0"/>
                <a:cs typeface="Helvetica" charset="0"/>
              </a:rPr>
              <a:pPr/>
              <a:t>2</a:t>
            </a:fld>
            <a:endParaRPr lang="de" altLang="fr-FR">
              <a:solidFill>
                <a:srgbClr val="898989"/>
              </a:solidFill>
              <a:ea typeface="Helvetica" charset="0"/>
              <a:cs typeface="Helvetic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35000"/>
          </a:xfrm>
        </p:spPr>
        <p:txBody>
          <a:bodyPr/>
          <a:lstStyle/>
          <a:p>
            <a:pPr algn="l" rtl="0">
              <a:defRPr/>
            </a:pPr>
            <a:r>
              <a:rPr lang="de" sz="2000" b="1" i="0" u="none" baseline="0" dirty="0"/>
              <a:t>Einige Zahlen im Zusammenhang mit dem Wissensbestand</a:t>
            </a:r>
            <a:endParaRPr lang="de" sz="2000" dirty="0"/>
          </a:p>
        </p:txBody>
      </p:sp>
      <p:sp>
        <p:nvSpPr>
          <p:cNvPr id="16386" name="Espace réservé du texte 2"/>
          <p:cNvSpPr>
            <a:spLocks noGrp="1"/>
          </p:cNvSpPr>
          <p:nvPr>
            <p:ph type="body" sz="quarter" idx="12"/>
          </p:nvPr>
        </p:nvSpPr>
        <p:spPr>
          <a:xfrm>
            <a:off x="450760" y="1988840"/>
            <a:ext cx="8218488" cy="4246563"/>
          </a:xfrm>
        </p:spPr>
        <p:txBody>
          <a:bodyPr/>
          <a:lstStyle/>
          <a:p>
            <a:pPr algn="just" rtl="0"/>
            <a:r>
              <a:rPr lang="de" b="0" i="0" u="none" baseline="0">
                <a:cs typeface="Arial" charset="0"/>
              </a:rPr>
              <a:t>2014: Edward Snowden enthüllt, dass der amerikanische Nachrichtendienst die Total-Gruppe sowie andere Unternehmen (Thales, Siemens usw.) im Blick hatte</a:t>
            </a:r>
          </a:p>
          <a:p>
            <a:pPr algn="just" rtl="0"/>
            <a:r>
              <a:rPr lang="de" b="0" i="0" u="none" baseline="0">
                <a:cs typeface="Arial" charset="0"/>
              </a:rPr>
              <a:t>30 % pro Jahr: Um diesen Prozentsatz hat sich der gezielte Diebstahl von Laptops, die nachweislich sensible Daten enthalten, zwischen 2006 und 2014 erhöht. </a:t>
            </a:r>
          </a:p>
          <a:p>
            <a:pPr algn="just" rtl="0"/>
            <a:r>
              <a:rPr lang="de" b="0" i="0" u="none" baseline="0">
                <a:cs typeface="Arial" charset="0"/>
              </a:rPr>
              <a:t>3: Ohne Vorsichtsmaßnahmen ist es möglich, sensible Informationen zu erhalten, indem man über ein Netzwerk von nur drei Personen geht. </a:t>
            </a:r>
          </a:p>
          <a:p>
            <a:pPr algn="just" rtl="0"/>
            <a:r>
              <a:rPr lang="de" b="0" i="0" u="none" baseline="0">
                <a:cs typeface="Arial" charset="0"/>
              </a:rPr>
              <a:t>20 %: Prozentsatz der Angriffe auf strategische Informationen, die auf Personen zurückgehen, die keine Unternehmensangehörigen aber in dessen Räumlichkeiten anwesend sind.</a:t>
            </a:r>
          </a:p>
          <a:p>
            <a:pPr algn="just" rtl="0"/>
            <a:endParaRPr lang="de" altLang="fr-FR" dirty="0">
              <a:cs typeface="Arial" charset="0"/>
            </a:endParaRPr>
          </a:p>
        </p:txBody>
      </p:sp>
      <p:sp>
        <p:nvSpPr>
          <p:cNvPr id="16387"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fld id="{EA505A5E-D3BA-BC4A-B900-3213786B8499}" type="slidenum">
              <a:rPr>
                <a:solidFill>
                  <a:srgbClr val="898989"/>
                </a:solidFill>
                <a:ea typeface="Helvetica" charset="0"/>
                <a:cs typeface="Helvetica" charset="0"/>
              </a:rPr>
              <a:pPr/>
              <a:t>3</a:t>
            </a:fld>
            <a:endParaRPr lang="de" altLang="fr-FR">
              <a:solidFill>
                <a:srgbClr val="898989"/>
              </a:solidFill>
              <a:ea typeface="Helvetica" charset="0"/>
              <a:cs typeface="Helvetica"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3920" y="864025"/>
            <a:ext cx="1512168" cy="1124815"/>
          </a:xfrm>
          <a:prstGeom prst="rect">
            <a:avLst/>
          </a:prstGeom>
        </p:spPr>
      </p:pic>
      <p:sp>
        <p:nvSpPr>
          <p:cNvPr id="7"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lang="de" b="0" i="0" u="none" baseline="0"/>
              <a:t>H3SE-Integrationskit – Modul TCNT 1.2 – Informationssicherheit und Reisesicherheit – V2</a:t>
            </a:r>
            <a:endParaRPr lang="de"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bwMode="auto">
          <a:xfrm>
            <a:off x="457200" y="274638"/>
            <a:ext cx="8507288" cy="635000"/>
          </a:xfrm>
        </p:spPr>
        <p:txBody>
          <a:bodyPr wrap="square" numCol="1" anchorCtr="0" compatLnSpc="1">
            <a:prstTxWarp prst="textNoShape">
              <a:avLst/>
            </a:prstTxWarp>
          </a:bodyPr>
          <a:lstStyle/>
          <a:p>
            <a:pPr algn="l" rtl="0"/>
            <a:r>
              <a:rPr lang="de" sz="1800" b="1" i="0" u="none" cap="none" baseline="0">
                <a:cs typeface="Arial" charset="0"/>
              </a:rPr>
              <a:t>SO SCHÜTZEN SIE SICH VOR ANGRIFFEN (PHYSISCHEN UND DIGITALEN)</a:t>
            </a:r>
            <a:r>
              <a:rPr lang="de" sz="1800" cap="none">
                <a:cs typeface="Arial" charset="0"/>
              </a:rPr>
              <a:t/>
            </a:r>
            <a:br>
              <a:rPr lang="de" sz="1800" cap="none">
                <a:cs typeface="Arial" charset="0"/>
              </a:rPr>
            </a:br>
            <a:endParaRPr lang="de" altLang="fr-FR" sz="1800" cap="none" dirty="0">
              <a:cs typeface="Arial" charset="0"/>
            </a:endParaRPr>
          </a:p>
        </p:txBody>
      </p:sp>
      <p:sp>
        <p:nvSpPr>
          <p:cNvPr id="17410" name="Espace réservé du texte 2"/>
          <p:cNvSpPr>
            <a:spLocks noGrp="1"/>
          </p:cNvSpPr>
          <p:nvPr>
            <p:ph type="body" sz="quarter" idx="12"/>
          </p:nvPr>
        </p:nvSpPr>
        <p:spPr>
          <a:xfrm>
            <a:off x="457200" y="1196975"/>
            <a:ext cx="8218488" cy="4608289"/>
          </a:xfrm>
        </p:spPr>
        <p:txBody>
          <a:bodyPr/>
          <a:lstStyle/>
          <a:p>
            <a:pPr algn="just" rtl="0">
              <a:spcBef>
                <a:spcPts val="600"/>
              </a:spcBef>
              <a:spcAft>
                <a:spcPts val="600"/>
              </a:spcAft>
            </a:pPr>
            <a:r>
              <a:rPr lang="de" sz="1800" b="0" i="0" u="none" baseline="0">
                <a:cs typeface="Arial" charset="0"/>
              </a:rPr>
              <a:t>Schützen Sie den Zugang zu den Räumlichkeiten, tragen Sie immer Ihren Ausweis, öffnen Sie die Tür nicht für einen Unbekannten.</a:t>
            </a:r>
          </a:p>
          <a:p>
            <a:pPr algn="just" rtl="0">
              <a:spcBef>
                <a:spcPts val="600"/>
              </a:spcBef>
              <a:spcAft>
                <a:spcPts val="600"/>
              </a:spcAft>
            </a:pPr>
            <a:r>
              <a:rPr lang="de" sz="1800" b="0" i="0" u="none" baseline="0">
                <a:cs typeface="Arial" charset="0"/>
              </a:rPr>
              <a:t>Bewahren Sie Daten und sensible Dokumente sicher auf und schützen Sie Ihren Computer mit einer Diebstahlsicherung.</a:t>
            </a:r>
          </a:p>
          <a:p>
            <a:pPr algn="just" rtl="0">
              <a:spcBef>
                <a:spcPts val="600"/>
              </a:spcBef>
              <a:spcAft>
                <a:spcPts val="600"/>
              </a:spcAft>
            </a:pPr>
            <a:r>
              <a:rPr lang="de" sz="1800" b="0" i="0" u="none" baseline="0">
                <a:cs typeface="Arial" charset="0"/>
              </a:rPr>
              <a:t>Merken Sie sich Ihr Kennwort und schreiben Sie es nicht auf einen Klebezettel!</a:t>
            </a:r>
          </a:p>
          <a:p>
            <a:pPr algn="just" rtl="0">
              <a:spcBef>
                <a:spcPts val="600"/>
              </a:spcBef>
              <a:spcAft>
                <a:spcPts val="600"/>
              </a:spcAft>
            </a:pPr>
            <a:r>
              <a:rPr lang="de" sz="1800" b="0" i="0" u="none" baseline="0">
                <a:cs typeface="Arial" charset="0"/>
              </a:rPr>
              <a:t>Verwenden Sie Ihr Postfach nicht zu privaten Zwecken.</a:t>
            </a:r>
          </a:p>
          <a:p>
            <a:pPr algn="just" rtl="0">
              <a:spcBef>
                <a:spcPts val="600"/>
              </a:spcBef>
              <a:spcAft>
                <a:spcPts val="600"/>
              </a:spcAft>
            </a:pPr>
            <a:r>
              <a:rPr lang="de" sz="1800" b="0" i="0" u="none" baseline="0">
                <a:cs typeface="Arial" charset="0"/>
              </a:rPr>
              <a:t>Geben Sie am Telefon niemals sensible Informationen preis.  </a:t>
            </a:r>
          </a:p>
          <a:p>
            <a:pPr algn="just" rtl="0">
              <a:spcBef>
                <a:spcPts val="600"/>
              </a:spcBef>
              <a:spcAft>
                <a:spcPts val="600"/>
              </a:spcAft>
            </a:pPr>
            <a:r>
              <a:rPr lang="de" sz="1800" b="0" i="0" u="none" baseline="0">
                <a:cs typeface="Arial" charset="0"/>
              </a:rPr>
              <a:t>Hinterfragen Sie jede verdächtige E-Mail, insbesondere wenn darin nach sensiblen Informationen gefragt wird – klicken Sie weder auf Links noch auf Anhänge. </a:t>
            </a:r>
          </a:p>
          <a:p>
            <a:pPr algn="just" rtl="0">
              <a:spcBef>
                <a:spcPts val="600"/>
              </a:spcBef>
              <a:spcAft>
                <a:spcPts val="600"/>
              </a:spcAft>
            </a:pPr>
            <a:r>
              <a:rPr lang="de" sz="1800" b="0" i="0" u="none" baseline="0">
                <a:cs typeface="Arial" charset="0"/>
              </a:rPr>
              <a:t>Seien Sie bei öffentlichen Gesprächen diskret. </a:t>
            </a:r>
          </a:p>
          <a:p>
            <a:pPr algn="just" rtl="0">
              <a:spcBef>
                <a:spcPts val="600"/>
              </a:spcBef>
              <a:spcAft>
                <a:spcPts val="600"/>
              </a:spcAft>
            </a:pPr>
            <a:r>
              <a:rPr lang="de" sz="1800" b="0" i="0" u="none" baseline="0">
                <a:cs typeface="Arial" charset="0"/>
              </a:rPr>
              <a:t>Kein Sicherheitsprogramm ist wirksam ohne den Beitrag jedes Einzelnen.</a:t>
            </a:r>
            <a:endParaRPr lang="de" altLang="fr-FR" sz="1800" dirty="0">
              <a:cs typeface="Arial" charset="0"/>
            </a:endParaRPr>
          </a:p>
        </p:txBody>
      </p:sp>
      <p:sp>
        <p:nvSpPr>
          <p:cNvPr id="17411"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fld id="{DEF13C68-CD68-F642-A63F-C095CA16A931}" type="slidenum">
              <a:rPr>
                <a:solidFill>
                  <a:srgbClr val="898989"/>
                </a:solidFill>
                <a:ea typeface="Helvetica" charset="0"/>
                <a:cs typeface="Helvetica" charset="0"/>
              </a:rPr>
              <a:pPr/>
              <a:t>4</a:t>
            </a:fld>
            <a:endParaRPr lang="de" altLang="fr-FR">
              <a:solidFill>
                <a:srgbClr val="898989"/>
              </a:solidFill>
              <a:ea typeface="Helvetica" charset="0"/>
              <a:cs typeface="Helvetica"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lang="de" b="0" i="0" u="none" baseline="0"/>
              <a:t>H3SE-Integrationskit – Modul TCNT 1.2 – Informationssicherheit und Reisesicherheit – V2</a:t>
            </a:r>
            <a:endParaRPr lang="de"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fld id="{D96F9957-8289-6849-BE4F-9F271BF92755}" type="slidenum">
              <a:rPr>
                <a:solidFill>
                  <a:srgbClr val="898989"/>
                </a:solidFill>
                <a:ea typeface="Helvetica" charset="0"/>
                <a:cs typeface="Helvetica" charset="0"/>
              </a:rPr>
              <a:pPr/>
              <a:t>5</a:t>
            </a:fld>
            <a:endParaRPr lang="de" altLang="fr-FR">
              <a:solidFill>
                <a:srgbClr val="898989"/>
              </a:solidFill>
              <a:ea typeface="Helvetica" charset="0"/>
              <a:cs typeface="Helvetica" charset="0"/>
            </a:endParaRPr>
          </a:p>
        </p:txBody>
      </p:sp>
      <p:sp>
        <p:nvSpPr>
          <p:cNvPr id="18434" name="Titre 1"/>
          <p:cNvSpPr>
            <a:spLocks noGrp="1"/>
          </p:cNvSpPr>
          <p:nvPr>
            <p:ph type="title"/>
          </p:nvPr>
        </p:nvSpPr>
        <p:spPr bwMode="auto"/>
        <p:txBody>
          <a:bodyPr wrap="square" numCol="1" anchorCtr="0" compatLnSpc="1">
            <a:prstTxWarp prst="textNoShape">
              <a:avLst/>
            </a:prstTxWarp>
          </a:bodyPr>
          <a:lstStyle/>
          <a:p>
            <a:pPr algn="l" rtl="0"/>
            <a:r>
              <a:rPr lang="de" b="1" i="0" u="none" cap="none" baseline="0">
                <a:cs typeface="Arial" charset="0"/>
              </a:rPr>
              <a:t>DIE VERTRAULICHKEITSSTUFEN</a:t>
            </a:r>
          </a:p>
        </p:txBody>
      </p:sp>
      <p:sp>
        <p:nvSpPr>
          <p:cNvPr id="18435" name="Espace réservé du texte 2"/>
          <p:cNvSpPr>
            <a:spLocks noGrp="1"/>
          </p:cNvSpPr>
          <p:nvPr>
            <p:ph type="body" sz="quarter" idx="12"/>
          </p:nvPr>
        </p:nvSpPr>
        <p:spPr>
          <a:xfrm>
            <a:off x="457200" y="1916113"/>
            <a:ext cx="8362950" cy="3311525"/>
          </a:xfrm>
        </p:spPr>
        <p:txBody>
          <a:bodyPr/>
          <a:lstStyle/>
          <a:p>
            <a:pPr marL="342900" indent="-342900" algn="l" rtl="0">
              <a:spcAft>
                <a:spcPct val="0"/>
              </a:spcAft>
              <a:buFont typeface="Symbol" charset="2"/>
              <a:buChar char=""/>
            </a:pPr>
            <a:r>
              <a:rPr lang="de" b="0" i="0" u="none" baseline="0">
                <a:solidFill>
                  <a:srgbClr val="000000"/>
                </a:solidFill>
                <a:ea typeface="Helvetica" charset="0"/>
                <a:cs typeface="Helvetica" charset="0"/>
              </a:rPr>
              <a:t>Stufe 0: Öffentlichkeit, z. B. Pressemitteilungen.</a:t>
            </a:r>
          </a:p>
          <a:p>
            <a:pPr marL="342900" indent="-342900" algn="l" rtl="0">
              <a:spcAft>
                <a:spcPct val="0"/>
              </a:spcAft>
              <a:buFont typeface="Symbol" charset="2"/>
              <a:buChar char=""/>
            </a:pPr>
            <a:endParaRPr lang="de"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lang="de" b="0" i="0" u="none" baseline="0">
                <a:solidFill>
                  <a:srgbClr val="000000"/>
                </a:solidFill>
                <a:ea typeface="Helvetica" charset="0"/>
                <a:cs typeface="Helvetica" charset="0"/>
              </a:rPr>
              <a:t>Stufe 1: Interne, z. B. das Intranet oder der Standard. </a:t>
            </a:r>
          </a:p>
          <a:p>
            <a:pPr marL="342900" indent="-342900" algn="l" rtl="0">
              <a:spcAft>
                <a:spcPct val="0"/>
              </a:spcAft>
              <a:buFont typeface="Symbol" charset="2"/>
              <a:buChar char=""/>
            </a:pPr>
            <a:endParaRPr lang="de"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lang="de" b="0" i="0" u="none" baseline="0">
                <a:solidFill>
                  <a:srgbClr val="000000"/>
                </a:solidFill>
                <a:ea typeface="Helvetica" charset="0"/>
                <a:cs typeface="Helvetica" charset="0"/>
              </a:rPr>
              <a:t>Stufe 2: Beschränkt auf bestimmte berechtigte Mitarbeiter (Dokumente im Zusammenhang mit Exploration, Projekten oder Strategien)</a:t>
            </a:r>
          </a:p>
          <a:p>
            <a:pPr marL="342900" indent="-342900" algn="l" rtl="0">
              <a:spcAft>
                <a:spcPct val="0"/>
              </a:spcAft>
              <a:buFont typeface="Symbol" charset="2"/>
              <a:buChar char=""/>
            </a:pPr>
            <a:endParaRPr lang="de"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lang="de" b="0" i="0" u="none" baseline="0">
                <a:solidFill>
                  <a:srgbClr val="000000"/>
                </a:solidFill>
                <a:ea typeface="Helvetica" charset="0"/>
                <a:cs typeface="Helvetica" charset="0"/>
              </a:rPr>
              <a:t>Stufe 3 und 4: keine konkreten Beispiele; es ist vertraulich (3) (Angebotspreise in Ausschreibungen) oder geheim (4)!</a:t>
            </a:r>
            <a:endParaRPr lang="de" altLang="fr-FR" sz="3200" dirty="0">
              <a:solidFill>
                <a:srgbClr val="000000"/>
              </a:solidFill>
              <a:latin typeface="Helvetica" charset="0"/>
              <a:ea typeface="Helvetica" charset="0"/>
              <a:cs typeface="Helvetica" charset="0"/>
            </a:endParaRPr>
          </a:p>
          <a:p>
            <a:pPr marL="342900" indent="-342900" algn="l" rtl="0"/>
            <a:endParaRPr lang="de" altLang="fr-FR" dirty="0">
              <a:cs typeface="Arial"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lang="de" b="0" i="0" u="none" baseline="0"/>
              <a:t>H3SE-Integrationskit – Modul TCNT 1.2 – Informationssicherheit und Reisesicherheit – V2</a:t>
            </a:r>
            <a:endParaRPr lang="de"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bwMode="auto"/>
        <p:txBody>
          <a:bodyPr wrap="square" numCol="1" anchorCtr="0" compatLnSpc="1">
            <a:prstTxWarp prst="textNoShape">
              <a:avLst/>
            </a:prstTxWarp>
          </a:bodyPr>
          <a:lstStyle/>
          <a:p>
            <a:pPr algn="l" rtl="0"/>
            <a:r>
              <a:rPr lang="de" b="1" i="0" u="none" cap="none" baseline="0">
                <a:cs typeface="Arial" charset="0"/>
              </a:rPr>
              <a:t>IT-REGELN (1/2)</a:t>
            </a:r>
          </a:p>
        </p:txBody>
      </p:sp>
      <p:sp>
        <p:nvSpPr>
          <p:cNvPr id="19458"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fld id="{CBABBFB6-2A68-8E44-AFF5-7DED8D11C96E}" type="slidenum">
              <a:rPr>
                <a:solidFill>
                  <a:srgbClr val="898989"/>
                </a:solidFill>
                <a:ea typeface="Helvetica" charset="0"/>
                <a:cs typeface="Helvetica" charset="0"/>
              </a:rPr>
              <a:pPr/>
              <a:t>6</a:t>
            </a:fld>
            <a:endParaRPr lang="de" altLang="fr-FR">
              <a:solidFill>
                <a:srgbClr val="898989"/>
              </a:solidFill>
              <a:ea typeface="Helvetica" charset="0"/>
              <a:cs typeface="Helvetica" charset="0"/>
            </a:endParaRPr>
          </a:p>
        </p:txBody>
      </p:sp>
      <p:sp>
        <p:nvSpPr>
          <p:cNvPr id="19459" name="Espace réservé du texte 5"/>
          <p:cNvSpPr>
            <a:spLocks noGrp="1"/>
          </p:cNvSpPr>
          <p:nvPr>
            <p:ph type="body" sz="quarter" idx="12"/>
          </p:nvPr>
        </p:nvSpPr>
        <p:spPr>
          <a:xfrm>
            <a:off x="457200" y="1052736"/>
            <a:ext cx="6347048" cy="5040312"/>
          </a:xfrm>
        </p:spPr>
        <p:txBody>
          <a:bodyPr/>
          <a:lstStyle/>
          <a:p>
            <a:pPr algn="just" rtl="0">
              <a:spcAft>
                <a:spcPts val="1200"/>
              </a:spcAft>
            </a:pPr>
            <a:r>
              <a:rPr lang="de" b="0" i="0" u="none" baseline="0" dirty="0">
                <a:cs typeface="Arial" charset="0"/>
              </a:rPr>
              <a:t>Lassen Sie niemals zu, dass sich ein Dritten an Ihrem Arbeitsplatz anmeldet, und auch nicht, dass er einen Wechseldatenträger anschließt. Holen Sie Dokumente, die von einem Drittel bereitgestellt werden, immer mit ihrem eigenen USB-Stick ab. </a:t>
            </a:r>
            <a:endParaRPr lang="de" altLang="fr-FR" sz="3200" dirty="0">
              <a:cs typeface="Arial" charset="0"/>
            </a:endParaRPr>
          </a:p>
          <a:p>
            <a:pPr algn="just" rtl="0">
              <a:spcAft>
                <a:spcPts val="1200"/>
              </a:spcAft>
            </a:pPr>
            <a:r>
              <a:rPr lang="de" b="0" i="0" u="none" baseline="0" dirty="0">
                <a:cs typeface="Arial" charset="0"/>
              </a:rPr>
              <a:t>Stellen Sie sicher, dass Ihre sensiblen Informationen in einem virtuellen Safe untergebracht werden (zum Beispiel mit Security Box). </a:t>
            </a:r>
            <a:endParaRPr lang="de" altLang="fr-FR" sz="3200" dirty="0">
              <a:cs typeface="Arial" charset="0"/>
            </a:endParaRPr>
          </a:p>
          <a:p>
            <a:pPr algn="just" rtl="0">
              <a:spcAft>
                <a:spcPts val="1200"/>
              </a:spcAft>
            </a:pPr>
            <a:r>
              <a:rPr lang="de" b="0" i="0" u="none" baseline="0" dirty="0">
                <a:cs typeface="Arial" charset="0"/>
              </a:rPr>
              <a:t>Stellen Sie sicher, dass kein Dritter den Bildschirm Ihres Laptops sehen kann, indem Sie einen Blickschutzfilter verwenden.</a:t>
            </a:r>
            <a:endParaRPr lang="de" altLang="fr-FR" sz="3200" dirty="0">
              <a:cs typeface="Arial" charset="0"/>
            </a:endParaRPr>
          </a:p>
          <a:p>
            <a:pPr algn="just" rtl="0">
              <a:spcAft>
                <a:spcPts val="1200"/>
              </a:spcAft>
            </a:pPr>
            <a:r>
              <a:rPr lang="de" b="0" i="0" u="none" baseline="0" dirty="0">
                <a:cs typeface="Arial" charset="0"/>
              </a:rPr>
              <a:t>Dokumentendruck: Lassen Sie die Dokumente nicht zu lange im Drucker liegen. Nutzen Sie für sensible Dokumente einen USB-Drucker in Ihrem Büro.</a:t>
            </a:r>
            <a:endParaRPr lang="de" altLang="fr-FR" sz="3200" dirty="0">
              <a:cs typeface="Arial" charset="0"/>
            </a:endParaRPr>
          </a:p>
          <a:p>
            <a:pPr algn="just" rtl="0">
              <a:spcAft>
                <a:spcPts val="1200"/>
              </a:spcAft>
            </a:pPr>
            <a:endParaRPr lang="de" altLang="fr-FR"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383293"/>
            <a:ext cx="1890387" cy="95708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5556" y="2583822"/>
            <a:ext cx="1067497" cy="118599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2005" y="3717156"/>
            <a:ext cx="1061048" cy="1061048"/>
          </a:xfrm>
          <a:prstGeom prst="rect">
            <a:avLst/>
          </a:prstGeom>
        </p:spPr>
      </p:pic>
      <p:pic>
        <p:nvPicPr>
          <p:cNvPr id="5" name="Imag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7393" y="4924965"/>
            <a:ext cx="1727594" cy="1146309"/>
          </a:xfrm>
          <a:prstGeom prst="rect">
            <a:avLst/>
          </a:prstGeom>
        </p:spPr>
      </p:pic>
      <p:sp>
        <p:nvSpPr>
          <p:cNvPr id="10"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lang="de" b="0" i="0" u="none" baseline="0"/>
              <a:t>H3SE-Integrationskit – Modul TCNT 1.2 – Informationssicherheit und Reisesicherheit – V2</a:t>
            </a:r>
            <a:endParaRPr lang="de"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bwMode="auto"/>
        <p:txBody>
          <a:bodyPr wrap="square" numCol="1" anchorCtr="0" compatLnSpc="1">
            <a:prstTxWarp prst="textNoShape">
              <a:avLst/>
            </a:prstTxWarp>
          </a:bodyPr>
          <a:lstStyle/>
          <a:p>
            <a:pPr algn="l" rtl="0"/>
            <a:r>
              <a:rPr lang="de" b="1" i="0" u="none" cap="none" baseline="0">
                <a:cs typeface="Arial" charset="0"/>
              </a:rPr>
              <a:t>IT-REGELN (2/2)</a:t>
            </a:r>
          </a:p>
        </p:txBody>
      </p:sp>
      <p:sp>
        <p:nvSpPr>
          <p:cNvPr id="20482" name="Espace réservé du numéro de diapositive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fld id="{F5199DDC-7DD2-2A47-8E8A-217A27A257C7}" type="slidenum">
              <a:rPr>
                <a:solidFill>
                  <a:srgbClr val="898989"/>
                </a:solidFill>
                <a:ea typeface="Helvetica" charset="0"/>
                <a:cs typeface="Helvetica" charset="0"/>
              </a:rPr>
              <a:pPr/>
              <a:t>7</a:t>
            </a:fld>
            <a:endParaRPr lang="de" altLang="fr-FR">
              <a:solidFill>
                <a:srgbClr val="898989"/>
              </a:solidFill>
              <a:ea typeface="Helvetica" charset="0"/>
              <a:cs typeface="Helvetica" charset="0"/>
            </a:endParaRPr>
          </a:p>
        </p:txBody>
      </p:sp>
      <p:sp>
        <p:nvSpPr>
          <p:cNvPr id="20483" name="Espace réservé du texte 5"/>
          <p:cNvSpPr>
            <a:spLocks noGrp="1"/>
          </p:cNvSpPr>
          <p:nvPr>
            <p:ph type="body" sz="quarter" idx="12"/>
          </p:nvPr>
        </p:nvSpPr>
        <p:spPr>
          <a:xfrm>
            <a:off x="457200" y="1052736"/>
            <a:ext cx="6635080" cy="4608512"/>
          </a:xfrm>
        </p:spPr>
        <p:txBody>
          <a:bodyPr/>
          <a:lstStyle/>
          <a:p>
            <a:pPr algn="just" rtl="0"/>
            <a:r>
              <a:rPr lang="de" b="0" i="0" u="none" baseline="0" dirty="0">
                <a:cs typeface="Arial" charset="0"/>
              </a:rPr>
              <a:t>Soziale Netzwerke (Facebook, Twitter usw.): </a:t>
            </a:r>
            <a:endParaRPr lang="de" altLang="fr-FR" sz="3200" dirty="0">
              <a:cs typeface="Arial" charset="0"/>
            </a:endParaRPr>
          </a:p>
          <a:p>
            <a:pPr lvl="1" algn="just" rtl="0"/>
            <a:r>
              <a:rPr lang="de" b="1" i="0" u="none" baseline="0" dirty="0">
                <a:cs typeface="Arial" charset="0"/>
              </a:rPr>
              <a:t>Übermitteln Sie keine geschäftlichen Informationen</a:t>
            </a:r>
            <a:r>
              <a:rPr lang="de" b="0" i="0" u="none" baseline="0" dirty="0">
                <a:cs typeface="Arial" charset="0"/>
              </a:rPr>
              <a:t>, die zu Lasten der Gruppe verwendet werden könnten.  </a:t>
            </a:r>
          </a:p>
          <a:p>
            <a:pPr lvl="1" algn="just" rtl="0"/>
            <a:r>
              <a:rPr lang="de" b="1" i="0" u="none" baseline="0" dirty="0">
                <a:cs typeface="Arial" charset="0"/>
              </a:rPr>
              <a:t>Beweisen Sie gesunden Menschenverstand und veröffentlichen Sie keine Informationen</a:t>
            </a:r>
            <a:r>
              <a:rPr lang="de" b="0" i="0" u="none" baseline="0" dirty="0">
                <a:cs typeface="Arial" charset="0"/>
              </a:rPr>
              <a:t>, die Sie auch normalerweise keinem Unbekannten auf der Straße anvertrauen würden… </a:t>
            </a:r>
          </a:p>
          <a:p>
            <a:pPr lvl="1" algn="just" rtl="0">
              <a:buFont typeface="Lucida Grande" charset="0"/>
              <a:buNone/>
            </a:pPr>
            <a:r>
              <a:rPr lang="de" b="0" i="0" u="none" baseline="0" dirty="0">
                <a:cs typeface="Arial" charset="0"/>
              </a:rPr>
              <a:t> </a:t>
            </a:r>
            <a:endParaRPr lang="de" altLang="fr-FR" sz="2800" dirty="0">
              <a:cs typeface="Arial" charset="0"/>
            </a:endParaRPr>
          </a:p>
          <a:p>
            <a:pPr algn="just" rtl="0"/>
            <a:r>
              <a:rPr lang="de" b="0" i="0" u="none" baseline="0" dirty="0">
                <a:cs typeface="Arial" charset="0"/>
              </a:rPr>
              <a:t>Vermeiden Sie bei Reisen die Mitnahme von sensiblen Daten: Nutzen Sie besser einen verschlüsselten Speicherort im Total-Netzwerk oder notfalls einen verschlüsselten USB-Stick, den Sie ständig bei sich tragen. Das vermindert das Risiko, dass Ihr Computer gestohlen oder die Festplatte kopiert wird, insbesondere am Zoll (legal in den USA, China, Israel usw.).</a:t>
            </a:r>
            <a:endParaRPr lang="de" altLang="fr-FR" sz="3200"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8688" y="1988840"/>
            <a:ext cx="691038" cy="691038"/>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4400" y="1999634"/>
            <a:ext cx="839450" cy="680244"/>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0326" y="3933056"/>
            <a:ext cx="1803524" cy="1803524"/>
          </a:xfrm>
          <a:prstGeom prst="rect">
            <a:avLst/>
          </a:prstGeom>
        </p:spPr>
      </p:pic>
      <p:sp>
        <p:nvSpPr>
          <p:cNvPr id="9"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lang="de" b="0" i="0" u="none" baseline="0"/>
              <a:t>H3SE-Integrationskit – Modul TCNT 1.2 – Informationssicherheit und Reisesicherheit – V2</a:t>
            </a:r>
            <a:endParaRPr lang="de"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640</TotalTime>
  <Words>364</Words>
  <Application>Microsoft Office PowerPoint</Application>
  <PresentationFormat>Affichage à l'écran (4:3)</PresentationFormat>
  <Paragraphs>56</Paragraphs>
  <Slides>7</Slides>
  <Notes>2</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fr_total_modele_rouge_fonce</vt:lpstr>
      <vt:lpstr>Informationssicherheit und Reisesicherheit</vt:lpstr>
      <vt:lpstr>Ziele des Moduls</vt:lpstr>
      <vt:lpstr>Einige Zahlen im Zusammenhang mit dem Wissensbestand</vt:lpstr>
      <vt:lpstr>SO SCHÜTZEN SIE SICH VOR ANGRIFFEN (PHYSISCHEN UND DIGITALEN) </vt:lpstr>
      <vt:lpstr>DIE VERTRAULICHKEITSSTUFEN</vt:lpstr>
      <vt:lpstr>IT-REGELN (1/2)</vt:lpstr>
      <vt:lpstr>IT-REGELN (2/2)</vt:lpstr>
    </vt:vector>
  </TitlesOfParts>
  <Company>TOTAL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Manuela Uribesolis</cp:lastModifiedBy>
  <cp:revision>50</cp:revision>
  <dcterms:created xsi:type="dcterms:W3CDTF">2015-09-07T13:13:13Z</dcterms:created>
  <dcterms:modified xsi:type="dcterms:W3CDTF">2017-06-22T17:21:46Z</dcterms:modified>
</cp:coreProperties>
</file>