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0EF"/>
    <a:srgbClr val="E7851D"/>
    <a:srgbClr val="3876AF"/>
    <a:srgbClr val="133C75"/>
    <a:srgbClr val="BD2B0B"/>
    <a:srgbClr val="7ABFC0"/>
    <a:srgbClr val="CAEBEA"/>
    <a:srgbClr val="55DD6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92" autoAdjust="0"/>
  </p:normalViewPr>
  <p:slideViewPr>
    <p:cSldViewPr snapToObjects="1">
      <p:cViewPr>
        <p:scale>
          <a:sx n="100" d="100"/>
          <a:sy n="100" d="100"/>
        </p:scale>
        <p:origin x="-156" y="-12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41AB0EA-3B25-454E-AB1F-44037223A6D5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CFA9713-223F-334C-BB90-9AD6D12DBB3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36278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20E687D1-98C4-7743-A7CE-755A7B8E3FD3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3C711F9B-5BFF-B548-9097-C91B1461268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545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en"/>
              <a:t/>
            </a:r>
            <a:fld id="{3C711F9B-5BFF-B548-9097-C91B14612682}" type="slidenum">
              <a:rPr/>
              <a:pPr/>
              <a:t>2</a:t>
            </a:fld>
            <a:endParaRPr lang="en" altLang="fr-FR"/>
          </a:p>
        </p:txBody>
      </p:sp>
    </p:spTree>
    <p:extLst>
      <p:ext uri="{BB962C8B-B14F-4D97-AF65-F5344CB8AC3E}">
        <p14:creationId xmlns:p14="http://schemas.microsoft.com/office/powerpoint/2010/main" xmlns="" val="3428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en"/>
              <a:t/>
            </a:r>
            <a:fld id="{3C711F9B-5BFF-B548-9097-C91B14612682}" type="slidenum">
              <a:rPr/>
              <a:pPr/>
              <a:t>5</a:t>
            </a:fld>
            <a:endParaRPr lang="en" altLang="fr-FR"/>
          </a:p>
        </p:txBody>
      </p:sp>
    </p:spTree>
    <p:extLst>
      <p:ext uri="{BB962C8B-B14F-4D97-AF65-F5344CB8AC3E}">
        <p14:creationId xmlns:p14="http://schemas.microsoft.com/office/powerpoint/2010/main" xmlns="" val="1151439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42048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28CFF6-6C1C-7842-A8CA-E8EC18111C5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1746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37FB88EF-54BA-FE47-A25C-43A5772B8CB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6789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9EC154-8299-184A-8D0C-091B517EBF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7449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49331D-E79F-4346-B160-3663E97850C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791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B5B9883-4D36-E349-A464-E73808983A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45653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480447A-F528-E14D-9FC9-15696A9E2F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47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A4FF252-A8EE-AB4F-8ABF-1398DAB5160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88654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BA68525-2E81-1940-BB08-C43B8E4C94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836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B157F0-B9C9-C442-A59A-1C865B25E8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2093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Module TCNT 1.2 - Sûreté de l’information et sûreté des déplacements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ADCE1AAE-FA99-4749-88FE-419C9BB16F32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en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>
              <a:defRPr/>
            </a:pPr>
            <a:r>
              <a:rPr b="1" i="0" u="none" baseline="0" lang="en"/>
              <a:t>Information Security and Travel-related Security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en">
                <a:cs typeface="Arial" charset="0"/>
              </a:rPr>
              <a:t>H3SE integration kit</a:t>
            </a:r>
          </a:p>
          <a:p>
            <a:pPr eaLnBrk="1" hangingPunct="1" algn="l" rtl="0"/>
            <a:r>
              <a:rPr b="0" i="0" u="none" baseline="0" lang="en">
                <a:cs typeface="Arial" charset="0"/>
              </a:rPr>
              <a:t>TCNT 1.2 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en"/>
              <a:t>Module objectives</a:t>
            </a:r>
            <a:endParaRPr lang="en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b="0" i="0" u="none" baseline="0" lang="en">
                <a:cs typeface="Arial" charset="0"/>
              </a:rPr>
              <a:t>At the end of this module:</a:t>
            </a:r>
          </a:p>
          <a:p>
            <a:pPr marL="0" indent="0" algn="l" rtl="0">
              <a:buFont typeface="Lucida Grande" charset="0"/>
              <a:buNone/>
            </a:pPr>
            <a:endParaRPr lang="en" altLang="fr-FR" dirty="0">
              <a:cs typeface="Arial" charset="0"/>
            </a:endParaRPr>
          </a:p>
          <a:p>
            <a:pPr algn="l" rtl="0"/>
            <a:r>
              <a:rPr b="0" i="0" u="none" baseline="0" lang="en">
                <a:cs typeface="Arial" charset="0"/>
              </a:rPr>
              <a:t>You will know the main security risks as regards office activities</a:t>
            </a:r>
          </a:p>
          <a:p>
            <a:pPr algn="l" rtl="0"/>
            <a:r>
              <a:rPr b="0" i="0" u="none" baseline="0" lang="en">
                <a:cs typeface="Arial" charset="0"/>
              </a:rPr>
              <a:t>You will know the main security risks related to travel and missions abroad</a:t>
            </a:r>
          </a:p>
          <a:p>
            <a:pPr algn="l" rtl="0"/>
            <a:r>
              <a:rPr b="0" i="0" u="none" baseline="0" lang="en">
                <a:cs typeface="Arial" charset="0"/>
              </a:rPr>
              <a:t>You will know about specific arrangements to be made according to travel destinations. </a:t>
            </a:r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n"/>
              <a:t>H3SE integration kit - TCNT 1.2 module - Information Security and Travel-related Security – V2</a:t>
            </a:r>
            <a:endParaRPr lang="en" altLang="fr-FR" dirty="0" smtClean="0">
              <a:ea typeface="Helvetica" charset="0"/>
              <a:cs typeface="Helvetica" charset="0"/>
            </a:endParaRPr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n"/>
              <a:t/>
            </a:r>
            <a:fld id="{1E4416A0-04E2-1947-8695-62EB0C61A7C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sz="2000" b="1" i="0" u="none" baseline="0" lang="en"/>
              <a:t>Some figures related to informational assets</a:t>
            </a:r>
            <a:endParaRPr lang="en" sz="2000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0760" y="1988840"/>
            <a:ext cx="8218488" cy="4246563"/>
          </a:xfrm>
        </p:spPr>
        <p:txBody>
          <a:bodyPr/>
          <a:lstStyle/>
          <a:p>
            <a:pPr algn="just" rtl="0"/>
            <a:r>
              <a:rPr b="0" i="0" u="none" baseline="0" lang="en">
                <a:cs typeface="Arial" charset="0"/>
              </a:rPr>
              <a:t>2014: Edward Snowden reveals that the American intelligence agency targeted the Total Group and other industrialists (Thales, Siemens, etc.)</a:t>
            </a:r>
          </a:p>
          <a:p>
            <a:pPr algn="just" rtl="0"/>
            <a:r>
              <a:rPr b="0" i="0" u="none" baseline="0" lang="en">
                <a:cs typeface="Arial" charset="0"/>
              </a:rPr>
              <a:t>30% per annum: the increase between 2006 and 2014 of the targeted thefts of laptops containing proven sensitive information. </a:t>
            </a:r>
          </a:p>
          <a:p>
            <a:pPr algn="just" rtl="0"/>
            <a:r>
              <a:rPr b="0" i="0" u="none" baseline="0" lang="en">
                <a:cs typeface="Arial" charset="0"/>
              </a:rPr>
              <a:t>3: without any precautions, it is possible to obtain sensitive information through a network of only three people. </a:t>
            </a:r>
          </a:p>
          <a:p>
            <a:pPr algn="just" rtl="0"/>
            <a:r>
              <a:rPr b="0" i="0" u="none" baseline="0" lang="en">
                <a:cs typeface="Arial" charset="0"/>
              </a:rPr>
              <a:t>20%: percentage of attacks targeting strategic information by persons not belonging to the company but present on premises.</a:t>
            </a:r>
          </a:p>
          <a:p>
            <a:pPr algn="just" rtl="0"/>
            <a:endParaRPr lang="en" altLang="fr-FR" dirty="0">
              <a:cs typeface="Arial" charset="0"/>
            </a:endParaRP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n"/>
              <a:t/>
            </a:r>
            <a:fld id="{EA505A5E-D3BA-BC4A-B900-3213786B84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3920" y="864025"/>
            <a:ext cx="1512168" cy="1124815"/>
          </a:xfrm>
          <a:prstGeom prst="rect">
            <a:avLst/>
          </a:prstGeom>
        </p:spPr>
      </p:pic>
      <p:sp>
        <p:nvSpPr>
          <p:cNvPr id="7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n"/>
              <a:t>H3SE integration kit - TCNT 1.2 module - Information Security and Travel-related Security – V2</a:t>
            </a:r>
            <a:endParaRPr lang="en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sz="1800" cap="none" b="1" i="0" u="none" baseline="0" lang="en">
                <a:cs typeface="Arial" charset="0"/>
              </a:rPr>
              <a:t>PROTECT YOURSELF FROM INTRUSIONS (PHYSICAL AND DIGITAL)</a:t>
            </a:r>
            <a:br>
              <a:rPr sz="1800" cap="none" lang="en">
                <a:cs typeface="Arial" charset="0"/>
              </a:rPr>
            </a:br>
            <a:endParaRPr lang="en" altLang="fr-FR" sz="1800" cap="none" dirty="0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96975"/>
            <a:ext cx="8218488" cy="4608289"/>
          </a:xfrm>
        </p:spPr>
        <p:txBody>
          <a:bodyPr/>
          <a:lstStyle/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n">
                <a:cs typeface="Arial" charset="0"/>
              </a:rPr>
              <a:t>Protect access to the buildings, always wear your badge, do not open the door to a stranger.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n">
                <a:cs typeface="Arial" charset="0"/>
              </a:rPr>
              <a:t>Keep sensitive data and documents locked away and put a theft protection device on your computer.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n">
                <a:cs typeface="Arial" charset="0"/>
              </a:rPr>
              <a:t>Memorize your password and do not write it on a Post-it!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n">
                <a:cs typeface="Arial" charset="0"/>
              </a:rPr>
              <a:t>Do not use email for messages not related to occupational activity.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n">
                <a:cs typeface="Arial" charset="0"/>
              </a:rPr>
              <a:t>Never give sensitive information over the telephone. 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n">
                <a:cs typeface="Arial" charset="0"/>
              </a:rPr>
              <a:t>Be wary of any suspect email, especially if it is requesting sensitive information – do not click on links or attachments.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n">
                <a:cs typeface="Arial" charset="0"/>
              </a:rPr>
              <a:t>Be discrete in public conversations. </a:t>
            </a: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sz="1800" b="0" i="0" u="none" baseline="0" lang="en">
                <a:cs typeface="Arial" charset="0"/>
              </a:rPr>
              <a:t>No security program is effective without everyone's participation.</a:t>
            </a:r>
            <a:endParaRPr lang="en" altLang="fr-FR" sz="1800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n"/>
              <a:t/>
            </a:r>
            <a:fld id="{DEF13C68-CD68-F642-A63F-C095CA16A931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n"/>
              <a:t>H3SE integration kit - TCNT 1.2 module - Information Security and Travel-related Security – V2</a:t>
            </a:r>
            <a:endParaRPr lang="en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n"/>
              <a:t/>
            </a:r>
            <a:fld id="{D96F9957-8289-6849-BE4F-9F271BF92755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8434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cap="none" b="1" i="0" u="none" baseline="0" lang="en">
                <a:cs typeface="Arial" charset="0"/>
              </a:rPr>
              <a:t>LEVELS OF CONFIDENTIALITY</a:t>
            </a:r>
          </a:p>
        </p:txBody>
      </p:sp>
      <p:sp>
        <p:nvSpPr>
          <p:cNvPr id="184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916113"/>
            <a:ext cx="8362950" cy="3311525"/>
          </a:xfrm>
        </p:spPr>
        <p:txBody>
          <a:bodyPr/>
          <a:lstStyle/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en">
                <a:solidFill>
                  <a:srgbClr val="000000"/>
                </a:solidFill>
                <a:ea typeface="Helvetica" charset="0"/>
                <a:cs typeface="Helvetica" charset="0"/>
              </a:rPr>
              <a:t>Level 0: Public, e.g. press releases.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en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en">
                <a:solidFill>
                  <a:srgbClr val="000000"/>
                </a:solidFill>
                <a:ea typeface="Helvetica" charset="0"/>
                <a:cs typeface="Helvetica" charset="0"/>
              </a:rPr>
              <a:t>Level 1: Internal, e.g. the intranet or technical standards. 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en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en">
                <a:solidFill>
                  <a:srgbClr val="000000"/>
                </a:solidFill>
                <a:ea typeface="Helvetica" charset="0"/>
                <a:cs typeface="Helvetica" charset="0"/>
              </a:rPr>
              <a:t>Level 2: Restricted to certain authorized employees (documents related to exploration, projects or strategies)</a:t>
            </a: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endParaRPr lang="en" altLang="fr-FR" sz="1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>
              <a:spcAft>
                <a:spcPct val="0"/>
              </a:spcAft>
              <a:buFont typeface="Symbol" charset="2"/>
              <a:buChar char=""/>
            </a:pPr>
            <a:r>
              <a:rPr b="0" i="0" u="none" baseline="0" lang="en">
                <a:solidFill>
                  <a:srgbClr val="000000"/>
                </a:solidFill>
                <a:ea typeface="Helvetica" charset="0"/>
                <a:cs typeface="Helvetica" charset="0"/>
              </a:rPr>
              <a:t>Levels 3 and 4: no precise example, it is confidential (3) (amount of bids in the invitations to tender) or secret (4)!</a:t>
            </a:r>
            <a:endParaRPr lang="en" altLang="fr-FR" sz="3200" dirty="0">
              <a:solidFill>
                <a:srgbClr val="000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 algn="l" rtl="0"/>
            <a:endParaRPr lang="en" altLang="fr-FR" dirty="0">
              <a:cs typeface="Arial" charset="0"/>
            </a:endParaRP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n"/>
              <a:t>H3SE integration kit - TCNT 1.2 module - Information Security and Travel-related Security – V2</a:t>
            </a:r>
            <a:endParaRPr lang="en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cap="none" b="1" i="0" u="none" baseline="0" lang="en">
                <a:cs typeface="Arial" charset="0"/>
              </a:rPr>
              <a:t>DATA-PROCESSING REGULATIONS (1/2)</a:t>
            </a:r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n"/>
              <a:t/>
            </a:r>
            <a:fld id="{CBABBFB6-2A68-8E44-AFF5-7DED8D11C96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9459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97000"/>
            <a:ext cx="6347048" cy="5040312"/>
          </a:xfrm>
        </p:spPr>
        <p:txBody>
          <a:bodyPr/>
          <a:lstStyle/>
          <a:p>
            <a:pPr algn="just" rtl="0">
              <a:spcAft>
                <a:spcPts val="1200"/>
              </a:spcAft>
            </a:pPr>
            <a:r>
              <a:rPr b="0" i="0" u="none" baseline="0" lang="en">
                <a:cs typeface="Arial" charset="0"/>
              </a:rPr>
              <a:t>Never allow a third party to connect to your workstation, or even connect a removable media to it. Always recover  a document provided by a third party with your own USB key. </a:t>
            </a:r>
            <a:endParaRPr lang="en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b="0" i="0" u="none" baseline="0" lang="en">
                <a:cs typeface="Arial" charset="0"/>
              </a:rPr>
              <a:t>Make sure that your sensitive information is placed in a virtual vault (for example, through Security Box). </a:t>
            </a:r>
            <a:endParaRPr lang="en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b="0" i="0" u="none" baseline="0" lang="en">
                <a:cs typeface="Arial" charset="0"/>
              </a:rPr>
              <a:t>Make sure that no third parties can view your computer screen by installing a privacy filter on your screen.</a:t>
            </a:r>
            <a:endParaRPr lang="en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r>
              <a:rPr b="0" i="0" u="none" baseline="0" lang="en">
                <a:cs typeface="Arial" charset="0"/>
              </a:rPr>
              <a:t>Printing documents: do not leave documents in the printer. For sensitive documents, use a USB printer in your office.</a:t>
            </a:r>
            <a:endParaRPr lang="en" altLang="fr-FR" sz="3200" dirty="0">
              <a:cs typeface="Arial" charset="0"/>
            </a:endParaRPr>
          </a:p>
          <a:p>
            <a:pPr algn="just" rtl="0">
              <a:spcAft>
                <a:spcPts val="1200"/>
              </a:spcAft>
            </a:pPr>
            <a:endParaRPr lang="en" altLang="fr-FR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1383293"/>
            <a:ext cx="1890387" cy="957083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5556" y="2583822"/>
            <a:ext cx="1067497" cy="118599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2005" y="3717156"/>
            <a:ext cx="1061048" cy="106104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7393" y="4924965"/>
            <a:ext cx="1727594" cy="1146309"/>
          </a:xfrm>
          <a:prstGeom prst="rect">
            <a:avLst/>
          </a:prstGeom>
        </p:spPr>
      </p:pic>
      <p:sp>
        <p:nvSpPr>
          <p:cNvPr id="10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n"/>
              <a:t>H3SE integration kit - TCNT 1.2 module - Information Security and Travel-related Security – V2</a:t>
            </a:r>
            <a:endParaRPr lang="en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cap="none" b="1" i="0" u="none" baseline="0" lang="en">
                <a:cs typeface="Arial" charset="0"/>
              </a:rPr>
              <a:t>DATA-PROCESSING REGULATIONS (2/2)</a:t>
            </a:r>
          </a:p>
        </p:txBody>
      </p:sp>
      <p:sp>
        <p:nvSpPr>
          <p:cNvPr id="20482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n"/>
              <a:t/>
            </a:r>
            <a:fld id="{F5199DDC-7DD2-2A47-8E8A-217A27A257C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3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341438"/>
            <a:ext cx="6635080" cy="4608512"/>
          </a:xfrm>
        </p:spPr>
        <p:txBody>
          <a:bodyPr/>
          <a:lstStyle/>
          <a:p>
            <a:pPr algn="just" rtl="0"/>
            <a:r>
              <a:rPr b="0" i="0" u="none" baseline="0" lang="en">
                <a:cs typeface="Arial" charset="0"/>
              </a:rPr>
              <a:t>Social networks (Facebook, Twitter, etc.): </a:t>
            </a:r>
            <a:endParaRPr lang="en" altLang="fr-FR" sz="3200" dirty="0">
              <a:cs typeface="Arial" charset="0"/>
            </a:endParaRPr>
          </a:p>
          <a:p>
            <a:pPr lvl="1" algn="just" rtl="0"/>
            <a:r>
              <a:rPr b="1" i="0" u="none" baseline="0" lang="en">
                <a:cs typeface="Arial" charset="0"/>
              </a:rPr>
              <a:t>Do not communicate professional information </a:t>
            </a:r>
            <a:r>
              <a:rPr b="0" i="0" u="none" baseline="0" lang="en">
                <a:cs typeface="Arial" charset="0"/>
              </a:rPr>
              <a:t>which could be used to the detriment of the Group.</a:t>
            </a:r>
            <a:r>
              <a:rPr b="1" i="0" u="none" baseline="0" lang="en">
                <a:cs typeface="Arial" charset="0"/>
              </a:rPr>
              <a:t> </a:t>
            </a:r>
            <a:r>
              <a:rPr b="0" i="0" u="none" baseline="0" lang="en">
                <a:cs typeface="Arial" charset="0"/>
              </a:rPr>
              <a:t> </a:t>
            </a:r>
          </a:p>
          <a:p>
            <a:pPr lvl="1" algn="just" rtl="0"/>
            <a:r>
              <a:rPr b="1" i="0" u="none" baseline="0" lang="en">
                <a:cs typeface="Arial" charset="0"/>
              </a:rPr>
              <a:t>Use common sense and do not publish information </a:t>
            </a:r>
            <a:r>
              <a:rPr b="0" i="0" u="none" baseline="0" lang="en">
                <a:cs typeface="Arial" charset="0"/>
              </a:rPr>
              <a:t>that you would not entrust to a stranger in the street… </a:t>
            </a:r>
          </a:p>
          <a:p>
            <a:pPr lvl="1" algn="just" rtl="0">
              <a:buFont typeface="Lucida Grande" charset="0"/>
              <a:buNone/>
            </a:pPr>
            <a:r>
              <a:rPr b="0" i="0" u="none" baseline="0" lang="en">
                <a:cs typeface="Arial" charset="0"/>
              </a:rPr>
              <a:t> </a:t>
            </a:r>
            <a:endParaRPr lang="en" altLang="fr-FR" sz="2800" dirty="0">
              <a:cs typeface="Arial" charset="0"/>
            </a:endParaRPr>
          </a:p>
          <a:p>
            <a:pPr algn="just" rtl="0"/>
            <a:r>
              <a:rPr b="0" i="0" u="none" baseline="0" lang="en">
                <a:cs typeface="Arial" charset="0"/>
              </a:rPr>
              <a:t>On the move, avoid carrying sensitive data: use an encrypted space on the Total network or, failing that, an encrypted USB key to keep on you at all times: this reduces the risk of a computer theft or a hard drive copy, notably at Customs (legal in the USA, China, Israel, etc.).</a:t>
            </a:r>
            <a:endParaRPr lang="en" altLang="fr-FR" sz="3200" dirty="0">
              <a:cs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8688" y="1988840"/>
            <a:ext cx="691038" cy="69103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24400" y="1999634"/>
            <a:ext cx="839450" cy="68024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0326" y="3933056"/>
            <a:ext cx="1803524" cy="1803524"/>
          </a:xfrm>
          <a:prstGeom prst="rect">
            <a:avLst/>
          </a:prstGeom>
        </p:spPr>
      </p:pic>
      <p:sp>
        <p:nvSpPr>
          <p:cNvPr id="9" name="Espace réservé du pied de page 3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en"/>
              <a:t>H3SE integration kit - TCNT 1.2 module - Information Security and Travel-related Security – V2</a:t>
            </a:r>
            <a:endParaRPr lang="en" altLang="fr-FR" dirty="0" smtClean="0"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640</TotalTime>
  <Words>256</Words>
  <Application>Microsoft Office PowerPoint</Application>
  <PresentationFormat>Affichage à l'écran (4:3)</PresentationFormat>
  <Paragraphs>56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fr_total_modele_rouge_fonce</vt:lpstr>
      <vt:lpstr>Sûreté de l’information et sûreté des déplacements</vt:lpstr>
      <vt:lpstr>Les objectifs du module</vt:lpstr>
      <vt:lpstr>Quelques chiffres liés au patrimoine informationnel</vt:lpstr>
      <vt:lpstr>SE PROTÉGER DES INTRUSIONS (PHYSIQUES ET INFORMATIQUES) </vt:lpstr>
      <vt:lpstr>LES NIVEAUX DE CONFIDENTIALITÉ</vt:lpstr>
      <vt:lpstr>LES RÈGLES INFORMATIQUES (1/2)</vt:lpstr>
      <vt:lpstr>LES RÈGLES INFORMATIQUES (2/2)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49</cp:revision>
  <dcterms:created xsi:type="dcterms:W3CDTF">2015-09-07T13:13:13Z</dcterms:created>
  <dcterms:modified xsi:type="dcterms:W3CDTF">2017-03-20T06:36:34Z</dcterms:modified>
</cp:coreProperties>
</file>