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0EF"/>
    <a:srgbClr val="E7851D"/>
    <a:srgbClr val="3876AF"/>
    <a:srgbClr val="133C75"/>
    <a:srgbClr val="BD2B0B"/>
    <a:srgbClr val="7ABFC0"/>
    <a:srgbClr val="CAEBEA"/>
    <a:srgbClr val="55DD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>
        <p:scale>
          <a:sx n="100" d="100"/>
          <a:sy n="100" d="100"/>
        </p:scale>
        <p:origin x="-156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41AB0EA-3B25-454E-AB1F-44037223A6D5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CFA9713-223F-334C-BB90-9AD6D12DBB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36278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0E687D1-98C4-7743-A7CE-755A7B8E3FD3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C711F9B-5BFF-B548-9097-C91B146126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54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/>
            </a:r>
            <a:fld id="{3C711F9B-5BFF-B548-9097-C91B14612682}" type="slidenum">
              <a:rPr/>
              <a:pPr/>
              <a:t>2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xmlns="" val="342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/>
            </a:r>
            <a:fld id="{3C711F9B-5BFF-B548-9097-C91B14612682}" type="slidenum">
              <a:rPr/>
              <a:pPr/>
              <a:t>5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xmlns="" val="11514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204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8CFF6-6C1C-7842-A8CA-E8EC18111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174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7FB88EF-54BA-FE47-A25C-43A5772B8C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678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EC154-8299-184A-8D0C-091B517EBF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744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9331D-E79F-4346-B160-3663E97850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79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5B9883-4D36-E349-A464-E73808983A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565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80447A-F528-E14D-9FC9-15696A9E2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4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4FF252-A8EE-AB4F-8ABF-1398DAB51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654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A68525-2E81-1940-BB08-C43B8E4C94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836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157F0-B9C9-C442-A59A-1C865B25E8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2093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ADCE1AAE-FA99-4749-88FE-419C9BB16F3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es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>
              <a:defRPr/>
            </a:pPr>
            <a:r>
              <a:rPr b="1" i="0" u="none" baseline="0" lang="es"/>
              <a:t>Seguridad de la información y seguridad en los desplazamientos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es">
                <a:cs typeface="Arial" charset="0"/>
              </a:rPr>
              <a:t>Kit de integración H3SE</a:t>
            </a:r>
          </a:p>
          <a:p>
            <a:pPr eaLnBrk="1" hangingPunct="1" algn="l" rtl="0"/>
            <a:r>
              <a:rPr b="0" i="0" u="none" baseline="0" lang="es">
                <a:cs typeface="Arial" charset="0"/>
              </a:rPr>
              <a:t>Módulo TCNT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es"/>
              <a:t>Los objetivos del módulo</a:t>
            </a:r>
            <a:endParaRPr lang="es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es">
                <a:cs typeface="Arial" charset="0"/>
              </a:rPr>
              <a:t>Después de este módulo:</a:t>
            </a:r>
          </a:p>
          <a:p>
            <a:pPr marL="0" indent="0" algn="l" rtl="0">
              <a:buFont typeface="Lucida Grande" charset="0"/>
              <a:buNone/>
            </a:pPr>
            <a:endParaRPr lang="es" altLang="fr-FR" dirty="0">
              <a:cs typeface="Arial" charset="0"/>
            </a:endParaRPr>
          </a:p>
          <a:p>
            <a:pPr algn="l" rtl="0"/>
            <a:r>
              <a:rPr b="0" i="0" u="none" baseline="0" lang="es">
                <a:cs typeface="Arial" charset="0"/>
              </a:rPr>
              <a:t>Conocerán los principales riesgos de seguridad en las actividades de oficina</a:t>
            </a:r>
          </a:p>
          <a:p>
            <a:pPr algn="l" rtl="0"/>
            <a:r>
              <a:rPr b="0" i="0" u="none" baseline="0" lang="es">
                <a:cs typeface="Arial" charset="0"/>
              </a:rPr>
              <a:t>Conocerán los principales riesgos de seguridad relacionados con los viajes y las misiones en el extranjero</a:t>
            </a:r>
          </a:p>
          <a:p>
            <a:pPr algn="l" rtl="0"/>
            <a:r>
              <a:rPr b="0" i="0" u="none" baseline="0" lang="es">
                <a:cs typeface="Arial" charset="0"/>
              </a:rPr>
              <a:t>Serán capaces de informarse sobre las medidas específicas que deben tomarse en función de los destinos de los desplazamientos. </a:t>
            </a: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Módulo TCNT 1.2 - Seguridad de la información y seguridad en los desplazamientos – V2</a:t>
            </a:r>
            <a:endParaRPr lang="es" altLang="fr-FR" dirty="0" smtClean="0">
              <a:ea typeface="Helvetica" charset="0"/>
              <a:cs typeface="Helvetic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1E4416A0-04E2-1947-8695-62EB0C61A7C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sz="2000" b="1" i="0" u="none" baseline="0" lang="es"/>
              <a:t>Algunas cifras relacionadas con el patrimonio de información</a:t>
            </a:r>
            <a:endParaRPr lang="es" sz="2000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0760" y="1988840"/>
            <a:ext cx="8218488" cy="4246563"/>
          </a:xfrm>
        </p:spPr>
        <p:txBody>
          <a:bodyPr/>
          <a:lstStyle/>
          <a:p>
            <a:pPr algn="just" rtl="0"/>
            <a:r>
              <a:rPr b="0" i="0" u="none" baseline="0" lang="es">
                <a:cs typeface="Arial" charset="0"/>
              </a:rPr>
              <a:t>2014: Edward Snowden revela que la oficina de información estadounidense apuntaba al grupo Total, así como a otros industriales (Thales, Siemens, etc.)</a:t>
            </a:r>
          </a:p>
          <a:p>
            <a:pPr algn="just" rtl="0"/>
            <a:r>
              <a:rPr b="0" i="0" u="none" baseline="0" lang="es">
                <a:cs typeface="Arial" charset="0"/>
              </a:rPr>
              <a:t>30 % al año: es el aumento entre 2006 y 2014, de robos específicos de ordenadores portátiles con información sensible autorizada. </a:t>
            </a:r>
          </a:p>
          <a:p>
            <a:pPr algn="just" rtl="0"/>
            <a:r>
              <a:rPr b="0" i="0" u="none" baseline="0" lang="es">
                <a:cs typeface="Arial" charset="0"/>
              </a:rPr>
              <a:t>3: sin medidas de precaución, es posible obtener información sensible pasando por una red de tres personas solamente. </a:t>
            </a:r>
          </a:p>
          <a:p>
            <a:pPr algn="just" rtl="0"/>
            <a:r>
              <a:rPr b="0" i="0" u="none" baseline="0" lang="es">
                <a:cs typeface="Arial" charset="0"/>
              </a:rPr>
              <a:t>20 %: porcentaje de ataques contra la información estratégica por culpa de personas que no son de la empresa pero sí están presentes en los locales.</a:t>
            </a:r>
          </a:p>
          <a:p>
            <a:pPr algn="just" rtl="0"/>
            <a:endParaRPr lang="es" altLang="fr-FR" dirty="0">
              <a:cs typeface="Arial" charset="0"/>
            </a:endParaRP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EA505A5E-D3BA-BC4A-B900-3213786B84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3920" y="864025"/>
            <a:ext cx="1512168" cy="1124815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Módulo TCNT 1.2 - Seguridad de la información y seguridad en los desplazamientos – V2</a:t>
            </a:r>
            <a:endParaRPr lang="es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sz="1800" cap="none" b="1" i="0" u="none" baseline="0" lang="es">
                <a:cs typeface="Arial" charset="0"/>
              </a:rPr>
              <a:t>PROTEGERSE DE LAS INTRUSIONES (FÍSICAS E INFORMÁTICAS)</a:t>
            </a:r>
            <a:br>
              <a:rPr sz="1800" cap="none" lang="es">
                <a:cs typeface="Arial" charset="0"/>
              </a:rPr>
            </a:br>
            <a:endParaRPr lang="es" altLang="fr-FR" sz="1800" cap="none" dirty="0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96975"/>
            <a:ext cx="8218488" cy="4608289"/>
          </a:xfrm>
        </p:spPr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Proteger el acceso a los locales, llevar siempre la tarjeta de identificación, no abrir la puerta a un desconocido.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Guardar datos y documentos sensibles bajo llave y usar un sistema de bloqueo en el ordenador.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¡Memorizar la contraseña y no escribirla en un Post-it!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No utilizar su servicio de mensajería para mensajes no relacionados con la actividad profesional.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Nunca dar información sensible por teléfono.  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Desconfiar de todo correo electrónico sospechoso, sobre todo si pide información sensible, no hacer clic en enlaces ni documentos adjuntos.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Ser discreto en las conversaciones en público.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s">
                <a:cs typeface="Arial" charset="0"/>
              </a:rPr>
              <a:t>Ningún programa de protección es eficaz sin la participación de cada uno.</a:t>
            </a:r>
            <a:endParaRPr lang="es" altLang="fr-FR" sz="1800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DEF13C68-CD68-F642-A63F-C095CA16A931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Módulo TCNT 1.2 - Seguridad de la información y seguridad en los desplazamientos – V2</a:t>
            </a:r>
            <a:endParaRPr lang="es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D96F9957-8289-6849-BE4F-9F271BF92755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es">
                <a:cs typeface="Arial" charset="0"/>
              </a:rPr>
              <a:t>LOS NIVELES DE CONFIDENCIALIDAD</a:t>
            </a: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113"/>
            <a:ext cx="8362950" cy="3311525"/>
          </a:xfrm>
        </p:spPr>
        <p:txBody>
          <a:bodyPr/>
          <a:lstStyle/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s">
                <a:solidFill>
                  <a:srgbClr val="000000"/>
                </a:solidFill>
                <a:ea typeface="Helvetica" charset="0"/>
                <a:cs typeface="Helvetica" charset="0"/>
              </a:rPr>
              <a:t>Nivel 0: Público, ej. los comunicados de prensa.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es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s">
                <a:solidFill>
                  <a:srgbClr val="000000"/>
                </a:solidFill>
                <a:ea typeface="Helvetica" charset="0"/>
                <a:cs typeface="Helvetica" charset="0"/>
              </a:rPr>
              <a:t>Nivel 1: Interno, ej. la intranet o el referencial. 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es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s">
                <a:solidFill>
                  <a:srgbClr val="000000"/>
                </a:solidFill>
                <a:ea typeface="Helvetica" charset="0"/>
                <a:cs typeface="Helvetica" charset="0"/>
              </a:rPr>
              <a:t>Nivel 2: Limitado a algunos colaboradores habilitados (documentos relacionados con la exploración, de proyecto o estratégicos)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es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s">
                <a:solidFill>
                  <a:srgbClr val="000000"/>
                </a:solidFill>
                <a:ea typeface="Helvetica" charset="0"/>
                <a:cs typeface="Helvetica" charset="0"/>
              </a:rPr>
              <a:t>Niveles 3 y 4: ¡no hay ejemplos precisos, es confidencial (3) (importes de ofertas en las licitaciones) o secreto (4)!</a:t>
            </a:r>
            <a:endParaRPr lang="es" altLang="fr-FR" sz="3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/>
            <a:endParaRPr lang="es" altLang="fr-FR" dirty="0">
              <a:cs typeface="Arial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Módulo TCNT 1.2 - Seguridad de la información y seguridad en los desplazamientos – V2</a:t>
            </a:r>
            <a:endParaRPr lang="es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es">
                <a:cs typeface="Arial" charset="0"/>
              </a:rPr>
              <a:t>LAS NORMAS INFORMÁTICAS (1/2)</a:t>
            </a: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CBABBFB6-2A68-8E44-AFF5-7DED8D11C96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97000"/>
            <a:ext cx="6347048" cy="5040312"/>
          </a:xfrm>
        </p:spPr>
        <p:txBody>
          <a:bodyPr/>
          <a:lstStyle/>
          <a:p>
            <a:pPr algn="just" rtl="0">
              <a:spcAft>
                <a:spcPts val="1200"/>
              </a:spcAft>
            </a:pPr>
            <a:r>
              <a:rPr b="0" i="0" u="none" baseline="0" lang="es">
                <a:cs typeface="Arial" charset="0"/>
              </a:rPr>
              <a:t>No dejen nunca a un tercero conectarse en su puesto de trabajo, ni siquiera conectar un medio extraíble. Recojan siempre un documento proporcionado por un tercero con su propio pendrive. </a:t>
            </a:r>
            <a:endParaRPr lang="es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es">
                <a:cs typeface="Arial" charset="0"/>
              </a:rPr>
              <a:t>Asegúrense de que su información sensible esté en una caja fuerte virtual (por ejemplo, gracias a Security Box). </a:t>
            </a:r>
            <a:endParaRPr lang="es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es">
                <a:cs typeface="Arial" charset="0"/>
              </a:rPr>
              <a:t>Asegúrense de que ningún tercero pueda ver la pantalla de su portátil instalando un filtro de privacidad en su pantalla.</a:t>
            </a:r>
            <a:endParaRPr lang="es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es">
                <a:cs typeface="Arial" charset="0"/>
              </a:rPr>
              <a:t>Impresión de documentos: no dejar sin recoger los documentos en la impresora. Para los documentos sensibles, utilicen una impresora USB en su oficina.</a:t>
            </a:r>
            <a:endParaRPr lang="es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endParaRPr lang="es" altLang="fr-FR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1383293"/>
            <a:ext cx="1890387" cy="957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556" y="2583822"/>
            <a:ext cx="1067497" cy="11859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2005" y="3717156"/>
            <a:ext cx="1061048" cy="10610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7393" y="4924965"/>
            <a:ext cx="1727594" cy="1146309"/>
          </a:xfrm>
          <a:prstGeom prst="rect">
            <a:avLst/>
          </a:prstGeom>
        </p:spPr>
      </p:pic>
      <p:sp>
        <p:nvSpPr>
          <p:cNvPr id="10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Módulo TCNT 1.2 - Seguridad de la información y seguridad en los desplazamientos – V2</a:t>
            </a:r>
            <a:endParaRPr lang="es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es">
                <a:cs typeface="Arial" charset="0"/>
              </a:rPr>
              <a:t>LAS NORMAS INFORMÁTICAS (2/2)</a:t>
            </a:r>
          </a:p>
        </p:txBody>
      </p:sp>
      <p:sp>
        <p:nvSpPr>
          <p:cNvPr id="2048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F5199DDC-7DD2-2A47-8E8A-217A27A257C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341438"/>
            <a:ext cx="6635080" cy="4608512"/>
          </a:xfrm>
        </p:spPr>
        <p:txBody>
          <a:bodyPr/>
          <a:lstStyle/>
          <a:p>
            <a:pPr algn="just" rtl="0"/>
            <a:r>
              <a:rPr b="0" i="0" u="none" baseline="0" lang="es">
                <a:cs typeface="Arial" charset="0"/>
              </a:rPr>
              <a:t>Redes sociales (Facebook, Twitter, etc.): </a:t>
            </a:r>
            <a:endParaRPr lang="es" altLang="fr-FR" sz="3200" dirty="0">
              <a:cs typeface="Arial" charset="0"/>
            </a:endParaRPr>
          </a:p>
          <a:p>
            <a:pPr lvl="1" algn="just" rtl="0"/>
            <a:r>
              <a:rPr b="1" i="0" u="none" baseline="0" lang="es">
                <a:cs typeface="Arial" charset="0"/>
              </a:rPr>
              <a:t>No comuniquen información profesional</a:t>
            </a:r>
            <a:r>
              <a:rPr b="0" i="0" u="none" baseline="0" lang="es">
                <a:cs typeface="Arial" charset="0"/>
              </a:rPr>
              <a:t> que podría utilizarse en detrimento del Grupo.  </a:t>
            </a:r>
          </a:p>
          <a:p>
            <a:pPr lvl="1" algn="just" rtl="0"/>
            <a:r>
              <a:rPr b="1" i="0" u="none" baseline="0" lang="es">
                <a:cs typeface="Arial" charset="0"/>
              </a:rPr>
              <a:t>Utilicen el sentido común y no publiquen información</a:t>
            </a:r>
            <a:r>
              <a:rPr b="0" i="0" u="none" baseline="0" lang="es">
                <a:cs typeface="Arial" charset="0"/>
              </a:rPr>
              <a:t> que no confiarían a un desconocido en la calle… </a:t>
            </a:r>
          </a:p>
          <a:p>
            <a:pPr lvl="1" algn="just" rtl="0">
              <a:buFont typeface="Lucida Grande" charset="0"/>
              <a:buNone/>
            </a:pPr>
            <a:r>
              <a:rPr b="0" i="0" u="none" baseline="0" lang="es">
                <a:cs typeface="Arial" charset="0"/>
              </a:rPr>
              <a:t>☐</a:t>
            </a:r>
            <a:endParaRPr lang="es" altLang="fr-FR" sz="2800" dirty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Cuando se desplacen, evitan transportar datos sensibles: mejor usar un espacio cifrado en la red de Total o, en su defecto, un pendrive cifrado que deben llevar encima permanentemente: eso disminuye el riesgo de robo del ordenador o de copia del disco duro, en particular en la aduana (legal en los EE. UU., China, Israel, etc.).</a:t>
            </a:r>
            <a:endParaRPr lang="es" altLang="fr-FR" sz="3200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8688" y="1988840"/>
            <a:ext cx="691038" cy="691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4400" y="1999634"/>
            <a:ext cx="839450" cy="6802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0326" y="3933056"/>
            <a:ext cx="1803524" cy="1803524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Módulo TCNT 1.2 - Seguridad de la información y seguridad en los desplazamientos – V2</a:t>
            </a:r>
            <a:endParaRPr lang="es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640</TotalTime>
  <Words>256</Words>
  <Application>Microsoft Office PowerPoint</Application>
  <PresentationFormat>Affichage à l'écran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fr_total_modele_rouge_fonce</vt:lpstr>
      <vt:lpstr>Sûreté de l’information et sûreté des déplacements</vt:lpstr>
      <vt:lpstr>Les objectifs du module</vt:lpstr>
      <vt:lpstr>Quelques chiffres liés au patrimoine informationnel</vt:lpstr>
      <vt:lpstr>SE PROTÉGER DES INTRUSIONS (PHYSIQUES ET INFORMATIQUES) </vt:lpstr>
      <vt:lpstr>LES NIVEAUX DE CONFIDENTIALITÉ</vt:lpstr>
      <vt:lpstr>LES RÈGLES INFORMATIQUES (1/2)</vt:lpstr>
      <vt:lpstr>LES RÈGLES INFORMATIQUES (2/2)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49</cp:revision>
  <dcterms:created xsi:type="dcterms:W3CDTF">2015-09-07T13:13:13Z</dcterms:created>
  <dcterms:modified xsi:type="dcterms:W3CDTF">2017-03-20T06:36:34Z</dcterms:modified>
</cp:coreProperties>
</file>