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0EF"/>
    <a:srgbClr val="E7851D"/>
    <a:srgbClr val="3876AF"/>
    <a:srgbClr val="133C75"/>
    <a:srgbClr val="BD2B0B"/>
    <a:srgbClr val="7ABFC0"/>
    <a:srgbClr val="CAEBEA"/>
    <a:srgbClr val="55D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 varScale="1">
        <p:scale>
          <a:sx n="71" d="100"/>
          <a:sy n="71" d="100"/>
        </p:scale>
        <p:origin x="1218" y="5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41AB0EA-3B25-454E-AB1F-44037223A6D5}" type="datetimeFigureOut">
              <a:rPr lang="fr-FR" altLang="fr-FR"/>
              <a:pPr/>
              <a:t>10/10/2017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CFA9713-223F-334C-BB90-9AD6D12DBB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6278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0E687D1-98C4-7743-A7CE-755A7B8E3FD3}" type="datetimeFigureOut">
              <a:rPr lang="fr-FR" altLang="fr-FR"/>
              <a:pPr/>
              <a:t>10/10/2017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C711F9B-5BFF-B548-9097-C91B146126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545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11F9B-5BFF-B548-9097-C91B14612682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8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11F9B-5BFF-B548-9097-C91B14612682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143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5" y="374650"/>
            <a:ext cx="6084335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8CFF6-6C1C-7842-A8CA-E8EC18111C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74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dirty="0" smtClean="0"/>
              <a:t>Kit formation Sécurité pour nouveaux embauchés - Module TCNT 1.2 - Sûreté de l’information et sûreté des déplacements – V1</a:t>
            </a:r>
            <a:endParaRPr lang="fr-FR" altLang="fr-FR" dirty="0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7FB88EF-54BA-FE47-A25C-43A5772B8C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78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EC154-8299-184A-8D0C-091B517EBF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44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9331D-E79F-4346-B160-3663E97850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5B9883-4D36-E349-A464-E73808983A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65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80447A-F528-E14D-9FC9-15696A9E2F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A4FF252-A8EE-AB4F-8ABF-1398DAB516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654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BA68525-2E81-1940-BB08-C43B8E4C94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36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157F0-B9C9-C442-A59A-1C865B25E8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093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ADCE1AAE-FA99-4749-88FE-419C9BB16F3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>
              <a:defRPr/>
            </a:pPr>
            <a:r>
              <a:rPr lang="fr-FR" dirty="0"/>
              <a:t>Sûreté de l’information et sûreté des déplacements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Kit </a:t>
            </a:r>
            <a:r>
              <a:rPr lang="fr-FR" altLang="fr-FR" dirty="0"/>
              <a:t>formation Sécurité pour nouveaux embauchés </a:t>
            </a:r>
            <a:endParaRPr lang="fr-FR" altLang="fr-FR" dirty="0" smtClean="0"/>
          </a:p>
          <a:p>
            <a:pPr eaLnBrk="1" hangingPunct="1"/>
            <a:r>
              <a:rPr lang="fr-FR" altLang="fr-FR" dirty="0" smtClean="0">
                <a:cs typeface="Arial" charset="0"/>
              </a:rPr>
              <a:t>Module </a:t>
            </a:r>
            <a:r>
              <a:rPr lang="fr-FR" altLang="fr-FR" dirty="0">
                <a:cs typeface="Arial" charset="0"/>
              </a:rPr>
              <a:t>TCNT 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objectifs du module</a:t>
            </a:r>
            <a:endParaRPr lang="fr-FR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>
              <a:buFont typeface="Lucida Grande" charset="0"/>
              <a:buNone/>
            </a:pPr>
            <a:r>
              <a:rPr lang="fr-FR" altLang="fr-FR" dirty="0">
                <a:cs typeface="Arial" charset="0"/>
              </a:rPr>
              <a:t>A l’issue de ce module :</a:t>
            </a:r>
          </a:p>
          <a:p>
            <a:pPr marL="0" indent="0">
              <a:buFont typeface="Lucida Grande" charset="0"/>
              <a:buNone/>
            </a:pPr>
            <a:endParaRPr lang="fr-FR" altLang="fr-FR" dirty="0">
              <a:cs typeface="Arial" charset="0"/>
            </a:endParaRPr>
          </a:p>
          <a:p>
            <a:r>
              <a:rPr lang="fr-FR" altLang="fr-FR" dirty="0">
                <a:cs typeface="Arial" charset="0"/>
              </a:rPr>
              <a:t>Vous </a:t>
            </a:r>
            <a:r>
              <a:rPr lang="fr-FR" altLang="fr-FR" dirty="0" smtClean="0">
                <a:cs typeface="Arial" charset="0"/>
              </a:rPr>
              <a:t>connaîtrez </a:t>
            </a:r>
            <a:r>
              <a:rPr lang="fr-FR" altLang="fr-FR" dirty="0">
                <a:cs typeface="Arial" charset="0"/>
              </a:rPr>
              <a:t>les principaux risques sûreté dans les activités de bureaux</a:t>
            </a:r>
          </a:p>
          <a:p>
            <a:r>
              <a:rPr lang="fr-FR" altLang="fr-FR" dirty="0">
                <a:cs typeface="Arial" charset="0"/>
              </a:rPr>
              <a:t>Vous </a:t>
            </a:r>
            <a:r>
              <a:rPr lang="fr-FR" altLang="fr-FR" dirty="0" smtClean="0">
                <a:cs typeface="Arial" charset="0"/>
              </a:rPr>
              <a:t>connaîtrez </a:t>
            </a:r>
            <a:r>
              <a:rPr lang="fr-FR" altLang="fr-FR" dirty="0">
                <a:cs typeface="Arial" charset="0"/>
              </a:rPr>
              <a:t>les principaux risques sûreté liés aux voyages et et aux missions à l’étranger</a:t>
            </a:r>
          </a:p>
          <a:p>
            <a:r>
              <a:rPr lang="fr-FR" altLang="fr-FR" dirty="0">
                <a:cs typeface="Arial" charset="0"/>
              </a:rPr>
              <a:t>Vous serez capables de vous renseigner sur les dispositions spécifiques à prendre en fonction des destinations de déplacements. </a:t>
            </a: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/>
              <a:t>Kit formation Sécurité pour nouveaux embauchés - </a:t>
            </a:r>
            <a:r>
              <a:rPr lang="fr-FR" altLang="fr-FR" dirty="0" smtClean="0"/>
              <a:t>Module TCNT 1.2 - Sûreté de l’information et sûreté des déplacements – V2</a:t>
            </a:r>
            <a:endParaRPr lang="fr-FR" altLang="fr-FR" dirty="0" smtClean="0">
              <a:ea typeface="Helvetica" charset="0"/>
              <a:cs typeface="Helvetica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E4416A0-04E2-1947-8695-62EB0C61A7C0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000" dirty="0" smtClean="0"/>
              <a:t>Quelques chiffres liés au patrimoine informationnel</a:t>
            </a:r>
            <a:endParaRPr lang="fr-FR" sz="2000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0760" y="1988840"/>
            <a:ext cx="8218488" cy="4246563"/>
          </a:xfrm>
        </p:spPr>
        <p:txBody>
          <a:bodyPr/>
          <a:lstStyle/>
          <a:p>
            <a:pPr algn="just"/>
            <a:r>
              <a:rPr lang="fr-FR" altLang="fr-FR" dirty="0">
                <a:cs typeface="Arial" charset="0"/>
              </a:rPr>
              <a:t>2014 : Edward </a:t>
            </a:r>
            <a:r>
              <a:rPr lang="fr-FR" altLang="fr-FR" dirty="0" err="1">
                <a:cs typeface="Arial" charset="0"/>
              </a:rPr>
              <a:t>Snowden</a:t>
            </a:r>
            <a:r>
              <a:rPr lang="en-US" altLang="fr-FR" dirty="0">
                <a:cs typeface="Arial" charset="0"/>
              </a:rPr>
              <a:t> </a:t>
            </a:r>
            <a:r>
              <a:rPr lang="fr-FR" altLang="fr-FR" dirty="0">
                <a:cs typeface="Arial" charset="0"/>
              </a:rPr>
              <a:t>révèle que l’agence de renseignement américaine avait ciblé le Groupe TOTAL, ainsi que d’autres industriels (Thales, </a:t>
            </a:r>
            <a:r>
              <a:rPr lang="fr-FR" altLang="fr-FR" dirty="0" err="1">
                <a:cs typeface="Arial" charset="0"/>
              </a:rPr>
              <a:t>Siemens,etc</a:t>
            </a:r>
            <a:r>
              <a:rPr lang="fr-FR" altLang="fr-FR" dirty="0">
                <a:cs typeface="Arial" charset="0"/>
              </a:rPr>
              <a:t>.)</a:t>
            </a:r>
          </a:p>
          <a:p>
            <a:pPr algn="just"/>
            <a:r>
              <a:rPr lang="fr-FR" altLang="fr-FR" dirty="0">
                <a:cs typeface="Arial" charset="0"/>
              </a:rPr>
              <a:t>30% par an : </a:t>
            </a:r>
            <a:r>
              <a:rPr lang="fr-FR" altLang="fr-FR" dirty="0" smtClean="0">
                <a:cs typeface="Arial" charset="0"/>
              </a:rPr>
              <a:t>c’est </a:t>
            </a:r>
            <a:r>
              <a:rPr lang="fr-FR" altLang="fr-FR" dirty="0">
                <a:cs typeface="Arial" charset="0"/>
              </a:rPr>
              <a:t>l’augmentation entre 2006 et 2014, des vols ciblés d’ordinateurs portables contenant des informations sensibles avérées. </a:t>
            </a:r>
          </a:p>
          <a:p>
            <a:pPr algn="just"/>
            <a:r>
              <a:rPr lang="fr-FR" altLang="fr-FR" dirty="0">
                <a:cs typeface="Arial" charset="0"/>
              </a:rPr>
              <a:t>3 : </a:t>
            </a:r>
            <a:r>
              <a:rPr lang="fr-FR" altLang="fr-FR" dirty="0" smtClean="0">
                <a:cs typeface="Arial" charset="0"/>
              </a:rPr>
              <a:t>sans </a:t>
            </a:r>
            <a:r>
              <a:rPr lang="fr-FR" altLang="fr-FR" dirty="0">
                <a:cs typeface="Arial" charset="0"/>
              </a:rPr>
              <a:t>mesure de précaution, il est possible d’obtenir une information sensible en passant par un réseau de trois personnes seulement. </a:t>
            </a:r>
          </a:p>
          <a:p>
            <a:pPr algn="just"/>
            <a:r>
              <a:rPr lang="fr-FR" altLang="fr-FR" dirty="0">
                <a:cs typeface="Arial" charset="0"/>
              </a:rPr>
              <a:t>20% : pourcentage d’attaques visant des informations stratégiques du fait de personnes n’étant pas de l’entreprise mais présentes dans les locaux.</a:t>
            </a:r>
          </a:p>
          <a:p>
            <a:pPr algn="just"/>
            <a:endParaRPr lang="fr-FR" altLang="fr-FR" dirty="0">
              <a:cs typeface="Arial" charset="0"/>
            </a:endParaRP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A505A5E-D3BA-BC4A-B900-3213786B8499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920" y="864025"/>
            <a:ext cx="1512168" cy="1124815"/>
          </a:xfrm>
          <a:prstGeom prst="rect">
            <a:avLst/>
          </a:prstGeom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/>
              <a:t>Kit formation Sécurité pour nouveaux embauchés - Module TCNT 1.2 - Sûreté de l’information et sûreté des déplacements – V2</a:t>
            </a:r>
            <a:endParaRPr lang="fr-FR" altLang="fr-FR" dirty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fr-FR" sz="1800" cap="none" dirty="0">
                <a:cs typeface="Arial" charset="0"/>
              </a:rPr>
              <a:t>SE PROTÉGER DES </a:t>
            </a:r>
            <a:r>
              <a:rPr lang="fr-FR" altLang="fr-FR" sz="1800" cap="none" dirty="0" smtClean="0">
                <a:cs typeface="Arial" charset="0"/>
              </a:rPr>
              <a:t>INTRUSIONS (PHYSIQUES </a:t>
            </a:r>
            <a:r>
              <a:rPr lang="fr-FR" altLang="fr-FR" sz="1800" cap="none" dirty="0">
                <a:cs typeface="Arial" charset="0"/>
              </a:rPr>
              <a:t>ET INFORMATIQUES)</a:t>
            </a:r>
            <a:br>
              <a:rPr lang="fr-FR" altLang="fr-FR" sz="1800" cap="none" dirty="0">
                <a:cs typeface="Arial" charset="0"/>
              </a:rPr>
            </a:br>
            <a:endParaRPr lang="fr-FR" altLang="fr-FR" sz="1800" cap="none" dirty="0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96975"/>
            <a:ext cx="8218488" cy="4608289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Protéger l’accès au locaux, toujours porter son badge, ne pas ouvrir la porte à un inconnu.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Garder données et documents sensibles sous clé et mettre l’antivol sur son ordinateur.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Mémoriser son mot de passe, et ne pas l’écrire sur un Post-it !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Ne pas utiliser sa messagerie pour des messages non liés à l’activité professionnelle.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Ne jamais donner d’informations sensibles au téléphone.  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Se méfier de tout mail suspect, surtout s’il demande des informations sensibles – ne pas cliquer sur des liens ni sur des pièces jointes.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Être discret dans les conversations en public.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altLang="fr-FR" sz="1800" dirty="0" smtClean="0">
                <a:cs typeface="Arial" charset="0"/>
              </a:rPr>
              <a:t>Aucun programme de sûreté n’est efficace sans la participation de chacun.</a:t>
            </a:r>
            <a:endParaRPr lang="fr-FR" altLang="fr-FR" sz="1800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F13C68-CD68-F642-A63F-C095CA16A931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/>
              <a:t>Kit formation Sécurité pour nouveaux embauchés - Module TCNT 1.2 - Sûreté de l’information et sûreté des déplacements – V2</a:t>
            </a:r>
            <a:endParaRPr lang="fr-FR" altLang="fr-FR" dirty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96F9957-8289-6849-BE4F-9F271BF92755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fr-FR" cap="none">
                <a:cs typeface="Arial" charset="0"/>
              </a:rPr>
              <a:t>LES NIVEAUX DE CONFIDENTIALITÉ</a:t>
            </a:r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113"/>
            <a:ext cx="8362950" cy="3311525"/>
          </a:xfrm>
        </p:spPr>
        <p:txBody>
          <a:bodyPr/>
          <a:lstStyle/>
          <a:p>
            <a:pPr marL="342900" indent="-342900">
              <a:spcAft>
                <a:spcPct val="0"/>
              </a:spcAft>
              <a:buFont typeface="Symbol" charset="2"/>
              <a:buChar char=""/>
            </a:pPr>
            <a:r>
              <a:rPr lang="fr-FR" altLang="fr-FR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 </a:t>
            </a:r>
            <a:r>
              <a:rPr lang="fr-FR" altLang="fr-FR" dirty="0" smtClean="0">
                <a:solidFill>
                  <a:srgbClr val="000000"/>
                </a:solidFill>
                <a:ea typeface="Helvetica" charset="0"/>
                <a:cs typeface="Helvetica" charset="0"/>
              </a:rPr>
              <a:t>0 : </a:t>
            </a:r>
            <a:r>
              <a:rPr lang="fr-FR" altLang="fr-FR" dirty="0">
                <a:solidFill>
                  <a:srgbClr val="000000"/>
                </a:solidFill>
                <a:ea typeface="Helvetica" charset="0"/>
                <a:cs typeface="Helvetica" charset="0"/>
              </a:rPr>
              <a:t>Public, ex. les communiqués de presse.</a:t>
            </a:r>
          </a:p>
          <a:p>
            <a:pPr marL="342900" indent="-342900">
              <a:spcAft>
                <a:spcPct val="0"/>
              </a:spcAft>
              <a:buFont typeface="Symbol" charset="2"/>
              <a:buChar char=""/>
            </a:pPr>
            <a:endParaRPr lang="fr-FR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Aft>
                <a:spcPct val="0"/>
              </a:spcAft>
              <a:buFont typeface="Symbol" charset="2"/>
              <a:buChar char=""/>
            </a:pPr>
            <a:r>
              <a:rPr lang="fr-FR" altLang="fr-FR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 1 : Interne, ex. l’intranet ou le référentiel. </a:t>
            </a:r>
          </a:p>
          <a:p>
            <a:pPr marL="342900" indent="-342900">
              <a:spcAft>
                <a:spcPct val="0"/>
              </a:spcAft>
              <a:buFont typeface="Symbol" charset="2"/>
              <a:buChar char=""/>
            </a:pPr>
            <a:endParaRPr lang="fr-FR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Aft>
                <a:spcPct val="0"/>
              </a:spcAft>
              <a:buFont typeface="Symbol" charset="2"/>
              <a:buChar char=""/>
            </a:pPr>
            <a:r>
              <a:rPr lang="fr-FR" altLang="fr-FR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 2 : Restreint à certains collaborateurs habilités (documents liés à l’exploration, de projet ou stratégiques)</a:t>
            </a:r>
          </a:p>
          <a:p>
            <a:pPr marL="342900" indent="-342900">
              <a:spcAft>
                <a:spcPct val="0"/>
              </a:spcAft>
              <a:buFont typeface="Symbol" charset="2"/>
              <a:buChar char=""/>
            </a:pPr>
            <a:endParaRPr lang="fr-FR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Aft>
                <a:spcPct val="0"/>
              </a:spcAft>
              <a:buFont typeface="Symbol" charset="2"/>
              <a:buChar char=""/>
            </a:pPr>
            <a:r>
              <a:rPr lang="fr-FR" altLang="fr-FR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Niveaux 3 et 4 : pas d’exemple précis, c’est confidentiel (3) (montants d’offres dans les appels d’offres) ou secret (4) !</a:t>
            </a:r>
            <a:endParaRPr lang="fr-FR" altLang="fr-FR" sz="3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/>
            <a:endParaRPr lang="fr-FR" altLang="fr-FR" dirty="0">
              <a:cs typeface="Arial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/>
              <a:t>Kit formation Sécurité pour nouveaux embauchés - Module TCNT 1.2 - Sûreté de l’information et sûreté des déplacements – V2</a:t>
            </a:r>
            <a:endParaRPr lang="fr-FR" altLang="fr-FR" dirty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fr-FR" cap="none">
                <a:cs typeface="Arial" charset="0"/>
              </a:rPr>
              <a:t>LES RÈGLES INFORMATIQUES (1/2)</a:t>
            </a:r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BABBFB6-2A68-8E44-AFF5-7DED8D11C96E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9459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97000"/>
            <a:ext cx="6347048" cy="5040312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fr-FR" altLang="fr-FR" dirty="0">
                <a:cs typeface="Arial" charset="0"/>
              </a:rPr>
              <a:t>Ne laissez jamais un tiers se connecter à votre poste de travail, ni même y connecter un support amovible. Récupérez toujours un document fourni par un tiers avec votre propre clé USB. </a:t>
            </a:r>
            <a:endParaRPr lang="fr-FR" altLang="fr-FR" sz="3200" dirty="0">
              <a:cs typeface="Arial" charset="0"/>
            </a:endParaRPr>
          </a:p>
          <a:p>
            <a:pPr algn="just">
              <a:spcAft>
                <a:spcPts val="1200"/>
              </a:spcAft>
            </a:pPr>
            <a:r>
              <a:rPr lang="fr-FR" altLang="fr-FR" dirty="0">
                <a:cs typeface="Arial" charset="0"/>
              </a:rPr>
              <a:t>Assurez-vous que vos informations sensibles soient placées dans un coffre-fort virtuel (par exemple grâce à Security Box). </a:t>
            </a:r>
            <a:endParaRPr lang="fr-FR" altLang="fr-FR" sz="3200" dirty="0">
              <a:cs typeface="Arial" charset="0"/>
            </a:endParaRPr>
          </a:p>
          <a:p>
            <a:pPr algn="just">
              <a:spcAft>
                <a:spcPts val="1200"/>
              </a:spcAft>
            </a:pPr>
            <a:r>
              <a:rPr lang="fr-FR" altLang="fr-FR" dirty="0">
                <a:cs typeface="Arial" charset="0"/>
              </a:rPr>
              <a:t>Assurez­-vous qu’aucun tiers ne puisse visualiser l’écran de votre portable en installant un filtre de confidentialité sur votre écran</a:t>
            </a:r>
            <a:r>
              <a:rPr lang="fr-FR" altLang="fr-FR" dirty="0" smtClean="0">
                <a:cs typeface="Arial" charset="0"/>
              </a:rPr>
              <a:t>.</a:t>
            </a:r>
            <a:endParaRPr lang="fr-FR" altLang="fr-FR" sz="3200" dirty="0">
              <a:cs typeface="Arial" charset="0"/>
            </a:endParaRPr>
          </a:p>
          <a:p>
            <a:pPr algn="just">
              <a:spcAft>
                <a:spcPts val="1200"/>
              </a:spcAft>
            </a:pPr>
            <a:r>
              <a:rPr lang="fr-FR" altLang="fr-FR" dirty="0">
                <a:cs typeface="Arial" charset="0"/>
              </a:rPr>
              <a:t>Impression de documents : </a:t>
            </a:r>
            <a:r>
              <a:rPr lang="fr-FR" altLang="fr-FR" dirty="0" smtClean="0">
                <a:cs typeface="Arial" charset="0"/>
              </a:rPr>
              <a:t>ne </a:t>
            </a:r>
            <a:r>
              <a:rPr lang="fr-FR" altLang="fr-FR" dirty="0">
                <a:cs typeface="Arial" charset="0"/>
              </a:rPr>
              <a:t>pas laisser traîner les documents dans </a:t>
            </a:r>
            <a:r>
              <a:rPr lang="fr-FR" altLang="fr-FR" dirty="0" smtClean="0">
                <a:cs typeface="Arial" charset="0"/>
              </a:rPr>
              <a:t>l’imprimante. </a:t>
            </a:r>
            <a:r>
              <a:rPr lang="fr-FR" altLang="fr-FR" dirty="0">
                <a:cs typeface="Arial" charset="0"/>
              </a:rPr>
              <a:t>Pour des documents sensibles, </a:t>
            </a:r>
            <a:r>
              <a:rPr lang="fr-FR" altLang="fr-FR" dirty="0" smtClean="0">
                <a:cs typeface="Arial" charset="0"/>
              </a:rPr>
              <a:t>utilisez </a:t>
            </a:r>
            <a:r>
              <a:rPr lang="fr-FR" altLang="fr-FR" dirty="0">
                <a:cs typeface="Arial" charset="0"/>
              </a:rPr>
              <a:t>une imprimante USB dans son bureau.</a:t>
            </a:r>
            <a:endParaRPr lang="fr-FR" altLang="fr-FR" sz="3200" dirty="0">
              <a:cs typeface="Arial" charset="0"/>
            </a:endParaRPr>
          </a:p>
          <a:p>
            <a:pPr algn="just">
              <a:spcAft>
                <a:spcPts val="1200"/>
              </a:spcAft>
            </a:pPr>
            <a:endParaRPr lang="fr-FR" altLang="fr-FR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383293"/>
            <a:ext cx="1890387" cy="9570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556" y="2583822"/>
            <a:ext cx="1067497" cy="11859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005" y="3717156"/>
            <a:ext cx="1061048" cy="10610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393" y="4924965"/>
            <a:ext cx="1727594" cy="1146309"/>
          </a:xfrm>
          <a:prstGeom prst="rect">
            <a:avLst/>
          </a:prstGeom>
        </p:spPr>
      </p:pic>
      <p:sp>
        <p:nvSpPr>
          <p:cNvPr id="10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/>
              <a:t>Kit formation Sécurité pour nouveaux embauchés - Module TCNT 1.2 - Sûreté de l’information et sûreté des déplacements – V2</a:t>
            </a:r>
            <a:endParaRPr lang="fr-FR" altLang="fr-FR" dirty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fr-FR" cap="none">
                <a:cs typeface="Arial" charset="0"/>
              </a:rPr>
              <a:t>LES RÈGLES INFORMATIQUES (2/2)</a:t>
            </a:r>
          </a:p>
        </p:txBody>
      </p:sp>
      <p:sp>
        <p:nvSpPr>
          <p:cNvPr id="2048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5199DDC-7DD2-2A47-8E8A-217A27A257C7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3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341438"/>
            <a:ext cx="6635080" cy="4608512"/>
          </a:xfrm>
        </p:spPr>
        <p:txBody>
          <a:bodyPr/>
          <a:lstStyle/>
          <a:p>
            <a:pPr algn="just"/>
            <a:r>
              <a:rPr lang="fr-FR" altLang="fr-FR" dirty="0">
                <a:cs typeface="Arial" charset="0"/>
              </a:rPr>
              <a:t>Réseaux sociaux (Facebook, </a:t>
            </a:r>
            <a:r>
              <a:rPr lang="fr-FR" altLang="fr-FR" dirty="0" smtClean="0">
                <a:cs typeface="Arial" charset="0"/>
              </a:rPr>
              <a:t>Twitter</a:t>
            </a:r>
            <a:r>
              <a:rPr lang="fr-FR" altLang="fr-FR" dirty="0">
                <a:cs typeface="Arial" charset="0"/>
              </a:rPr>
              <a:t>, etc.) : </a:t>
            </a:r>
            <a:endParaRPr lang="fr-FR" altLang="fr-FR" sz="3200" dirty="0">
              <a:cs typeface="Arial" charset="0"/>
            </a:endParaRPr>
          </a:p>
          <a:p>
            <a:pPr lvl="1" algn="just"/>
            <a:r>
              <a:rPr lang="fr-FR" altLang="fr-FR" b="1" dirty="0">
                <a:cs typeface="Arial" charset="0"/>
              </a:rPr>
              <a:t>Ne communiquez pas d’informations professionnelles </a:t>
            </a:r>
            <a:r>
              <a:rPr lang="fr-FR" altLang="fr-FR" dirty="0">
                <a:cs typeface="Arial" charset="0"/>
              </a:rPr>
              <a:t>qui pourraient être utilisées au détriment du Groupe.</a:t>
            </a:r>
            <a:r>
              <a:rPr lang="fr-FR" altLang="fr-FR" b="1" dirty="0">
                <a:cs typeface="Arial" charset="0"/>
              </a:rPr>
              <a:t>  </a:t>
            </a:r>
          </a:p>
          <a:p>
            <a:pPr lvl="1" algn="just"/>
            <a:r>
              <a:rPr lang="fr-FR" altLang="fr-FR" b="1" dirty="0">
                <a:cs typeface="Arial" charset="0"/>
              </a:rPr>
              <a:t>Faites preuve de bon sens et ne publiez pas d’informations </a:t>
            </a:r>
            <a:r>
              <a:rPr lang="fr-FR" altLang="fr-FR" dirty="0">
                <a:cs typeface="Arial" charset="0"/>
              </a:rPr>
              <a:t>que vous n’imagineriez pas confier à un inconnu dans la rue... </a:t>
            </a:r>
          </a:p>
          <a:p>
            <a:pPr lvl="1" algn="just">
              <a:buFont typeface="Lucida Grande" charset="0"/>
              <a:buNone/>
            </a:pPr>
            <a:r>
              <a:rPr lang="fr-FR" altLang="fr-FR" dirty="0">
                <a:cs typeface="Arial" charset="0"/>
              </a:rPr>
              <a:t> </a:t>
            </a:r>
            <a:endParaRPr lang="fr-FR" altLang="fr-FR" sz="2800" dirty="0">
              <a:cs typeface="Arial" charset="0"/>
            </a:endParaRPr>
          </a:p>
          <a:p>
            <a:pPr algn="just"/>
            <a:r>
              <a:rPr lang="fr-FR" altLang="fr-FR" dirty="0">
                <a:cs typeface="Arial" charset="0"/>
              </a:rPr>
              <a:t>En déplacement, évitez de transporter des données sensibles : privilégier un espace chiffré sur le réseau </a:t>
            </a:r>
            <a:r>
              <a:rPr lang="fr-FR" altLang="fr-FR" dirty="0" smtClean="0">
                <a:cs typeface="Arial" charset="0"/>
              </a:rPr>
              <a:t>Total ou, </a:t>
            </a:r>
            <a:r>
              <a:rPr lang="fr-FR" altLang="fr-FR" dirty="0">
                <a:cs typeface="Arial" charset="0"/>
              </a:rPr>
              <a:t>à </a:t>
            </a:r>
            <a:r>
              <a:rPr lang="fr-FR" altLang="fr-FR" dirty="0" smtClean="0">
                <a:cs typeface="Arial" charset="0"/>
              </a:rPr>
              <a:t>défaut, </a:t>
            </a:r>
            <a:r>
              <a:rPr lang="fr-FR" altLang="fr-FR" dirty="0">
                <a:cs typeface="Arial" charset="0"/>
              </a:rPr>
              <a:t>une Clé USB chiffrée à garder sur vous en permanence : cela diminue le risque d’un vol d’ordinateur ou d’une copie de Disque Dur, notamment à la Douane (légal aux USA, Chine, Israël, etc.).</a:t>
            </a:r>
            <a:endParaRPr lang="fr-FR" altLang="fr-FR" sz="3200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88" y="1988840"/>
            <a:ext cx="691038" cy="69103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400" y="1999634"/>
            <a:ext cx="839450" cy="6802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26" y="3933056"/>
            <a:ext cx="1803524" cy="1803524"/>
          </a:xfrm>
          <a:prstGeom prst="rect">
            <a:avLst/>
          </a:prstGeom>
        </p:spPr>
      </p:pic>
      <p:sp>
        <p:nvSpPr>
          <p:cNvPr id="9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/>
              <a:t>Kit formation Sécurité pour nouveaux embauchés - Module TCNT 1.2 - Sûreté de l’information et sûreté des déplacements – V2</a:t>
            </a:r>
            <a:endParaRPr lang="fr-FR" altLang="fr-FR" dirty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644</TotalTime>
  <Words>277</Words>
  <Application>Microsoft Office PowerPoint</Application>
  <PresentationFormat>Affichage à l'écran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Symbol</vt:lpstr>
      <vt:lpstr>fr_total_modele_rouge_fonce</vt:lpstr>
      <vt:lpstr>Sûreté de l’information et sûreté des déplacements</vt:lpstr>
      <vt:lpstr>Les objectifs du module</vt:lpstr>
      <vt:lpstr>Quelques chiffres liés au patrimoine informationnel</vt:lpstr>
      <vt:lpstr>SE PROTÉGER DES INTRUSIONS (PHYSIQUES ET INFORMATIQUES) </vt:lpstr>
      <vt:lpstr>LES NIVEAUX DE CONFIDENTIALITÉ</vt:lpstr>
      <vt:lpstr>LES RÈGLES INFORMATIQUES (1/2)</vt:lpstr>
      <vt:lpstr>LES RÈGLES INFORMATIQUES (2/2)</vt:lpstr>
    </vt:vector>
  </TitlesOfParts>
  <Company>TOTAL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Sabrina BOISSINOT</cp:lastModifiedBy>
  <cp:revision>50</cp:revision>
  <dcterms:created xsi:type="dcterms:W3CDTF">2015-09-07T13:13:13Z</dcterms:created>
  <dcterms:modified xsi:type="dcterms:W3CDTF">2017-10-10T14:48:35Z</dcterms:modified>
</cp:coreProperties>
</file>